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269" r:id="rId4"/>
    <p:sldId id="258" r:id="rId5"/>
    <p:sldId id="259" r:id="rId6"/>
    <p:sldId id="308" r:id="rId7"/>
    <p:sldId id="260" r:id="rId8"/>
    <p:sldId id="309" r:id="rId9"/>
    <p:sldId id="262" r:id="rId10"/>
    <p:sldId id="263" r:id="rId11"/>
    <p:sldId id="310" r:id="rId12"/>
    <p:sldId id="264" r:id="rId13"/>
    <p:sldId id="266" r:id="rId14"/>
    <p:sldId id="311" r:id="rId15"/>
    <p:sldId id="265" r:id="rId16"/>
    <p:sldId id="312" r:id="rId17"/>
    <p:sldId id="270" r:id="rId18"/>
    <p:sldId id="271" r:id="rId19"/>
    <p:sldId id="272" r:id="rId20"/>
    <p:sldId id="273" r:id="rId21"/>
    <p:sldId id="274" r:id="rId22"/>
    <p:sldId id="278" r:id="rId23"/>
    <p:sldId id="279" r:id="rId24"/>
    <p:sldId id="280" r:id="rId25"/>
    <p:sldId id="281" r:id="rId26"/>
    <p:sldId id="284" r:id="rId27"/>
    <p:sldId id="285" r:id="rId28"/>
    <p:sldId id="286" r:id="rId29"/>
    <p:sldId id="287" r:id="rId30"/>
    <p:sldId id="288" r:id="rId31"/>
    <p:sldId id="290" r:id="rId32"/>
    <p:sldId id="313" r:id="rId33"/>
    <p:sldId id="314" r:id="rId34"/>
    <p:sldId id="315" r:id="rId35"/>
    <p:sldId id="316" r:id="rId36"/>
    <p:sldId id="304" r:id="rId37"/>
    <p:sldId id="317" r:id="rId38"/>
    <p:sldId id="305" r:id="rId39"/>
    <p:sldId id="306" r:id="rId40"/>
    <p:sldId id="307" r:id="rId41"/>
    <p:sldId id="291" r:id="rId42"/>
    <p:sldId id="292" r:id="rId43"/>
    <p:sldId id="293" r:id="rId44"/>
    <p:sldId id="318" r:id="rId45"/>
    <p:sldId id="320" r:id="rId46"/>
    <p:sldId id="294" r:id="rId47"/>
    <p:sldId id="319" r:id="rId48"/>
    <p:sldId id="295" r:id="rId49"/>
    <p:sldId id="296" r:id="rId50"/>
    <p:sldId id="297" r:id="rId51"/>
    <p:sldId id="298" r:id="rId52"/>
    <p:sldId id="299" r:id="rId53"/>
    <p:sldId id="321" r:id="rId54"/>
    <p:sldId id="301" r:id="rId55"/>
    <p:sldId id="302" r:id="rId5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EDBBE"/>
    <a:srgbClr val="F7E2EE"/>
    <a:srgbClr val="A6C8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300DD2-8F6B-427B-922B-4DB345F81A41}" type="datetimeFigureOut">
              <a:rPr lang="tr-TR" smtClean="0"/>
              <a:t>7.1.2016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F449D6-3044-49D6-A574-047A85002DF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4462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1463B-47F4-4562-88C5-4FB53403F565}" type="slidenum">
              <a:rPr lang="tr-TR" smtClean="0"/>
              <a:pPr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2545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F449D6-3044-49D6-A574-047A85002DFB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6462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7178A-E76A-4243-9687-5A98F1EF4BB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112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Veri Yer Tutucusu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6 Altbilgi Yer Tutucusu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A8AD02-FBDD-43B8-A6A0-0FD3FB664D90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9912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6719C-033C-470E-BCD8-05B66E044C81}" type="datetimeFigureOut">
              <a:rPr lang="tr-TR" smtClean="0"/>
              <a:pPr/>
              <a:t>7.1.2016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7BD4D-2DAF-46ED-BCA1-ED3C747CE34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11" Type="http://schemas.openxmlformats.org/officeDocument/2006/relationships/image" Target="../media/image95.jpeg"/><Relationship Id="rId5" Type="http://schemas.openxmlformats.org/officeDocument/2006/relationships/image" Target="../media/image89.jpeg"/><Relationship Id="rId10" Type="http://schemas.openxmlformats.org/officeDocument/2006/relationships/image" Target="../media/image94.jpeg"/><Relationship Id="rId4" Type="http://schemas.openxmlformats.org/officeDocument/2006/relationships/image" Target="../media/image88.jpeg"/><Relationship Id="rId9" Type="http://schemas.openxmlformats.org/officeDocument/2006/relationships/image" Target="../media/image9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4.png"/><Relationship Id="rId4" Type="http://schemas.openxmlformats.org/officeDocument/2006/relationships/image" Target="../media/image10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gif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jpeg"/><Relationship Id="rId4" Type="http://schemas.openxmlformats.org/officeDocument/2006/relationships/image" Target="../media/image10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gif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liyetbul.com/ha06-04-paralel-kenar.php" TargetMode="External"/><Relationship Id="rId13" Type="http://schemas.openxmlformats.org/officeDocument/2006/relationships/image" Target="../media/image125.jpeg"/><Relationship Id="rId18" Type="http://schemas.openxmlformats.org/officeDocument/2006/relationships/hyperlink" Target="http://www.maliyetbul.com/ha06-12-kure.php" TargetMode="External"/><Relationship Id="rId3" Type="http://schemas.openxmlformats.org/officeDocument/2006/relationships/image" Target="../media/image120.jpeg"/><Relationship Id="rId21" Type="http://schemas.openxmlformats.org/officeDocument/2006/relationships/image" Target="../media/image129.jpeg"/><Relationship Id="rId7" Type="http://schemas.openxmlformats.org/officeDocument/2006/relationships/image" Target="../media/image122.jpeg"/><Relationship Id="rId12" Type="http://schemas.openxmlformats.org/officeDocument/2006/relationships/hyperlink" Target="http://www.maliyetbul.com/ha06-03-trapez.php" TargetMode="External"/><Relationship Id="rId17" Type="http://schemas.openxmlformats.org/officeDocument/2006/relationships/image" Target="../media/image127.jpe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maliyetbul.com/ha06-08-duzgun-altigen.php" TargetMode="External"/><Relationship Id="rId20" Type="http://schemas.openxmlformats.org/officeDocument/2006/relationships/hyperlink" Target="http://www.maliyetbul.com/ha06-14-kare-tabanli-piramit.php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1.jpeg"/><Relationship Id="rId11" Type="http://schemas.openxmlformats.org/officeDocument/2006/relationships/image" Target="../media/image124.jpeg"/><Relationship Id="rId5" Type="http://schemas.openxmlformats.org/officeDocument/2006/relationships/image" Target="../media/image119.wmf"/><Relationship Id="rId15" Type="http://schemas.openxmlformats.org/officeDocument/2006/relationships/image" Target="../media/image126.jpeg"/><Relationship Id="rId10" Type="http://schemas.openxmlformats.org/officeDocument/2006/relationships/hyperlink" Target="http://www.maliyetbul.com/ha06-05-daire.php" TargetMode="External"/><Relationship Id="rId19" Type="http://schemas.openxmlformats.org/officeDocument/2006/relationships/image" Target="../media/image128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3.jpeg"/><Relationship Id="rId14" Type="http://schemas.openxmlformats.org/officeDocument/2006/relationships/hyperlink" Target="http://www.maliyetbul.com/ha06-01-ucgen.php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liyetbul.com/ha06-11-koni.php" TargetMode="External"/><Relationship Id="rId3" Type="http://schemas.openxmlformats.org/officeDocument/2006/relationships/image" Target="../media/image121.jpeg"/><Relationship Id="rId7" Type="http://schemas.openxmlformats.org/officeDocument/2006/relationships/image" Target="../media/image129.jpeg"/><Relationship Id="rId12" Type="http://schemas.openxmlformats.org/officeDocument/2006/relationships/image" Target="../media/image133.png"/><Relationship Id="rId2" Type="http://schemas.openxmlformats.org/officeDocument/2006/relationships/hyperlink" Target="http://www.maliyetbul.com/ha06-13-kup.ph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aliyetbul.com/ha06-14-kare-tabanli-piramit.php" TargetMode="External"/><Relationship Id="rId11" Type="http://schemas.openxmlformats.org/officeDocument/2006/relationships/image" Target="../media/image122.jpeg"/><Relationship Id="rId5" Type="http://schemas.openxmlformats.org/officeDocument/2006/relationships/image" Target="../media/image128.jpeg"/><Relationship Id="rId10" Type="http://schemas.openxmlformats.org/officeDocument/2006/relationships/hyperlink" Target="http://www.maliyetbul.com/ha06-10-silindir.php" TargetMode="External"/><Relationship Id="rId4" Type="http://schemas.openxmlformats.org/officeDocument/2006/relationships/hyperlink" Target="http://www.maliyetbul.com/ha06-12-kure.php" TargetMode="External"/><Relationship Id="rId9" Type="http://schemas.openxmlformats.org/officeDocument/2006/relationships/image" Target="../media/image12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2.gi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e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Relationship Id="rId1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1470025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Maddelerin Fiziksel ve Kimyasal Değişimleri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856"/>
            <a:ext cx="8229600" cy="736848"/>
          </a:xfrm>
        </p:spPr>
        <p:txBody>
          <a:bodyPr>
            <a:normAutofit fontScale="90000"/>
          </a:bodyPr>
          <a:lstStyle/>
          <a:p>
            <a:r>
              <a:rPr lang="tr-TR" sz="5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Değişim</a:t>
            </a:r>
            <a:endParaRPr lang="tr-TR" sz="5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23328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maddenin iç yapısında(taneciklerinde) meydana gelen değişimlere kimyasal değişim denir.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değişim geçiren maddelerden yeni maddeler oluşur.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8960"/>
            <a:ext cx="9279937" cy="37890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71" y="1700808"/>
            <a:ext cx="8343658" cy="5157192"/>
          </a:xfrm>
        </p:spPr>
      </p:pic>
      <p:sp>
        <p:nvSpPr>
          <p:cNvPr id="5" name="Dikdörtgen 4"/>
          <p:cNvSpPr/>
          <p:nvPr/>
        </p:nvSpPr>
        <p:spPr>
          <a:xfrm>
            <a:off x="0" y="18864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değişim geçiren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maddeler eski özelliklerini kaybederek yeni özellikler kazanırlar.</a:t>
            </a:r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1404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8" name="Picture 12" descr="http://pcr30.weebly.com/uploads/6/0/8/7/6087905/87690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960" y="4690453"/>
            <a:ext cx="2808312" cy="210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-18752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Değişime Örnekler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Picture 6" descr="https://arts2science.files.wordpress.com/2015/05/chemicalchangesmix.jpg?w=460&amp;h=3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788" y="2060848"/>
            <a:ext cx="6380944" cy="4730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scientificchanges.weebly.com/uploads/2/8/4/0/28402161/8396223_ori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324" y="2814501"/>
            <a:ext cx="2808312" cy="1875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www.bakimliyiz.com/resim/yapraklar-neden-sarari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688" y="1460371"/>
            <a:ext cx="2808312" cy="139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3693" y="2177494"/>
            <a:ext cx="4243659" cy="4680506"/>
          </a:xfrm>
          <a:prstGeom prst="rect">
            <a:avLst/>
          </a:prstGeom>
        </p:spPr>
      </p:pic>
      <p:pic>
        <p:nvPicPr>
          <p:cNvPr id="22536" name="Picture 8" descr="http://t1.gstatic.com/images?q=tbn:ANd9GcThmCJNvM1W9bC4zgG8Osb6moUgTdDzUcPDhvRWDo53YAPIHC3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2722"/>
            <a:ext cx="2624203" cy="218228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04581"/>
            <a:ext cx="5292080" cy="4536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madde kimyasal değişim geçirirken ;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Gaz çıkışı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Renk değişimi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Isı çıkması</a:t>
            </a:r>
          </a:p>
          <a:p>
            <a:pPr>
              <a:buFont typeface="Wingdings" pitchFamily="2" charset="2"/>
              <a:buChar char="ü"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Işık çıkması </a:t>
            </a:r>
          </a:p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gibi olaylardan biri veya bir kaçı gözlenebilir. </a:t>
            </a:r>
          </a:p>
          <a:p>
            <a:pPr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2532" name="Picture 4" descr="http://t1.gstatic.com/images?q=tbn:ANd9GcRhMI3B56IgKecp7akFTqvKvZEs4qJW4OaTsGolmE8n3OZ_hT5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3608" y="-1"/>
            <a:ext cx="2661365" cy="2159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 descr="http://t2.gstatic.com/images?q=tbn:ANd9GcSGaxzZguQqRn1YNjrPaJomqWS2fW84yVVBUJDe6uT78nZg8UI6H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4973" y="-27515"/>
            <a:ext cx="2029027" cy="2182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8" name="Picture 10" descr="http://t0.gstatic.com/images?q=tbn:ANd9GcT0CsNrGSA70qLldRGL6YfG0xToZrMqFNCsVXwXT-WQiT_WC7M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14241" y="-22723"/>
            <a:ext cx="2624203" cy="2182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0" descr="http://www.ek-meksan.com/resimler/kuflu_ekme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3528" y="4670642"/>
            <a:ext cx="3240472" cy="19014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4" descr="http://kriscollingwoodscience7.weebly.com/uploads/1/3/8/9/13894918/782702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68" y="4559369"/>
            <a:ext cx="2784715" cy="2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charlottecanvinscience7.weebly.com/uploads/1/3/8/7/13876455/4067312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831" y="1971203"/>
            <a:ext cx="2861165" cy="2145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static.wixstatic.com/media/afdee83bd739e2056dc11e9c13fb9ceb.wix_mp_25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08" y="4485686"/>
            <a:ext cx="3039492" cy="2279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buzzle.com/img/articleImages/384020-13715-5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268" y="1971202"/>
            <a:ext cx="3209286" cy="212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scientificchanges.weebly.com/uploads/2/8/4/0/28402161/3578237_ori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75" y="1971202"/>
            <a:ext cx="3193241" cy="2128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Değişime Örnekler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64361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263442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Değişime Örnekler</a:t>
            </a:r>
            <a:endParaRPr lang="tr-TR" dirty="0"/>
          </a:p>
        </p:txBody>
      </p:sp>
      <p:pic>
        <p:nvPicPr>
          <p:cNvPr id="23554" name="Picture 2" descr="http://t0.gstatic.com/images?q=tbn:ANd9GcSnNChInczqKVia9BaZVptI2vXYfJ_A_mHPoapaPB28ut1rNeNfOA"/>
          <p:cNvPicPr>
            <a:picLocks noChangeAspect="1" noChangeArrowheads="1"/>
          </p:cNvPicPr>
          <p:nvPr/>
        </p:nvPicPr>
        <p:blipFill>
          <a:blip r:embed="rId2" cstate="print"/>
          <a:srcRect b="20277"/>
          <a:stretch>
            <a:fillRect/>
          </a:stretch>
        </p:blipFill>
        <p:spPr bwMode="auto">
          <a:xfrm>
            <a:off x="72006" y="1638401"/>
            <a:ext cx="1979713" cy="23717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56" name="Picture 4" descr="http://t0.gstatic.com/images?q=tbn:ANd9GcQNBssKBhts40S6pJm2LDdx_AfdIfuX6QlGQ9cYRTT3Csuwk-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051719" y="1622466"/>
            <a:ext cx="4477133" cy="2387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58" name="Picture 6" descr="http://t0.gstatic.com/images?q=tbn:ANd9GcTPL0P4mDmq_Kt6Y-iiizbR9Si7zGX6XipchptuXOuiurKAXWh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5911" y="1526594"/>
            <a:ext cx="2568278" cy="2406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8" name="Picture 4" descr="http://2.bp.blogspot.com/-guWFTOfitJA/Uo3MaNC3MGI/AAAAAAAAAA0/d9fyaLkNZC4/s1600/Screen+shot+2013-11-21+at+18.05.1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64" y="4365104"/>
            <a:ext cx="6562016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4" name="Picture 12" descr="http://t0.gstatic.com/images?q=tbn:ANd9GcRxvBL_7CLAd_qIyTYpnBloAs864jJgEfM5hx5xEEcKSaSwjDE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6105" y="4365104"/>
            <a:ext cx="2787896" cy="20882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67544" y="28974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Kimyasal Değişime Örnekler</a:t>
            </a:r>
            <a:endParaRPr lang="tr-TR" dirty="0"/>
          </a:p>
        </p:txBody>
      </p:sp>
      <p:pic>
        <p:nvPicPr>
          <p:cNvPr id="12290" name="Picture 2" descr="http://www.denkbilgi.com/wp-content/uploads/sac-boyatma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40" y="1417638"/>
            <a:ext cx="3797139" cy="2236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hakkindabilgi.biz/wp-content/uploads/2014/10/b%C3%BCy%C3%BCme-ve-geli%C5%9Fm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4728" y="1508958"/>
            <a:ext cx="4929899" cy="2210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www.caddeaktuel.com/haber/sarap/dry-white-wine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40" y="3899396"/>
            <a:ext cx="2933948" cy="293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www.nasilyapilir1.com/resimli/tursu-nasil-yapili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37" y="3810995"/>
            <a:ext cx="2150827" cy="304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://www.confident.net/wp-content/uploads/2015/02/dis-curugu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967" y="3921100"/>
            <a:ext cx="3412660" cy="2627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353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5982245" cy="679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80728"/>
            <a:ext cx="6930489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556792"/>
            <a:ext cx="6752373" cy="3639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dogtem.com/wp-content/uploads/2015/06/02-4mmduz4mmyesilcam-1140x109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0" t="9291" r="20002" b="5174"/>
          <a:stretch/>
        </p:blipFill>
        <p:spPr bwMode="auto">
          <a:xfrm>
            <a:off x="508920" y="2941273"/>
            <a:ext cx="3024336" cy="3874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Maddenin Fiziksel Değişimi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6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maddenin iç yapısı değişmeden (kimliği-tanecikleri) sadece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dış görünüşünde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meydana gelen değişimlere FİZİKSEL DEĞİŞİM denir.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5 Sağ Ok"/>
          <p:cNvSpPr/>
          <p:nvPr/>
        </p:nvSpPr>
        <p:spPr>
          <a:xfrm>
            <a:off x="3851920" y="4365104"/>
            <a:ext cx="1152128" cy="648072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 descr="http://www.apkindir.mobi/uploads/posts/2014-08/1407340625_broken_glas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800" y="3197151"/>
            <a:ext cx="3600000" cy="3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764704"/>
            <a:ext cx="693018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548680"/>
            <a:ext cx="5835154" cy="54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32656"/>
            <a:ext cx="5156795" cy="5847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1353"/>
            <a:ext cx="5728667" cy="6596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052736"/>
            <a:ext cx="6413483" cy="419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26861"/>
            <a:ext cx="5688632" cy="626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908720"/>
            <a:ext cx="6473705" cy="4643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5499"/>
          <a:stretch>
            <a:fillRect/>
          </a:stretch>
        </p:blipFill>
        <p:spPr bwMode="auto">
          <a:xfrm>
            <a:off x="2051720" y="764704"/>
            <a:ext cx="5040560" cy="565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 l="5060"/>
          <a:stretch>
            <a:fillRect/>
          </a:stretch>
        </p:blipFill>
        <p:spPr bwMode="auto">
          <a:xfrm>
            <a:off x="2051720" y="272817"/>
            <a:ext cx="4824536" cy="6160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://www.tevfikaydin.com/tevfik_aydin/saat/-mozart-altin-kursun-kalem-11715729-cyu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657" y="2795715"/>
            <a:ext cx="1529768" cy="152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forhappykids.com/imagess/bf5932e8-0948-4d22-9730-04bc7508f84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349" y="-7717"/>
            <a:ext cx="2760383" cy="276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518864" y="793516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tr-TR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Madde nedir?</a:t>
            </a:r>
            <a:endParaRPr lang="de-DE" b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0" y="2157770"/>
            <a:ext cx="9144000" cy="776114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tr-TR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Kütlesi</a:t>
            </a:r>
            <a:r>
              <a:rPr lang="tr-TR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ve </a:t>
            </a:r>
            <a:r>
              <a:rPr lang="tr-TR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Hacmi</a:t>
            </a:r>
            <a:r>
              <a:rPr lang="tr-TR" b="1" i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mic Sans MS" pitchFamily="66" charset="0"/>
              </a:rPr>
              <a:t> olan her şeye madde denir.</a:t>
            </a:r>
          </a:p>
          <a:p>
            <a:pPr algn="ctr" eaLnBrk="1" hangingPunct="1"/>
            <a:endParaRPr lang="tr-TR" sz="3600" b="1" i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  <a:p>
            <a:pPr algn="ctr" eaLnBrk="1" hangingPunct="1"/>
            <a:endParaRPr lang="tr-TR" sz="3600" b="1" i="1" dirty="0" smtClean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1448" name="Picture 8" descr="http://t0.gstatic.com/images?q=tbn:ANd9GcTJic7IzKOI9Cri58GDpyNx4eqfz3Uw7U6D9CaDJ6b04D5ZqGk&amp;t=1&amp;usg=__Y7PMuBVYKWZ6zms84hnzKETz3PQ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86" y="4882330"/>
            <a:ext cx="2178572" cy="16318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52" name="Picture 12" descr="http://t3.gstatic.com/images?q=tbn:ANd9GcR42FJzzqOeGAHdHMhbVZLVRzJgPpzg013SZtJgJLokMMSUXfs&amp;t=1&amp;usg=__qWfp6yr4PWkWchka97bApNJ5mJQ=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8124" y="2749532"/>
            <a:ext cx="2271043" cy="1607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54" name="Picture 14" descr="http://t3.gstatic.com/images?q=tbn:ANd9GcT-NTssVIU9C1J6citlyI1qvOuIAR3NlajnL8iMK7Mx67NfUco&amp;t=1&amp;usg=__mbLns0Oq1F1DCdzqNz-mtlkUzpY=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84809" y="2825059"/>
            <a:ext cx="2677732" cy="1504545"/>
          </a:xfrm>
          <a:prstGeom prst="rect">
            <a:avLst/>
          </a:prstGeom>
          <a:noFill/>
        </p:spPr>
      </p:pic>
      <p:pic>
        <p:nvPicPr>
          <p:cNvPr id="61456" name="Picture 16" descr="http://t2.gstatic.com/images?q=tbn:ANd9GcRyjAwaJjyqxDFPbYBUsJFBETIvXf6NqFRtrdr3MJQnZNDEG3c&amp;t=1&amp;usg=__ECh-9gz6gbE2cCqafId7bokWwvc=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45611" y="4726135"/>
            <a:ext cx="1509627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8" descr="https://dr282zn36sxxg.cloudfront.net/datastreams/f-d%3Af512c4fb72145ae6178ba9dacc38ec8376a2fb08fe704296543165fa%2BIMAGE%2BIMAGE.1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504" y="-36339"/>
            <a:ext cx="3096344" cy="2360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2" descr="http://t0.gstatic.com/images?q=tbn:ANd9GcQpZtza4OUCRgCu09whBN87Q9VORXvzh0XNvbFUhFrtpbZjPGqAIQ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1208" y="4603076"/>
            <a:ext cx="1947256" cy="1947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0" name="Picture 4" descr="https://ejderdemirel46.files.wordpress.com/2011/05/imagescahj60l4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031" y="4696389"/>
            <a:ext cx="2617193" cy="196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kimyaca.com/wp-content/uploads/2014/10/eriyen-buz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93" y="2681651"/>
            <a:ext cx="2637931" cy="1647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93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www.canlialtinfiyatlari.com/files/image/yil-yil-altin-fiyatla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94413"/>
            <a:ext cx="3255266" cy="217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360" y="25841"/>
            <a:ext cx="9131227" cy="1224136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Fiziksel değişimde maddenin iç yapısı değişmez.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Sadece maddenin şekil, büyüklük gibi özellikleri değişir. </a:t>
            </a:r>
            <a:endParaRPr lang="tr-T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88" y="3867150"/>
            <a:ext cx="9197976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http://1.bp.blogspot.com/--8Co3oUj6xc/VX_t1ltNHxI/AAAAAAAAAIU/HCYl7Nz9g70/s1600/Sipsawiya_Image_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92" y="1420058"/>
            <a:ext cx="5093653" cy="228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Düz Bağlayıcı 3"/>
          <p:cNvCxnSpPr/>
          <p:nvPr/>
        </p:nvCxnSpPr>
        <p:spPr>
          <a:xfrm>
            <a:off x="4644008" y="1988840"/>
            <a:ext cx="1440160" cy="504056"/>
          </a:xfrm>
          <a:prstGeom prst="line">
            <a:avLst/>
          </a:prstGeom>
          <a:ln>
            <a:solidFill>
              <a:srgbClr val="A6C8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 flipV="1">
            <a:off x="4788024" y="2492896"/>
            <a:ext cx="1296144" cy="720080"/>
          </a:xfrm>
          <a:prstGeom prst="line">
            <a:avLst/>
          </a:prstGeom>
          <a:ln>
            <a:solidFill>
              <a:srgbClr val="A6C8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95537" y="1598613"/>
            <a:ext cx="8286502" cy="3990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tx2"/>
              </a:buClr>
              <a:defRPr/>
            </a:pPr>
            <a:r>
              <a:rPr lang="tr-TR" sz="3200" b="1" kern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	Oturduğumuz </a:t>
            </a:r>
            <a:r>
              <a:rPr lang="tr-TR" sz="3200" b="1" kern="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sıralardan, yediğimiz yiyeceklere, dev yıldızlardan gezegenlere, kullandığımız basit aletlerden bilgisayarlara, tek hücreli canlılardan karmaşık yapılı canlılara, gözümüzle görebildiğimiz bütün nesnelerden, göremediğimiz atmosferdeki gazlara kadar her şey maddedir. </a:t>
            </a:r>
          </a:p>
        </p:txBody>
      </p:sp>
    </p:spTree>
    <p:extLst>
      <p:ext uri="{BB962C8B-B14F-4D97-AF65-F5344CB8AC3E}">
        <p14:creationId xmlns:p14="http://schemas.microsoft.com/office/powerpoint/2010/main" val="5783114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www.burclar.net/wp-content/uploads/2014/07/Ate%C5%9F-Grubu-Bur%C3%A7l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5716825" cy="357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ruyalar.net/wp-content/uploads/2014/09/is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595" y="0"/>
            <a:ext cx="4865404" cy="3608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sehrikesfet.com/uploads/etkinlik/large/1659gol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3417012"/>
            <a:ext cx="4278595" cy="344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tohat.net/wp-content/uploads/2015/06/Ses-2-ne-3-demekti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593" y="3417013"/>
            <a:ext cx="4865408" cy="344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1" name="2 İçerik Yer Tutucusu"/>
          <p:cNvSpPr>
            <a:spLocks noGrp="1"/>
          </p:cNvSpPr>
          <p:nvPr>
            <p:ph sz="half" idx="4294967295"/>
          </p:nvPr>
        </p:nvSpPr>
        <p:spPr>
          <a:xfrm>
            <a:off x="0" y="3090787"/>
            <a:ext cx="9144000" cy="1404640"/>
          </a:xfrm>
        </p:spPr>
        <p:txBody>
          <a:bodyPr>
            <a:no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Işık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ısı, ses, gölge, akıl 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vs… birer madde değildir.</a:t>
            </a:r>
          </a:p>
        </p:txBody>
      </p:sp>
    </p:spTree>
    <p:extLst>
      <p:ext uri="{BB962C8B-B14F-4D97-AF65-F5344CB8AC3E}">
        <p14:creationId xmlns:p14="http://schemas.microsoft.com/office/powerpoint/2010/main" val="126211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cdn.phys.org/newman/gfx/news/hires/2015/21-researchers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781" y="2736874"/>
            <a:ext cx="4189219" cy="191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http://www.getholistichealth.com/wp-content/uploads/2012/04/weight-loss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80" y="2682813"/>
            <a:ext cx="4644008" cy="4176266"/>
          </a:xfrm>
          <a:prstGeom prst="rect">
            <a:avLst/>
          </a:prstGeom>
          <a:noFill/>
        </p:spPr>
      </p:pic>
      <p:pic>
        <p:nvPicPr>
          <p:cNvPr id="27652" name="Picture 4" descr="http://www.olcumdunyasi.com/uploaded/urun/2/big_f1_sinifi_kutle_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310"/>
          <a:stretch>
            <a:fillRect/>
          </a:stretch>
        </p:blipFill>
        <p:spPr bwMode="auto">
          <a:xfrm>
            <a:off x="-31110" y="-89438"/>
            <a:ext cx="1368152" cy="1882180"/>
          </a:xfrm>
          <a:prstGeom prst="rect">
            <a:avLst/>
          </a:prstGeom>
          <a:noFill/>
        </p:spPr>
      </p:pic>
      <p:sp>
        <p:nvSpPr>
          <p:cNvPr id="128004" name="Rectangle 2"/>
          <p:cNvSpPr>
            <a:spLocks noGrp="1" noChangeArrowheads="1"/>
          </p:cNvSpPr>
          <p:nvPr>
            <p:ph type="title"/>
          </p:nvPr>
        </p:nvSpPr>
        <p:spPr>
          <a:xfrm>
            <a:off x="37232" y="386650"/>
            <a:ext cx="5364088" cy="972344"/>
          </a:xfrm>
          <a:noFill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eaLnBrk="1" hangingPunct="1"/>
            <a:r>
              <a:rPr lang="tr-TR" b="1" dirty="0" smtClean="0">
                <a:ln w="17780" cmpd="sng">
                  <a:solidFill>
                    <a:srgbClr val="FFC000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KÜTLE 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973408" y="4770946"/>
            <a:ext cx="4049786" cy="1890385"/>
          </a:xfrm>
          <a:noFill/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None/>
            </a:pPr>
            <a:r>
              <a:rPr lang="tr-TR" sz="36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Kütleye; maddedeki tanecik miktarı da denilebilir.</a:t>
            </a:r>
            <a:endParaRPr lang="tr-TR" sz="3600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FF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9" name="Picture 7" descr="https://encrypted-tbn0.gstatic.com/images?q=tbn:ANd9GcSSVxZPAadh5VglW0QliaInq2IqCfTN5sgv10ejlAJd8IBVIwPo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23" r="12228" b="10094"/>
          <a:stretch/>
        </p:blipFill>
        <p:spPr bwMode="auto">
          <a:xfrm>
            <a:off x="5137404" y="482535"/>
            <a:ext cx="3885790" cy="2123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2080" y="1569202"/>
            <a:ext cx="5082134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buNone/>
            </a:pPr>
            <a:r>
              <a:rPr lang="tr-TR" sz="36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Kütle, bir cismin sahip olduğu madde miktarıdır.</a:t>
            </a:r>
          </a:p>
        </p:txBody>
      </p:sp>
    </p:spTree>
    <p:extLst>
      <p:ext uri="{BB962C8B-B14F-4D97-AF65-F5344CB8AC3E}">
        <p14:creationId xmlns:p14="http://schemas.microsoft.com/office/powerpoint/2010/main" val="145007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ytimg.com/vi/GX8kvgIatAc/maxresdefault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8" t="26005" r="14741" b="24665"/>
          <a:stretch/>
        </p:blipFill>
        <p:spPr bwMode="auto">
          <a:xfrm>
            <a:off x="3779912" y="4638009"/>
            <a:ext cx="5462237" cy="200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İçerik Yer Tutucusu 7"/>
          <p:cNvSpPr>
            <a:spLocks noGrp="1"/>
          </p:cNvSpPr>
          <p:nvPr>
            <p:ph idx="1"/>
          </p:nvPr>
        </p:nvSpPr>
        <p:spPr>
          <a:xfrm>
            <a:off x="0" y="3823181"/>
            <a:ext cx="9143999" cy="728482"/>
          </a:xfrm>
        </p:spPr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tr-TR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Birimi kg, gr veya </a:t>
            </a:r>
            <a:r>
              <a:rPr lang="tr-TR" sz="40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ton’dur</a:t>
            </a:r>
            <a:r>
              <a:rPr lang="tr-TR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40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sz="4000" dirty="0"/>
          </a:p>
        </p:txBody>
      </p:sp>
      <p:pic>
        <p:nvPicPr>
          <p:cNvPr id="1028" name="Picture 4" descr="https://s-media-cache-ak0.pinimg.com/originals/c2/a9/16/c2a9166470d3caf3905786a7b9785e4b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17" y="833198"/>
            <a:ext cx="3472209" cy="289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0017" y="59987"/>
            <a:ext cx="91540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r-TR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 eşit </a:t>
            </a:r>
            <a:r>
              <a:rPr lang="tr-TR" sz="40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kollu terazi ile ölçülür.</a:t>
            </a:r>
          </a:p>
        </p:txBody>
      </p:sp>
      <p:pic>
        <p:nvPicPr>
          <p:cNvPr id="1030" name="Picture 6" descr="https://dr282zn36sxxg.cloudfront.net/datastreams/f-d%3A8d63811195a63378c7985e13b7bdb08100011f6040132fe3b9f9bc45%2BIMAGE%2BIMAGE.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5"/>
          <a:stretch/>
        </p:blipFill>
        <p:spPr bwMode="auto">
          <a:xfrm>
            <a:off x="5363840" y="680717"/>
            <a:ext cx="3528392" cy="2863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dr282zn36sxxg.cloudfront.net/datastreams/f-d%3Af512c4fb72145ae6178ba9dacc38ec8376a2fb08fe704296543165fa%2BIMAGE%2BIMAGE.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3578785"/>
            <a:ext cx="4838102" cy="3689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28408" y="1484437"/>
            <a:ext cx="2045912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 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tr-TR" sz="28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mass</a:t>
            </a:r>
            <a:r>
              <a:rPr lang="tr-TR" sz="28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harfi ile gösterilir.</a:t>
            </a:r>
          </a:p>
        </p:txBody>
      </p:sp>
    </p:spTree>
    <p:extLst>
      <p:ext uri="{BB962C8B-B14F-4D97-AF65-F5344CB8AC3E}">
        <p14:creationId xmlns:p14="http://schemas.microsoft.com/office/powerpoint/2010/main" val="2643986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6" name="Picture 12" descr="http://www.valleyhealthlink.com/upload/images/Healthy%20Weight%20Assistant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210" y="3694439"/>
            <a:ext cx="1800200" cy="3163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www.fitnessvolunteer.net/wp-content/uploads/2015/11/weight-loss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28" y="42763"/>
            <a:ext cx="3600000" cy="312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İçerik Yer Tutucusu 6"/>
          <p:cNvSpPr>
            <a:spLocks noGrp="1"/>
          </p:cNvSpPr>
          <p:nvPr>
            <p:ph idx="1"/>
          </p:nvPr>
        </p:nvSpPr>
        <p:spPr>
          <a:xfrm>
            <a:off x="-13444" y="3694440"/>
            <a:ext cx="4153396" cy="310244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Madde miktarını değiştirerek kütleyi de değiştirebilirsiniz. </a:t>
            </a:r>
          </a:p>
          <a:p>
            <a:pPr marL="0" indent="0"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Fakat ….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11272" name="Picture 8" descr="http://www.airportstrike.ca/wp-content/uploads/2015/03/images_weight-loss_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0" r="46551" b="12469"/>
          <a:stretch/>
        </p:blipFill>
        <p:spPr bwMode="auto">
          <a:xfrm>
            <a:off x="5681058" y="3168364"/>
            <a:ext cx="3393353" cy="364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https://guysandgoodhealth.files.wordpress.com/2010/03/from-fat-to-th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-13320"/>
            <a:ext cx="4565640" cy="335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76930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http://www.bilgiustam.com/resimler/2009/03/kutle_agirlik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752" y="2420888"/>
            <a:ext cx="4557124" cy="3672408"/>
          </a:xfrm>
          <a:prstGeom prst="rect">
            <a:avLst/>
          </a:prstGeom>
          <a:noFill/>
        </p:spPr>
      </p:pic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457200" y="-4936"/>
            <a:ext cx="8229600" cy="1143000"/>
          </a:xfrm>
        </p:spPr>
        <p:txBody>
          <a:bodyPr>
            <a:normAutofit/>
          </a:bodyPr>
          <a:lstStyle/>
          <a:p>
            <a:r>
              <a:rPr lang="tr-TR" sz="4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Kütle </a:t>
            </a:r>
            <a:endParaRPr lang="tr-TR" sz="4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6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1008112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 herhangi bir 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yerde(mekanda) </a:t>
            </a: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değişmez. </a:t>
            </a:r>
          </a:p>
          <a:p>
            <a:endParaRPr lang="tr-TR" sz="4000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9" name="8 Oval"/>
          <p:cNvSpPr/>
          <p:nvPr/>
        </p:nvSpPr>
        <p:spPr>
          <a:xfrm>
            <a:off x="3943288" y="2263552"/>
            <a:ext cx="2160240" cy="1008112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 =100 kg 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9 Oval"/>
          <p:cNvSpPr/>
          <p:nvPr/>
        </p:nvSpPr>
        <p:spPr>
          <a:xfrm>
            <a:off x="5076056" y="5445224"/>
            <a:ext cx="2088232" cy="1152128"/>
          </a:xfrm>
          <a:prstGeom prst="ellips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 =100 kg </a:t>
            </a:r>
            <a:endParaRPr lang="tr-TR" b="1" dirty="0">
              <a:ln w="127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6 İçerik Yer Tutucusu"/>
          <p:cNvSpPr txBox="1">
            <a:spLocks/>
          </p:cNvSpPr>
          <p:nvPr/>
        </p:nvSpPr>
        <p:spPr>
          <a:xfrm>
            <a:off x="0" y="6007968"/>
            <a:ext cx="5004048" cy="850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 ağırlık </a:t>
            </a:r>
            <a:r>
              <a:rPr lang="tr-TR" sz="4000" b="1" u="sng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değildir!!!</a:t>
            </a:r>
          </a:p>
          <a:p>
            <a:endParaRPr lang="tr-TR" sz="4000" dirty="0">
              <a:ln>
                <a:solidFill>
                  <a:sysClr val="windowText" lastClr="000000"/>
                </a:solidFill>
              </a:ln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8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www.antonine-education.co.uk/Image_library/Physics_2/Solid_Materials/density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622721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30200" y="3284248"/>
            <a:ext cx="731923" cy="103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40" name="Picture 16" descr="http://www.japonya.org/icerik/2008/08/gaz-salini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18" y="5324601"/>
            <a:ext cx="2309335" cy="153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c1.staticflickr.com/9/8531/8612988110_b6585baa5d_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42" r="40221" b="24611"/>
          <a:stretch/>
        </p:blipFill>
        <p:spPr bwMode="auto">
          <a:xfrm>
            <a:off x="5307855" y="385517"/>
            <a:ext cx="3816921" cy="233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77672"/>
          </a:xfrm>
        </p:spPr>
        <p:txBody>
          <a:bodyPr>
            <a:normAutofit/>
          </a:bodyPr>
          <a:lstStyle/>
          <a:p>
            <a:pPr eaLnBrk="1" hangingPunct="1"/>
            <a:r>
              <a:rPr lang="tr-TR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HACİM</a:t>
            </a:r>
            <a:endParaRPr lang="tr-TR" sz="4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28" name="2 İçerik Yer Tutucusu"/>
          <p:cNvSpPr>
            <a:spLocks noGrp="1"/>
          </p:cNvSpPr>
          <p:nvPr>
            <p:ph idx="1"/>
          </p:nvPr>
        </p:nvSpPr>
        <p:spPr>
          <a:xfrm>
            <a:off x="-16470" y="877672"/>
            <a:ext cx="5324325" cy="14401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 cismin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boyutlu olarak en-boy-yükseklik) kapladığı yer miktarına </a:t>
            </a:r>
            <a:r>
              <a:rPr lang="tr-TR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hacim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denir. </a:t>
            </a:r>
          </a:p>
          <a:p>
            <a:pPr algn="ctr" eaLnBrk="1" hangingPunct="1"/>
            <a:endParaRPr lang="tr-TR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Picture 10" descr="http://www.krackeler.com/timthumb.php?w=300&amp;h=350&amp;zc=3&amp;src=%2Fgraphics%2F0008%2Fjpg%2F26219LrgVolumeBeak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537" y="5324601"/>
            <a:ext cx="1847467" cy="153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 İçerik Yer Tutucusu"/>
          <p:cNvSpPr txBox="1">
            <a:spLocks/>
          </p:cNvSpPr>
          <p:nvPr/>
        </p:nvSpPr>
        <p:spPr>
          <a:xfrm>
            <a:off x="5846575" y="3147026"/>
            <a:ext cx="3357488" cy="1440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Katı, sıvı ve gaz haldeki maddelerin hacimleri vardır. </a:t>
            </a:r>
            <a:endParaRPr lang="tr-TR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1463" y="2718080"/>
            <a:ext cx="1265101" cy="5783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</a:rPr>
              <a:t>En </a:t>
            </a:r>
            <a:r>
              <a:rPr lang="tr-TR" sz="1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</a:rPr>
              <a:t>(genişlik)</a:t>
            </a:r>
            <a:endParaRPr lang="tr-TR" sz="1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1668090" y="2842789"/>
            <a:ext cx="1159929" cy="304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</a:rPr>
              <a:t>Boy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27" name="Dikdörtgen 26"/>
          <p:cNvSpPr/>
          <p:nvPr/>
        </p:nvSpPr>
        <p:spPr>
          <a:xfrm rot="5400000">
            <a:off x="-10316" y="3657108"/>
            <a:ext cx="1093368" cy="8212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</a:rPr>
              <a:t>Yükseklik 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5" name="Sol Ayraç 4"/>
          <p:cNvSpPr/>
          <p:nvPr/>
        </p:nvSpPr>
        <p:spPr>
          <a:xfrm>
            <a:off x="821209" y="3594626"/>
            <a:ext cx="140914" cy="891648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ol Ayraç 5"/>
          <p:cNvSpPr/>
          <p:nvPr/>
        </p:nvSpPr>
        <p:spPr>
          <a:xfrm rot="2626453">
            <a:off x="757098" y="3097113"/>
            <a:ext cx="385485" cy="42294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Ayraç 7"/>
          <p:cNvSpPr/>
          <p:nvPr/>
        </p:nvSpPr>
        <p:spPr>
          <a:xfrm rot="5400000">
            <a:off x="2031915" y="2340542"/>
            <a:ext cx="189092" cy="1722724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2828019" y="4486274"/>
            <a:ext cx="807877" cy="3108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3" name="Picture 30" descr="http://www.tr3d.com/dokuman/3dsmax/425/meshmod10.gif"/>
          <p:cNvPicPr>
            <a:picLocks noChangeAspect="1" noChangeArrowheads="1"/>
          </p:cNvPicPr>
          <p:nvPr/>
        </p:nvPicPr>
        <p:blipFill>
          <a:blip r:embed="rId6" cstate="print"/>
          <a:srcRect l="40762" t="53881" r="30590" b="14443"/>
          <a:stretch>
            <a:fillRect/>
          </a:stretch>
        </p:blipFill>
        <p:spPr bwMode="auto">
          <a:xfrm>
            <a:off x="3351729" y="5551177"/>
            <a:ext cx="1597554" cy="13312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5167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229915"/>
            <a:ext cx="9144000" cy="1326878"/>
          </a:xfrm>
        </p:spPr>
        <p:txBody>
          <a:bodyPr/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Bir cismin hacminin olabilmesi için 3 boyutlu olabilmesi gerekir.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pic>
        <p:nvPicPr>
          <p:cNvPr id="5" name="Picture 18" descr="Kon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8220" y="1484785"/>
            <a:ext cx="1835696" cy="1369922"/>
          </a:xfrm>
          <a:prstGeom prst="rect">
            <a:avLst/>
          </a:prstGeom>
          <a:noFill/>
        </p:spPr>
      </p:pic>
      <p:graphicFrame>
        <p:nvGraphicFramePr>
          <p:cNvPr id="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4225729"/>
              </p:ext>
            </p:extLst>
          </p:nvPr>
        </p:nvGraphicFramePr>
        <p:xfrm>
          <a:off x="3126780" y="1197497"/>
          <a:ext cx="914400" cy="198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4" imgW="914400" imgH="198720" progId="">
                  <p:embed/>
                </p:oleObj>
              </mc:Choice>
              <mc:Fallback>
                <p:oleObj name="Equation" r:id="rId4" imgW="914400" imgH="19872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6780" y="1197497"/>
                        <a:ext cx="914400" cy="198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10" descr="Kü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3460" y="1628801"/>
            <a:ext cx="1924422" cy="1436136"/>
          </a:xfrm>
          <a:prstGeom prst="rect">
            <a:avLst/>
          </a:prstGeom>
          <a:noFill/>
        </p:spPr>
      </p:pic>
      <p:pic>
        <p:nvPicPr>
          <p:cNvPr id="8" name="Picture 20" descr="Silindi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9683" y="1556793"/>
            <a:ext cx="2086101" cy="1556792"/>
          </a:xfrm>
          <a:prstGeom prst="rect">
            <a:avLst/>
          </a:prstGeom>
          <a:noFill/>
        </p:spPr>
      </p:pic>
      <p:pic>
        <p:nvPicPr>
          <p:cNvPr id="9" name="Picture 16" descr="Paralel Kenar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87156" y="4334579"/>
            <a:ext cx="1447361" cy="1080120"/>
          </a:xfrm>
          <a:prstGeom prst="rect">
            <a:avLst/>
          </a:prstGeom>
          <a:noFill/>
        </p:spPr>
      </p:pic>
      <p:pic>
        <p:nvPicPr>
          <p:cNvPr id="10" name="Picture 22" descr="Daire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98924" y="4262571"/>
            <a:ext cx="1796629" cy="1340768"/>
          </a:xfrm>
          <a:prstGeom prst="rect">
            <a:avLst/>
          </a:prstGeom>
          <a:noFill/>
        </p:spPr>
      </p:pic>
      <p:pic>
        <p:nvPicPr>
          <p:cNvPr id="11" name="Picture 24" descr="Yamuk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55790" y="4262571"/>
            <a:ext cx="1855294" cy="1384548"/>
          </a:xfrm>
          <a:prstGeom prst="rect">
            <a:avLst/>
          </a:prstGeom>
          <a:noFill/>
        </p:spPr>
      </p:pic>
      <p:pic>
        <p:nvPicPr>
          <p:cNvPr id="12" name="Picture 26" descr="Üçgen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86756" y="4262571"/>
            <a:ext cx="1547664" cy="1154973"/>
          </a:xfrm>
          <a:prstGeom prst="rect">
            <a:avLst/>
          </a:prstGeom>
          <a:noFill/>
        </p:spPr>
      </p:pic>
      <p:pic>
        <p:nvPicPr>
          <p:cNvPr id="13" name="Picture 28" descr="Düzgün Altıgen">
            <a:hlinkClick r:id="rId16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-32916" y="4334579"/>
            <a:ext cx="1640342" cy="1224136"/>
          </a:xfrm>
          <a:prstGeom prst="rect">
            <a:avLst/>
          </a:prstGeom>
          <a:noFill/>
        </p:spPr>
      </p:pic>
      <p:pic>
        <p:nvPicPr>
          <p:cNvPr id="14" name="Picture 12" descr="Küre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404100" y="1628801"/>
            <a:ext cx="1691680" cy="1262447"/>
          </a:xfrm>
          <a:prstGeom prst="rect">
            <a:avLst/>
          </a:prstGeom>
          <a:noFill/>
        </p:spPr>
      </p:pic>
      <p:pic>
        <p:nvPicPr>
          <p:cNvPr id="15" name="Picture 14" descr="Kare Tabanlı Piramit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387876" y="1556793"/>
            <a:ext cx="1944216" cy="1450908"/>
          </a:xfrm>
          <a:prstGeom prst="rect">
            <a:avLst/>
          </a:prstGeom>
          <a:noFill/>
        </p:spPr>
      </p:pic>
      <p:sp>
        <p:nvSpPr>
          <p:cNvPr id="16" name="21 Dikdörtgen"/>
          <p:cNvSpPr/>
          <p:nvPr/>
        </p:nvSpPr>
        <p:spPr>
          <a:xfrm>
            <a:off x="-48220" y="3140969"/>
            <a:ext cx="9144000" cy="62471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Yukarıdaki cisimlerin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en, boy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 yükseklikleri olduğu için belli bir hacimleri vardır.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22 Dikdörtgen"/>
          <p:cNvSpPr/>
          <p:nvPr/>
        </p:nvSpPr>
        <p:spPr>
          <a:xfrm>
            <a:off x="-32916" y="5670479"/>
            <a:ext cx="9144000" cy="79695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Fakat yukarıda görmüş olduğumuz şekillerde sadece en ve boy bulunduğu için hacimleri yoktur.</a:t>
            </a:r>
            <a:endParaRPr lang="tr-TR" sz="24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44040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www.sparklebox.co.uk/blue/previews/8501-8525/_wp_generated/ppad03c078_0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300" y="4514849"/>
            <a:ext cx="3314700" cy="2343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ilmoamal.org/bms/attachments/course_pics/5vol.lin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708" y="862109"/>
            <a:ext cx="5125957" cy="328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-5308" y="1052734"/>
            <a:ext cx="3916708" cy="309634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V(</a:t>
            </a:r>
            <a:r>
              <a:rPr lang="tr-TR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volume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sembolü ile gösterilir.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 birim sisteminde temel </a:t>
            </a:r>
            <a:r>
              <a:rPr lang="tr-TR" b="1" i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hacim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birimi katı maddeler için;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cm</a:t>
            </a:r>
            <a:r>
              <a:rPr lang="tr-TR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m</a:t>
            </a:r>
            <a:r>
              <a:rPr lang="tr-TR" sz="40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</a:t>
            </a:r>
            <a:r>
              <a:rPr lang="tr-TR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kullanılır.</a:t>
            </a:r>
            <a:endParaRPr lang="tr-TR" b="1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dirty="0"/>
          </a:p>
        </p:txBody>
      </p:sp>
      <p:sp>
        <p:nvSpPr>
          <p:cNvPr id="7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eaLnBrk="1" hangingPunct="1"/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Hacim’de Birim</a:t>
            </a:r>
            <a:endParaRPr lang="tr-TR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7172" name="Picture 4" descr="http://www.sparklebox.co.uk/previews/8501-8525/_wp_generated/ppf33b71f0_0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0" t="3308" r="2914" b="4084"/>
          <a:stretch/>
        </p:blipFill>
        <p:spPr bwMode="auto">
          <a:xfrm>
            <a:off x="7144" y="4650382"/>
            <a:ext cx="2980680" cy="208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795570" y="4419837"/>
            <a:ext cx="333410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Bunun yanında 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sıvılar ve gazlar 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için genellikle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litre(L) 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veya 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mililitre(ml)</a:t>
            </a:r>
            <a:r>
              <a:rPr lang="tr-TR" sz="28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de kullanılır.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339752" y="5805264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7452320" y="6111924"/>
            <a:ext cx="8640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Litre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109074" y="5769260"/>
            <a:ext cx="16683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Mililitre 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50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28973" y="146355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Hacim Hesaplamak</a:t>
            </a:r>
            <a:r>
              <a:rPr lang="tr-TR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(Düzgün Şekiller İçin)</a:t>
            </a:r>
            <a:endParaRPr lang="tr-TR" b="1" dirty="0">
              <a:ln w="127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491880" y="4509120"/>
            <a:ext cx="5652120" cy="2348880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Düzgün şekilli cisimlerin hacimleri hesaplanırken cismin şekline göre belli formüller kullanılır.</a:t>
            </a:r>
            <a:endParaRPr lang="tr-TR" b="1" dirty="0">
              <a:ln w="180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Picture 10" descr="Küp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20919" y="3046716"/>
            <a:ext cx="1924422" cy="1436136"/>
          </a:xfrm>
          <a:prstGeom prst="rect">
            <a:avLst/>
          </a:prstGeom>
          <a:noFill/>
        </p:spPr>
      </p:pic>
      <p:pic>
        <p:nvPicPr>
          <p:cNvPr id="5" name="Picture 12" descr="Kür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37143" y="2542660"/>
            <a:ext cx="1543852" cy="1152128"/>
          </a:xfrm>
          <a:prstGeom prst="rect">
            <a:avLst/>
          </a:prstGeom>
          <a:noFill/>
        </p:spPr>
      </p:pic>
      <p:pic>
        <p:nvPicPr>
          <p:cNvPr id="6" name="Picture 14" descr="Kare Tabanlı Piramit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28423" y="1539472"/>
            <a:ext cx="1944216" cy="1450907"/>
          </a:xfrm>
          <a:prstGeom prst="rect">
            <a:avLst/>
          </a:prstGeom>
          <a:noFill/>
        </p:spPr>
      </p:pic>
      <p:pic>
        <p:nvPicPr>
          <p:cNvPr id="8" name="Picture 18" descr="Koni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92727" y="2974708"/>
            <a:ext cx="1835696" cy="1369922"/>
          </a:xfrm>
          <a:prstGeom prst="rect">
            <a:avLst/>
          </a:prstGeom>
          <a:noFill/>
        </p:spPr>
      </p:pic>
      <p:pic>
        <p:nvPicPr>
          <p:cNvPr id="9" name="Picture 20" descr="Silindir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36743" y="1606556"/>
            <a:ext cx="1893120" cy="1412776"/>
          </a:xfrm>
          <a:prstGeom prst="rect">
            <a:avLst/>
          </a:prstGeom>
          <a:noFill/>
        </p:spPr>
      </p:pic>
      <p:pic>
        <p:nvPicPr>
          <p:cNvPr id="100354" name="Picture 2" descr="http://img.webme.com/pic/m/matemaatik/hacimformullari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1" y="1237941"/>
            <a:ext cx="3635897" cy="56200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669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thehappyscientist.com/files/EOWpics/change/pap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5"/>
          <a:stretch/>
        </p:blipFill>
        <p:spPr bwMode="auto">
          <a:xfrm>
            <a:off x="14188" y="1278650"/>
            <a:ext cx="3082198" cy="1955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www.sinifim.net/wp-content/uploads/elma-5155.jpg"/>
          <p:cNvPicPr>
            <a:picLocks noChangeAspect="1" noChangeArrowheads="1"/>
          </p:cNvPicPr>
          <p:nvPr/>
        </p:nvPicPr>
        <p:blipFill rotWithShape="1">
          <a:blip r:embed="rId3" cstate="print"/>
          <a:srcRect l="3109" t="25483" r="3173" b="19304"/>
          <a:stretch/>
        </p:blipFill>
        <p:spPr bwMode="auto">
          <a:xfrm>
            <a:off x="16148" y="4836313"/>
            <a:ext cx="3458779" cy="19984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8" name="Picture 8" descr="http://4.bp.blogspot.com/--BIonYrGXdU/UDZvXpZ-iWI/AAAAAAAAAcI/I3HlV1-oHKs/s1600/0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528" y="1280263"/>
            <a:ext cx="3477029" cy="195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science10studentwork.wikispaces.com/file/view/ist2_4288390-broken-pencil.jpg/172765939/266x219/ist2_4288390-broken-penci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308" y="4481369"/>
            <a:ext cx="2877716" cy="236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242" y="11467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Fiziksel Değişime Örnekler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3372191"/>
            <a:ext cx="9144000" cy="14084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Parçalama, kesme, buruşturma, kırma olayları birer fiziksel değişimdir.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</a:endParaRPr>
          </a:p>
        </p:txBody>
      </p:sp>
      <p:pic>
        <p:nvPicPr>
          <p:cNvPr id="5124" name="Picture 4" descr="http://scientificchanges.weebly.com/uploads/2/8/4/0/28402161/18016_orig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561" y="1278650"/>
            <a:ext cx="2911651" cy="1955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img1.tebyan.net/big/1388/02/134121501022551082251932147120861511115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735" y="4763558"/>
            <a:ext cx="2595765" cy="201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352" y="0"/>
            <a:ext cx="9144000" cy="980604"/>
          </a:xfrm>
        </p:spPr>
        <p:txBody>
          <a:bodyPr>
            <a:noAutofit/>
          </a:bodyPr>
          <a:lstStyle/>
          <a:p>
            <a:r>
              <a:rPr lang="tr-TR" sz="3600" b="1" dirty="0" smtClean="0"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Hacim Hesaplamak</a:t>
            </a:r>
            <a:r>
              <a:rPr lang="tr-TR" sz="3200" b="1" dirty="0" smtClean="0"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(Düzgün Olmayan Şekiller İçin) </a:t>
            </a:r>
            <a:endParaRPr lang="tr-TR" sz="3600" b="1" dirty="0">
              <a:ln w="127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352" y="1340768"/>
            <a:ext cx="4399632" cy="38183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Düzgün şekli olmayan cisimlerin hacimleri şekildeki gibi bir sıvının içerisine atılır. 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Sıvı ne kadar yer değiştirirse cismin hacmi de o kadardır</a:t>
            </a:r>
            <a:r>
              <a:rPr lang="tr-TR" b="1" dirty="0" smtClean="0"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b="1" dirty="0" smtClean="0">
              <a:ln w="127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146" name="Picture 2" descr="http://ktu.vbi.vt.edu/aKTUModules/Tools%20of%20Science%20Collection/Science%20Tools/images/volDispTutorial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09"/>
          <a:stretch/>
        </p:blipFill>
        <p:spPr bwMode="auto">
          <a:xfrm>
            <a:off x="4582525" y="1556792"/>
            <a:ext cx="4554579" cy="468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mcdn1.teacherspayteachers.com/thumbitem/Graduated-Cylinders/original-99361-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98" b="16640"/>
          <a:stretch/>
        </p:blipFill>
        <p:spPr bwMode="auto">
          <a:xfrm>
            <a:off x="381273" y="5057800"/>
            <a:ext cx="333375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1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DBB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9" name="Picture 3"/>
          <p:cNvPicPr>
            <a:picLocks noChangeAspect="1" noChangeArrowheads="1"/>
          </p:cNvPicPr>
          <p:nvPr/>
        </p:nvPicPr>
        <p:blipFill rotWithShape="1">
          <a:blip r:embed="rId2" cstate="print"/>
          <a:srcRect t="10001"/>
          <a:stretch/>
        </p:blipFill>
        <p:spPr bwMode="auto">
          <a:xfrm>
            <a:off x="0" y="4096888"/>
            <a:ext cx="3994617" cy="17020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3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Maddeler neden Batar veya Yüzer?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19008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Maddelerin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kütlece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veya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hacimce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büyük ya da küçük olmaları suda yüzme ve batmalarını açıklamaya yeterli midir?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338" name="Picture 2" descr="http://www.inquiryinaction.org/img/content/chapter7/rock_and_blo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07" y="3029186"/>
            <a:ext cx="5116593" cy="383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29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E2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5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956370" y="188640"/>
            <a:ext cx="7596758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de-DE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ş</a:t>
            </a:r>
            <a:r>
              <a:rPr lang="de-DE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  <a:r>
              <a:rPr lang="tr-TR" dirty="0" err="1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ğı</a:t>
            </a:r>
            <a:r>
              <a:rPr lang="de-DE" dirty="0" err="1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daki</a:t>
            </a:r>
            <a:r>
              <a:rPr lang="de-DE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Ş</a:t>
            </a:r>
            <a:r>
              <a:rPr lang="de-DE" dirty="0" err="1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ekilden</a:t>
            </a:r>
            <a:r>
              <a:rPr lang="de-DE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 Ne </a:t>
            </a:r>
            <a:r>
              <a:rPr lang="de-DE" dirty="0" err="1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Anl</a:t>
            </a:r>
            <a:r>
              <a:rPr lang="tr-TR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ı</a:t>
            </a:r>
            <a:r>
              <a:rPr lang="de-DE" dirty="0" err="1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yoruz</a:t>
            </a:r>
            <a:r>
              <a:rPr lang="de-DE" dirty="0" smtClean="0">
                <a:ln>
                  <a:solidFill>
                    <a:sysClr val="windowText" lastClr="000000"/>
                  </a:solidFill>
                </a:ln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</p:txBody>
      </p:sp>
      <p:pic>
        <p:nvPicPr>
          <p:cNvPr id="66564" name="Picture 8" descr="Feuer1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39150" y="57089"/>
            <a:ext cx="7048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5" name="Picture 10" descr="Feuer10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7048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88840"/>
            <a:ext cx="9148400" cy="3674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4625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7" name="1 İçerik Yer Tutucusu"/>
          <p:cNvSpPr>
            <a:spLocks noGrp="1"/>
          </p:cNvSpPr>
          <p:nvPr>
            <p:ph sz="half" idx="2"/>
          </p:nvPr>
        </p:nvSpPr>
        <p:spPr>
          <a:xfrm>
            <a:off x="4590256" y="3085728"/>
            <a:ext cx="4572000" cy="379697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Yoğunluk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;maddenin </a:t>
            </a: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 eaLnBrk="1" hangingPunct="1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cm</a:t>
            </a:r>
            <a:r>
              <a:rPr lang="tr-TR" b="1" baseline="3000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lük hacminde kaç g kütle bulunduğudur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(Kısacası; 1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cm</a:t>
            </a:r>
            <a:r>
              <a:rPr lang="tr-TR" b="1" baseline="3000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lük hacimde ne kadar çok tanecik varsa yoğunluk o kadar fazladır.)</a:t>
            </a:r>
            <a:endParaRPr lang="tr-TR" b="1" baseline="3000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buNone/>
            </a:pPr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eaLnBrk="1" hangingPunct="1"/>
            <a:endParaRPr lang="tr-TR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4" name="183 Oval"/>
          <p:cNvSpPr/>
          <p:nvPr/>
        </p:nvSpPr>
        <p:spPr>
          <a:xfrm>
            <a:off x="6516216" y="2492896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851920" y="188640"/>
            <a:ext cx="5292080" cy="53144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tr-TR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Yoğunluk (Özkütle)</a:t>
            </a:r>
            <a:endParaRPr lang="tr-TR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9" name="158 Metin Yer Tutucusu"/>
          <p:cNvSpPr>
            <a:spLocks noGrp="1"/>
          </p:cNvSpPr>
          <p:nvPr>
            <p:ph type="body" sz="half" idx="1"/>
          </p:nvPr>
        </p:nvSpPr>
        <p:spPr>
          <a:xfrm>
            <a:off x="0" y="2564904"/>
            <a:ext cx="4590256" cy="13149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Birim hacimdeki </a:t>
            </a:r>
            <a:r>
              <a:rPr lang="tr-TR" sz="2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(1 cm3)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 miktarına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yoğunluk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özkütle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denir.</a:t>
            </a:r>
          </a:p>
          <a:p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6" name="165 Oval"/>
          <p:cNvSpPr/>
          <p:nvPr/>
        </p:nvSpPr>
        <p:spPr>
          <a:xfrm>
            <a:off x="5724128" y="263691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7" name="166 Oval"/>
          <p:cNvSpPr/>
          <p:nvPr/>
        </p:nvSpPr>
        <p:spPr>
          <a:xfrm>
            <a:off x="5940152" y="2564904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8" name="167 Oval"/>
          <p:cNvSpPr/>
          <p:nvPr/>
        </p:nvSpPr>
        <p:spPr>
          <a:xfrm>
            <a:off x="6156176" y="242088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9" name="168 Oval"/>
          <p:cNvSpPr/>
          <p:nvPr/>
        </p:nvSpPr>
        <p:spPr>
          <a:xfrm>
            <a:off x="5796136" y="227687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0" name="169 Oval"/>
          <p:cNvSpPr/>
          <p:nvPr/>
        </p:nvSpPr>
        <p:spPr>
          <a:xfrm>
            <a:off x="6084168" y="2204864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1" name="170 Oval"/>
          <p:cNvSpPr/>
          <p:nvPr/>
        </p:nvSpPr>
        <p:spPr>
          <a:xfrm>
            <a:off x="5940152" y="206084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2" name="171 Oval"/>
          <p:cNvSpPr/>
          <p:nvPr/>
        </p:nvSpPr>
        <p:spPr>
          <a:xfrm>
            <a:off x="6660232" y="2348880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3" name="172 Oval"/>
          <p:cNvSpPr/>
          <p:nvPr/>
        </p:nvSpPr>
        <p:spPr>
          <a:xfrm>
            <a:off x="6660232" y="191683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4" name="173 Oval"/>
          <p:cNvSpPr/>
          <p:nvPr/>
        </p:nvSpPr>
        <p:spPr>
          <a:xfrm>
            <a:off x="6300192" y="206084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5" name="174 Oval"/>
          <p:cNvSpPr/>
          <p:nvPr/>
        </p:nvSpPr>
        <p:spPr>
          <a:xfrm>
            <a:off x="6588224" y="2132856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6" name="175 Oval"/>
          <p:cNvSpPr/>
          <p:nvPr/>
        </p:nvSpPr>
        <p:spPr>
          <a:xfrm>
            <a:off x="5940152" y="170080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7" name="176 Oval"/>
          <p:cNvSpPr/>
          <p:nvPr/>
        </p:nvSpPr>
        <p:spPr>
          <a:xfrm>
            <a:off x="6300192" y="263691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8" name="177 Oval"/>
          <p:cNvSpPr/>
          <p:nvPr/>
        </p:nvSpPr>
        <p:spPr>
          <a:xfrm>
            <a:off x="6228184" y="170080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9" name="178 Oval"/>
          <p:cNvSpPr/>
          <p:nvPr/>
        </p:nvSpPr>
        <p:spPr>
          <a:xfrm>
            <a:off x="5724128" y="1988840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0" name="179 Oval"/>
          <p:cNvSpPr/>
          <p:nvPr/>
        </p:nvSpPr>
        <p:spPr>
          <a:xfrm>
            <a:off x="6372200" y="227687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1" name="180 Oval"/>
          <p:cNvSpPr/>
          <p:nvPr/>
        </p:nvSpPr>
        <p:spPr>
          <a:xfrm>
            <a:off x="5652120" y="242088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2" name="181 Oval"/>
          <p:cNvSpPr/>
          <p:nvPr/>
        </p:nvSpPr>
        <p:spPr>
          <a:xfrm>
            <a:off x="6084168" y="263691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3" name="182 Oval"/>
          <p:cNvSpPr/>
          <p:nvPr/>
        </p:nvSpPr>
        <p:spPr>
          <a:xfrm>
            <a:off x="6516216" y="1628800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5" name="184 Oval"/>
          <p:cNvSpPr/>
          <p:nvPr/>
        </p:nvSpPr>
        <p:spPr>
          <a:xfrm>
            <a:off x="6156176" y="1988840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6" name="185 Oval"/>
          <p:cNvSpPr/>
          <p:nvPr/>
        </p:nvSpPr>
        <p:spPr>
          <a:xfrm>
            <a:off x="6084168" y="155679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7" name="186 Oval"/>
          <p:cNvSpPr/>
          <p:nvPr/>
        </p:nvSpPr>
        <p:spPr>
          <a:xfrm>
            <a:off x="5940152" y="191683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8" name="187 Oval"/>
          <p:cNvSpPr/>
          <p:nvPr/>
        </p:nvSpPr>
        <p:spPr>
          <a:xfrm>
            <a:off x="5940152" y="2348880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0" name="189 Oval"/>
          <p:cNvSpPr/>
          <p:nvPr/>
        </p:nvSpPr>
        <p:spPr>
          <a:xfrm>
            <a:off x="8532440" y="2492896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91" name="Picture 2" descr="http://onlinephys.com/cube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1556792"/>
            <a:ext cx="1296144" cy="1296145"/>
          </a:xfrm>
          <a:prstGeom prst="rect">
            <a:avLst/>
          </a:prstGeom>
          <a:noFill/>
        </p:spPr>
      </p:pic>
      <p:sp>
        <p:nvSpPr>
          <p:cNvPr id="193" name="192 Oval"/>
          <p:cNvSpPr/>
          <p:nvPr/>
        </p:nvSpPr>
        <p:spPr>
          <a:xfrm>
            <a:off x="7956376" y="2564904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5" name="194 Oval"/>
          <p:cNvSpPr/>
          <p:nvPr/>
        </p:nvSpPr>
        <p:spPr>
          <a:xfrm>
            <a:off x="8100392" y="2204864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8" name="197 Oval"/>
          <p:cNvSpPr/>
          <p:nvPr/>
        </p:nvSpPr>
        <p:spPr>
          <a:xfrm>
            <a:off x="8676456" y="2348880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0" name="199 Oval"/>
          <p:cNvSpPr/>
          <p:nvPr/>
        </p:nvSpPr>
        <p:spPr>
          <a:xfrm>
            <a:off x="8316416" y="206084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2" name="201 Oval"/>
          <p:cNvSpPr/>
          <p:nvPr/>
        </p:nvSpPr>
        <p:spPr>
          <a:xfrm>
            <a:off x="7956376" y="170080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3" name="202 Oval"/>
          <p:cNvSpPr/>
          <p:nvPr/>
        </p:nvSpPr>
        <p:spPr>
          <a:xfrm>
            <a:off x="8316416" y="263691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5" name="204 Oval"/>
          <p:cNvSpPr/>
          <p:nvPr/>
        </p:nvSpPr>
        <p:spPr>
          <a:xfrm>
            <a:off x="7740352" y="1988840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6" name="205 Oval"/>
          <p:cNvSpPr/>
          <p:nvPr/>
        </p:nvSpPr>
        <p:spPr>
          <a:xfrm>
            <a:off x="8388424" y="227687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7" name="206 Oval"/>
          <p:cNvSpPr/>
          <p:nvPr/>
        </p:nvSpPr>
        <p:spPr>
          <a:xfrm>
            <a:off x="7668344" y="242088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9" name="208 Oval"/>
          <p:cNvSpPr/>
          <p:nvPr/>
        </p:nvSpPr>
        <p:spPr>
          <a:xfrm>
            <a:off x="8388424" y="170080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1" name="210 Oval"/>
          <p:cNvSpPr/>
          <p:nvPr/>
        </p:nvSpPr>
        <p:spPr>
          <a:xfrm>
            <a:off x="8100392" y="155679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2" name="211 Oval"/>
          <p:cNvSpPr/>
          <p:nvPr/>
        </p:nvSpPr>
        <p:spPr>
          <a:xfrm>
            <a:off x="7956376" y="191683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4" name="213 Oval"/>
          <p:cNvSpPr/>
          <p:nvPr/>
        </p:nvSpPr>
        <p:spPr>
          <a:xfrm>
            <a:off x="6380584" y="185320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5" name="214 Oval"/>
          <p:cNvSpPr/>
          <p:nvPr/>
        </p:nvSpPr>
        <p:spPr>
          <a:xfrm>
            <a:off x="6532984" y="200560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6" name="215 Oval"/>
          <p:cNvSpPr/>
          <p:nvPr/>
        </p:nvSpPr>
        <p:spPr>
          <a:xfrm>
            <a:off x="6685384" y="215800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7" name="216 Oval"/>
          <p:cNvSpPr/>
          <p:nvPr/>
        </p:nvSpPr>
        <p:spPr>
          <a:xfrm>
            <a:off x="6228184" y="2276872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8" name="217 Oval"/>
          <p:cNvSpPr/>
          <p:nvPr/>
        </p:nvSpPr>
        <p:spPr>
          <a:xfrm>
            <a:off x="6588224" y="2348880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9" name="218 Oval"/>
          <p:cNvSpPr/>
          <p:nvPr/>
        </p:nvSpPr>
        <p:spPr>
          <a:xfrm>
            <a:off x="6372200" y="2492896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0" name="219 Oval"/>
          <p:cNvSpPr/>
          <p:nvPr/>
        </p:nvSpPr>
        <p:spPr>
          <a:xfrm>
            <a:off x="5652120" y="2132856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1" name="220 Oval"/>
          <p:cNvSpPr/>
          <p:nvPr/>
        </p:nvSpPr>
        <p:spPr>
          <a:xfrm>
            <a:off x="5724128" y="1772816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3" name="Picture 2" descr="http://onlinephys.com/cube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7864" y="1513980"/>
            <a:ext cx="1296144" cy="1296145"/>
          </a:xfrm>
          <a:prstGeom prst="rect">
            <a:avLst/>
          </a:prstGeom>
          <a:noFill/>
        </p:spPr>
      </p:pic>
      <p:sp>
        <p:nvSpPr>
          <p:cNvPr id="222" name="221 Oval"/>
          <p:cNvSpPr/>
          <p:nvPr/>
        </p:nvSpPr>
        <p:spPr>
          <a:xfrm>
            <a:off x="6732240" y="1700808"/>
            <a:ext cx="144016" cy="144016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3" name="222 Dikdörtgen"/>
          <p:cNvSpPr/>
          <p:nvPr/>
        </p:nvSpPr>
        <p:spPr>
          <a:xfrm>
            <a:off x="5724128" y="1052736"/>
            <a:ext cx="100811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A maddesi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224" name="223 Dikdörtgen"/>
          <p:cNvSpPr/>
          <p:nvPr/>
        </p:nvSpPr>
        <p:spPr>
          <a:xfrm>
            <a:off x="7812360" y="1052736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</a:rPr>
              <a:t>B maddesi</a:t>
            </a:r>
            <a:endParaRPr lang="tr-TR" sz="16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213" name="Picture 2" descr="http://ecx.images-amazon.com/images/I/41mcsJU4bNL._SX342_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19"/>
          <a:stretch/>
        </p:blipFill>
        <p:spPr bwMode="auto">
          <a:xfrm>
            <a:off x="510898" y="4166237"/>
            <a:ext cx="3575604" cy="269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blobs.org/science/chemistry/density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13" y="46180"/>
            <a:ext cx="2838375" cy="2590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026322" y="1055973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5" name="Dikdörtgen 224"/>
          <p:cNvSpPr/>
          <p:nvPr/>
        </p:nvSpPr>
        <p:spPr>
          <a:xfrm>
            <a:off x="3026322" y="2340241"/>
            <a:ext cx="108012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763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0" y="4445678"/>
            <a:ext cx="9144000" cy="215110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Yukarıda üç maddenin 1 cm3 lük hacmindeki tanecik miktarlarını görmektesiniz. Buna göre hangi madde daha yoğundur? 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sz="3600" dirty="0"/>
          </a:p>
        </p:txBody>
      </p:sp>
      <p:pic>
        <p:nvPicPr>
          <p:cNvPr id="10242" name="Picture 2" descr="http://www.3minutemaths.co.uk/wp-content/uploads/2013/03/Density-cub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2" y="1042396"/>
            <a:ext cx="8784976" cy="340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662484" y="3319268"/>
            <a:ext cx="16683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Köpük  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398788" y="3319268"/>
            <a:ext cx="184229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Elmas  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197513" y="3319268"/>
            <a:ext cx="16683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Demir  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165 Oval"/>
          <p:cNvSpPr/>
          <p:nvPr/>
        </p:nvSpPr>
        <p:spPr>
          <a:xfrm>
            <a:off x="765176" y="295922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66 Oval"/>
          <p:cNvSpPr/>
          <p:nvPr/>
        </p:nvSpPr>
        <p:spPr>
          <a:xfrm>
            <a:off x="981200" y="2887220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70 Oval"/>
          <p:cNvSpPr/>
          <p:nvPr/>
        </p:nvSpPr>
        <p:spPr>
          <a:xfrm>
            <a:off x="2087180" y="1627463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72 Oval"/>
          <p:cNvSpPr/>
          <p:nvPr/>
        </p:nvSpPr>
        <p:spPr>
          <a:xfrm>
            <a:off x="1773288" y="169768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73 Oval"/>
          <p:cNvSpPr/>
          <p:nvPr/>
        </p:nvSpPr>
        <p:spPr>
          <a:xfrm>
            <a:off x="1964236" y="2852037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174 Oval"/>
          <p:cNvSpPr/>
          <p:nvPr/>
        </p:nvSpPr>
        <p:spPr>
          <a:xfrm>
            <a:off x="2349352" y="217552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175 Oval"/>
          <p:cNvSpPr/>
          <p:nvPr/>
        </p:nvSpPr>
        <p:spPr>
          <a:xfrm>
            <a:off x="1220964" y="203681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180 Oval"/>
          <p:cNvSpPr/>
          <p:nvPr/>
        </p:nvSpPr>
        <p:spPr>
          <a:xfrm>
            <a:off x="693168" y="274320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181 Oval"/>
          <p:cNvSpPr/>
          <p:nvPr/>
        </p:nvSpPr>
        <p:spPr>
          <a:xfrm>
            <a:off x="1400710" y="292322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182 Oval"/>
          <p:cNvSpPr/>
          <p:nvPr/>
        </p:nvSpPr>
        <p:spPr>
          <a:xfrm>
            <a:off x="1557264" y="195111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184 Oval"/>
          <p:cNvSpPr/>
          <p:nvPr/>
        </p:nvSpPr>
        <p:spPr>
          <a:xfrm>
            <a:off x="1293864" y="1663657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186 Oval"/>
          <p:cNvSpPr/>
          <p:nvPr/>
        </p:nvSpPr>
        <p:spPr>
          <a:xfrm>
            <a:off x="970264" y="1644253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187 Oval"/>
          <p:cNvSpPr/>
          <p:nvPr/>
        </p:nvSpPr>
        <p:spPr>
          <a:xfrm>
            <a:off x="1221856" y="269308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214 Oval"/>
          <p:cNvSpPr/>
          <p:nvPr/>
        </p:nvSpPr>
        <p:spPr>
          <a:xfrm>
            <a:off x="2330848" y="269116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215 Oval"/>
          <p:cNvSpPr/>
          <p:nvPr/>
        </p:nvSpPr>
        <p:spPr>
          <a:xfrm>
            <a:off x="2016064" y="2534773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220 Oval"/>
          <p:cNvSpPr/>
          <p:nvPr/>
        </p:nvSpPr>
        <p:spPr>
          <a:xfrm>
            <a:off x="765176" y="209513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221 Oval"/>
          <p:cNvSpPr/>
          <p:nvPr/>
        </p:nvSpPr>
        <p:spPr>
          <a:xfrm>
            <a:off x="2474864" y="184569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165 Oval"/>
          <p:cNvSpPr/>
          <p:nvPr/>
        </p:nvSpPr>
        <p:spPr>
          <a:xfrm>
            <a:off x="3558558" y="2985550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166 Oval"/>
          <p:cNvSpPr/>
          <p:nvPr/>
        </p:nvSpPr>
        <p:spPr>
          <a:xfrm>
            <a:off x="3774582" y="291354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170 Oval"/>
          <p:cNvSpPr/>
          <p:nvPr/>
        </p:nvSpPr>
        <p:spPr>
          <a:xfrm>
            <a:off x="4880562" y="165378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172 Oval"/>
          <p:cNvSpPr/>
          <p:nvPr/>
        </p:nvSpPr>
        <p:spPr>
          <a:xfrm>
            <a:off x="4566670" y="172401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173 Oval"/>
          <p:cNvSpPr/>
          <p:nvPr/>
        </p:nvSpPr>
        <p:spPr>
          <a:xfrm>
            <a:off x="4757618" y="287835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174 Oval"/>
          <p:cNvSpPr/>
          <p:nvPr/>
        </p:nvSpPr>
        <p:spPr>
          <a:xfrm>
            <a:off x="5142734" y="220184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175 Oval"/>
          <p:cNvSpPr/>
          <p:nvPr/>
        </p:nvSpPr>
        <p:spPr>
          <a:xfrm>
            <a:off x="4014346" y="206313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180 Oval"/>
          <p:cNvSpPr/>
          <p:nvPr/>
        </p:nvSpPr>
        <p:spPr>
          <a:xfrm>
            <a:off x="3486550" y="276952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181 Oval"/>
          <p:cNvSpPr/>
          <p:nvPr/>
        </p:nvSpPr>
        <p:spPr>
          <a:xfrm>
            <a:off x="4194092" y="294954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182 Oval"/>
          <p:cNvSpPr/>
          <p:nvPr/>
        </p:nvSpPr>
        <p:spPr>
          <a:xfrm>
            <a:off x="4350646" y="197743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184 Oval"/>
          <p:cNvSpPr/>
          <p:nvPr/>
        </p:nvSpPr>
        <p:spPr>
          <a:xfrm>
            <a:off x="4087246" y="168997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186 Oval"/>
          <p:cNvSpPr/>
          <p:nvPr/>
        </p:nvSpPr>
        <p:spPr>
          <a:xfrm>
            <a:off x="3763646" y="167057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187 Oval"/>
          <p:cNvSpPr/>
          <p:nvPr/>
        </p:nvSpPr>
        <p:spPr>
          <a:xfrm>
            <a:off x="4015238" y="271941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214 Oval"/>
          <p:cNvSpPr/>
          <p:nvPr/>
        </p:nvSpPr>
        <p:spPr>
          <a:xfrm>
            <a:off x="5124230" y="271748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215 Oval"/>
          <p:cNvSpPr/>
          <p:nvPr/>
        </p:nvSpPr>
        <p:spPr>
          <a:xfrm>
            <a:off x="4809446" y="256109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220 Oval"/>
          <p:cNvSpPr/>
          <p:nvPr/>
        </p:nvSpPr>
        <p:spPr>
          <a:xfrm>
            <a:off x="3558558" y="212145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221 Oval"/>
          <p:cNvSpPr/>
          <p:nvPr/>
        </p:nvSpPr>
        <p:spPr>
          <a:xfrm>
            <a:off x="5268246" y="187201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165 Oval"/>
          <p:cNvSpPr/>
          <p:nvPr/>
        </p:nvSpPr>
        <p:spPr>
          <a:xfrm>
            <a:off x="3511446" y="277124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166 Oval"/>
          <p:cNvSpPr/>
          <p:nvPr/>
        </p:nvSpPr>
        <p:spPr>
          <a:xfrm>
            <a:off x="3727470" y="269923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170 Oval"/>
          <p:cNvSpPr/>
          <p:nvPr/>
        </p:nvSpPr>
        <p:spPr>
          <a:xfrm>
            <a:off x="4757618" y="151964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172 Oval"/>
          <p:cNvSpPr/>
          <p:nvPr/>
        </p:nvSpPr>
        <p:spPr>
          <a:xfrm>
            <a:off x="4519558" y="1509707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173 Oval"/>
          <p:cNvSpPr/>
          <p:nvPr/>
        </p:nvSpPr>
        <p:spPr>
          <a:xfrm>
            <a:off x="4710506" y="266405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6" name="174 Oval"/>
          <p:cNvSpPr/>
          <p:nvPr/>
        </p:nvSpPr>
        <p:spPr>
          <a:xfrm>
            <a:off x="5095622" y="198754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7" name="175 Oval"/>
          <p:cNvSpPr/>
          <p:nvPr/>
        </p:nvSpPr>
        <p:spPr>
          <a:xfrm>
            <a:off x="3967234" y="184883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8" name="180 Oval"/>
          <p:cNvSpPr/>
          <p:nvPr/>
        </p:nvSpPr>
        <p:spPr>
          <a:xfrm>
            <a:off x="3439438" y="2390757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9" name="181 Oval"/>
          <p:cNvSpPr/>
          <p:nvPr/>
        </p:nvSpPr>
        <p:spPr>
          <a:xfrm>
            <a:off x="4383662" y="2795313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0" name="182 Oval"/>
          <p:cNvSpPr/>
          <p:nvPr/>
        </p:nvSpPr>
        <p:spPr>
          <a:xfrm>
            <a:off x="4303534" y="176313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1" name="184 Oval"/>
          <p:cNvSpPr/>
          <p:nvPr/>
        </p:nvSpPr>
        <p:spPr>
          <a:xfrm>
            <a:off x="4040134" y="147567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2" name="186 Oval"/>
          <p:cNvSpPr/>
          <p:nvPr/>
        </p:nvSpPr>
        <p:spPr>
          <a:xfrm>
            <a:off x="3798250" y="149141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3" name="187 Oval"/>
          <p:cNvSpPr/>
          <p:nvPr/>
        </p:nvSpPr>
        <p:spPr>
          <a:xfrm>
            <a:off x="3968126" y="2505107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4" name="214 Oval"/>
          <p:cNvSpPr/>
          <p:nvPr/>
        </p:nvSpPr>
        <p:spPr>
          <a:xfrm>
            <a:off x="5077118" y="250318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5" name="215 Oval"/>
          <p:cNvSpPr/>
          <p:nvPr/>
        </p:nvSpPr>
        <p:spPr>
          <a:xfrm>
            <a:off x="4762334" y="234679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6" name="220 Oval"/>
          <p:cNvSpPr/>
          <p:nvPr/>
        </p:nvSpPr>
        <p:spPr>
          <a:xfrm>
            <a:off x="3511446" y="1907150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7" name="221 Oval"/>
          <p:cNvSpPr/>
          <p:nvPr/>
        </p:nvSpPr>
        <p:spPr>
          <a:xfrm>
            <a:off x="5221134" y="165771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165 Oval"/>
          <p:cNvSpPr/>
          <p:nvPr/>
        </p:nvSpPr>
        <p:spPr>
          <a:xfrm>
            <a:off x="6330510" y="2971880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9" name="166 Oval"/>
          <p:cNvSpPr/>
          <p:nvPr/>
        </p:nvSpPr>
        <p:spPr>
          <a:xfrm>
            <a:off x="6546534" y="289987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0" name="170 Oval"/>
          <p:cNvSpPr/>
          <p:nvPr/>
        </p:nvSpPr>
        <p:spPr>
          <a:xfrm>
            <a:off x="7652514" y="164011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1" name="172 Oval"/>
          <p:cNvSpPr/>
          <p:nvPr/>
        </p:nvSpPr>
        <p:spPr>
          <a:xfrm>
            <a:off x="7338622" y="171034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2" name="173 Oval"/>
          <p:cNvSpPr/>
          <p:nvPr/>
        </p:nvSpPr>
        <p:spPr>
          <a:xfrm>
            <a:off x="7529570" y="286468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3" name="174 Oval"/>
          <p:cNvSpPr/>
          <p:nvPr/>
        </p:nvSpPr>
        <p:spPr>
          <a:xfrm>
            <a:off x="7914686" y="218817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4" name="175 Oval"/>
          <p:cNvSpPr/>
          <p:nvPr/>
        </p:nvSpPr>
        <p:spPr>
          <a:xfrm>
            <a:off x="6786298" y="204946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5" name="180 Oval"/>
          <p:cNvSpPr/>
          <p:nvPr/>
        </p:nvSpPr>
        <p:spPr>
          <a:xfrm>
            <a:off x="6258502" y="275585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6" name="181 Oval"/>
          <p:cNvSpPr/>
          <p:nvPr/>
        </p:nvSpPr>
        <p:spPr>
          <a:xfrm>
            <a:off x="6966044" y="293587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7" name="182 Oval"/>
          <p:cNvSpPr/>
          <p:nvPr/>
        </p:nvSpPr>
        <p:spPr>
          <a:xfrm>
            <a:off x="7122598" y="196376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8" name="184 Oval"/>
          <p:cNvSpPr/>
          <p:nvPr/>
        </p:nvSpPr>
        <p:spPr>
          <a:xfrm>
            <a:off x="6859198" y="167630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9" name="186 Oval"/>
          <p:cNvSpPr/>
          <p:nvPr/>
        </p:nvSpPr>
        <p:spPr>
          <a:xfrm>
            <a:off x="6535598" y="165690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0" name="187 Oval"/>
          <p:cNvSpPr/>
          <p:nvPr/>
        </p:nvSpPr>
        <p:spPr>
          <a:xfrm>
            <a:off x="6787190" y="270574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1" name="214 Oval"/>
          <p:cNvSpPr/>
          <p:nvPr/>
        </p:nvSpPr>
        <p:spPr>
          <a:xfrm>
            <a:off x="7896182" y="270381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2" name="215 Oval"/>
          <p:cNvSpPr/>
          <p:nvPr/>
        </p:nvSpPr>
        <p:spPr>
          <a:xfrm>
            <a:off x="7581398" y="254742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3" name="220 Oval"/>
          <p:cNvSpPr/>
          <p:nvPr/>
        </p:nvSpPr>
        <p:spPr>
          <a:xfrm>
            <a:off x="6330510" y="210778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4" name="221 Oval"/>
          <p:cNvSpPr/>
          <p:nvPr/>
        </p:nvSpPr>
        <p:spPr>
          <a:xfrm>
            <a:off x="8040198" y="185834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5" name="165 Oval"/>
          <p:cNvSpPr/>
          <p:nvPr/>
        </p:nvSpPr>
        <p:spPr>
          <a:xfrm>
            <a:off x="7141100" y="299605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6" name="166 Oval"/>
          <p:cNvSpPr/>
          <p:nvPr/>
        </p:nvSpPr>
        <p:spPr>
          <a:xfrm>
            <a:off x="6429684" y="265967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7" name="170 Oval"/>
          <p:cNvSpPr/>
          <p:nvPr/>
        </p:nvSpPr>
        <p:spPr>
          <a:xfrm>
            <a:off x="7459529" y="1516790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8" name="172 Oval"/>
          <p:cNvSpPr/>
          <p:nvPr/>
        </p:nvSpPr>
        <p:spPr>
          <a:xfrm>
            <a:off x="7221772" y="147014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9" name="173 Oval"/>
          <p:cNvSpPr/>
          <p:nvPr/>
        </p:nvSpPr>
        <p:spPr>
          <a:xfrm>
            <a:off x="7412720" y="262449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0" name="174 Oval"/>
          <p:cNvSpPr/>
          <p:nvPr/>
        </p:nvSpPr>
        <p:spPr>
          <a:xfrm>
            <a:off x="7797836" y="194797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1" name="175 Oval"/>
          <p:cNvSpPr/>
          <p:nvPr/>
        </p:nvSpPr>
        <p:spPr>
          <a:xfrm>
            <a:off x="6669448" y="180927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2" name="180 Oval"/>
          <p:cNvSpPr/>
          <p:nvPr/>
        </p:nvSpPr>
        <p:spPr>
          <a:xfrm>
            <a:off x="6141652" y="251565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3" name="181 Oval"/>
          <p:cNvSpPr/>
          <p:nvPr/>
        </p:nvSpPr>
        <p:spPr>
          <a:xfrm>
            <a:off x="6772225" y="2873930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4" name="182 Oval"/>
          <p:cNvSpPr/>
          <p:nvPr/>
        </p:nvSpPr>
        <p:spPr>
          <a:xfrm>
            <a:off x="7005748" y="172357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5" name="184 Oval"/>
          <p:cNvSpPr/>
          <p:nvPr/>
        </p:nvSpPr>
        <p:spPr>
          <a:xfrm>
            <a:off x="6741456" y="1513013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6" name="186 Oval"/>
          <p:cNvSpPr/>
          <p:nvPr/>
        </p:nvSpPr>
        <p:spPr>
          <a:xfrm>
            <a:off x="7027240" y="154393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7" name="187 Oval"/>
          <p:cNvSpPr/>
          <p:nvPr/>
        </p:nvSpPr>
        <p:spPr>
          <a:xfrm>
            <a:off x="6670340" y="246554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8" name="214 Oval"/>
          <p:cNvSpPr/>
          <p:nvPr/>
        </p:nvSpPr>
        <p:spPr>
          <a:xfrm>
            <a:off x="7779332" y="246361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9" name="215 Oval"/>
          <p:cNvSpPr/>
          <p:nvPr/>
        </p:nvSpPr>
        <p:spPr>
          <a:xfrm>
            <a:off x="7464548" y="230722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0" name="220 Oval"/>
          <p:cNvSpPr/>
          <p:nvPr/>
        </p:nvSpPr>
        <p:spPr>
          <a:xfrm>
            <a:off x="6213660" y="1867587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1" name="221 Oval"/>
          <p:cNvSpPr/>
          <p:nvPr/>
        </p:nvSpPr>
        <p:spPr>
          <a:xfrm>
            <a:off x="7923348" y="161815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2" name="165 Oval"/>
          <p:cNvSpPr/>
          <p:nvPr/>
        </p:nvSpPr>
        <p:spPr>
          <a:xfrm>
            <a:off x="6146073" y="299523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3" name="166 Oval"/>
          <p:cNvSpPr/>
          <p:nvPr/>
        </p:nvSpPr>
        <p:spPr>
          <a:xfrm>
            <a:off x="7013957" y="2657570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170 Oval"/>
          <p:cNvSpPr/>
          <p:nvPr/>
        </p:nvSpPr>
        <p:spPr>
          <a:xfrm>
            <a:off x="7560968" y="1816087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5" name="172 Oval"/>
          <p:cNvSpPr/>
          <p:nvPr/>
        </p:nvSpPr>
        <p:spPr>
          <a:xfrm>
            <a:off x="7243517" y="2088885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6" name="173 Oval"/>
          <p:cNvSpPr/>
          <p:nvPr/>
        </p:nvSpPr>
        <p:spPr>
          <a:xfrm>
            <a:off x="7335751" y="301495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7" name="174 Oval"/>
          <p:cNvSpPr/>
          <p:nvPr/>
        </p:nvSpPr>
        <p:spPr>
          <a:xfrm>
            <a:off x="7987952" y="241486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8" name="175 Oval"/>
          <p:cNvSpPr/>
          <p:nvPr/>
        </p:nvSpPr>
        <p:spPr>
          <a:xfrm>
            <a:off x="6592479" y="2199731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180 Oval"/>
          <p:cNvSpPr/>
          <p:nvPr/>
        </p:nvSpPr>
        <p:spPr>
          <a:xfrm>
            <a:off x="6534654" y="197807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181 Oval"/>
          <p:cNvSpPr/>
          <p:nvPr/>
        </p:nvSpPr>
        <p:spPr>
          <a:xfrm>
            <a:off x="6683765" y="2996053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182 Oval"/>
          <p:cNvSpPr/>
          <p:nvPr/>
        </p:nvSpPr>
        <p:spPr>
          <a:xfrm>
            <a:off x="6991613" y="212520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184 Oval"/>
          <p:cNvSpPr/>
          <p:nvPr/>
        </p:nvSpPr>
        <p:spPr>
          <a:xfrm>
            <a:off x="6665379" y="182657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3" name="186 Oval"/>
          <p:cNvSpPr/>
          <p:nvPr/>
        </p:nvSpPr>
        <p:spPr>
          <a:xfrm>
            <a:off x="6407429" y="1782022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4" name="187 Oval"/>
          <p:cNvSpPr/>
          <p:nvPr/>
        </p:nvSpPr>
        <p:spPr>
          <a:xfrm>
            <a:off x="7178481" y="276634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5" name="214 Oval"/>
          <p:cNvSpPr/>
          <p:nvPr/>
        </p:nvSpPr>
        <p:spPr>
          <a:xfrm>
            <a:off x="7702363" y="285407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6" name="215 Oval"/>
          <p:cNvSpPr/>
          <p:nvPr/>
        </p:nvSpPr>
        <p:spPr>
          <a:xfrm>
            <a:off x="7386687" y="279914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7" name="220 Oval"/>
          <p:cNvSpPr/>
          <p:nvPr/>
        </p:nvSpPr>
        <p:spPr>
          <a:xfrm>
            <a:off x="6136691" y="2258047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8" name="221 Oval"/>
          <p:cNvSpPr/>
          <p:nvPr/>
        </p:nvSpPr>
        <p:spPr>
          <a:xfrm>
            <a:off x="7769548" y="2198669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9" name="221 Oval"/>
          <p:cNvSpPr/>
          <p:nvPr/>
        </p:nvSpPr>
        <p:spPr>
          <a:xfrm>
            <a:off x="7784837" y="150239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0" name="221 Oval"/>
          <p:cNvSpPr/>
          <p:nvPr/>
        </p:nvSpPr>
        <p:spPr>
          <a:xfrm>
            <a:off x="8024666" y="2050086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1" name="221 Oval"/>
          <p:cNvSpPr/>
          <p:nvPr/>
        </p:nvSpPr>
        <p:spPr>
          <a:xfrm>
            <a:off x="8024666" y="2595964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2" name="221 Oval"/>
          <p:cNvSpPr/>
          <p:nvPr/>
        </p:nvSpPr>
        <p:spPr>
          <a:xfrm>
            <a:off x="7415444" y="2467528"/>
            <a:ext cx="144016" cy="144016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452292" y="84927"/>
            <a:ext cx="76917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cm</a:t>
            </a:r>
            <a:r>
              <a:rPr lang="tr-TR" sz="3200" b="1" baseline="3000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lük hacimde ne kadar çok tanecik varsa yoğunluk o kadar fazladır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3200" b="1" baseline="3000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4" name="Picture 4" descr="http://www.cas.muohio.edu/scienceforohio/Snow/images/Base10.JPG"/>
          <p:cNvPicPr>
            <a:picLocks noChangeAspect="1" noChangeArrowheads="1"/>
          </p:cNvPicPr>
          <p:nvPr/>
        </p:nvPicPr>
        <p:blipFill>
          <a:blip r:embed="rId3" cstate="print"/>
          <a:srcRect t="26775" r="43301"/>
          <a:stretch>
            <a:fillRect/>
          </a:stretch>
        </p:blipFill>
        <p:spPr bwMode="auto">
          <a:xfrm>
            <a:off x="0" y="0"/>
            <a:ext cx="1437880" cy="13927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88719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Yoğunluklarını yorumlayınız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16386" name="Picture 2" descr="http://www.green-planet-solar-energy.com/images/definition-of-density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772816"/>
            <a:ext cx="712950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115616" y="3789040"/>
            <a:ext cx="16683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Köpük  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558151" y="3789040"/>
            <a:ext cx="16683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Odun  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000686" y="3789040"/>
            <a:ext cx="16683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Kurşun    </a:t>
            </a:r>
            <a:endParaRPr lang="tr-TR" sz="28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0" y="522920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Yukarıda üç maddenin 1 cm3 lük hacmindeki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kütlelerini </a:t>
            </a:r>
            <a:r>
              <a:rPr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görmektesiniz.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10308467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www.onlinemarketinginstitute.org/wp-content/uploads/2012/10/density_meta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404"/>
            <a:ext cx="2608013" cy="1730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http://img.wonderhowto.com/img/06/75/63486241937687/0/make-amazing-9-layer-density-tower-from-things-found-your-kitchen.w65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753"/>
          <a:stretch/>
        </p:blipFill>
        <p:spPr bwMode="auto">
          <a:xfrm>
            <a:off x="0" y="5673814"/>
            <a:ext cx="5593538" cy="1184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50" name="1 Dikdörtgen"/>
          <p:cNvSpPr>
            <a:spLocks noChangeArrowheads="1"/>
          </p:cNvSpPr>
          <p:nvPr/>
        </p:nvSpPr>
        <p:spPr bwMode="auto">
          <a:xfrm>
            <a:off x="0" y="1993968"/>
            <a:ext cx="57241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Özkütle </a:t>
            </a: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maddeler için ayırt edici bir özelliktir. </a:t>
            </a:r>
          </a:p>
          <a:p>
            <a:pPr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Yani yoğunluk her farklı madde için farklı farklıdır. </a:t>
            </a:r>
          </a:p>
          <a:p>
            <a:pPr>
              <a:buNone/>
            </a:pPr>
            <a:r>
              <a:rPr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Bundan dolayı maddelerin yoğunluklarına bakarak hangi madde olduğunu anlayabiliriz.</a:t>
            </a:r>
          </a:p>
          <a:p>
            <a:endParaRPr lang="tr-TR" sz="32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tr-TR" sz="32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2 Başlık"/>
          <p:cNvSpPr txBox="1">
            <a:spLocks/>
          </p:cNvSpPr>
          <p:nvPr/>
        </p:nvSpPr>
        <p:spPr>
          <a:xfrm>
            <a:off x="0" y="152400"/>
            <a:ext cx="9144000" cy="16002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cap="none" spc="0" normalizeH="0" baseline="0" noProof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Yoğunluk (Özkütle)</a:t>
            </a:r>
            <a:endParaRPr kumimoji="0" lang="tr-TR" sz="4400" b="1" i="0" u="none" strike="noStrike" kern="1200" cap="none" spc="0" normalizeH="0" baseline="0" noProof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93538" y="1052736"/>
            <a:ext cx="355046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Dikdörtgen 1"/>
          <p:cNvSpPr/>
          <p:nvPr/>
        </p:nvSpPr>
        <p:spPr>
          <a:xfrm>
            <a:off x="2439882" y="1014636"/>
            <a:ext cx="32537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Özkütle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d(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density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</a:t>
            </a:r>
            <a:r>
              <a:rPr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harfi ile gösterilir.</a:t>
            </a:r>
            <a:endParaRPr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123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astro.unl.edu/classaction/images/intro/density_determination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7" t="14606" r="-2087" b="2142"/>
          <a:stretch/>
        </p:blipFill>
        <p:spPr bwMode="auto">
          <a:xfrm>
            <a:off x="395536" y="1700808"/>
            <a:ext cx="8476448" cy="504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5974172" cy="1412776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Yoğunluk(</a:t>
            </a:r>
            <a:r>
              <a:rPr lang="tr-TR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özkütle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) Nasıl Bulunur?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457200" y="1844824"/>
            <a:ext cx="3466728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İlk olarak maddenin kütlesi terazi yardımıyla ölçülür.</a:t>
            </a:r>
            <a:endParaRPr lang="tr-TR" sz="24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974172" y="764704"/>
            <a:ext cx="2897812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İkinci olarak maddenin hacmi ölçülür.</a:t>
            </a:r>
            <a:endParaRPr lang="tr-TR" sz="24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580112" y="371703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Hacim </a:t>
            </a:r>
            <a:endParaRPr lang="tr-TR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48779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16 Başlık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40247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Özkütle(yoğunluk) </a:t>
            </a:r>
            <a:r>
              <a:rPr lang="tr-T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Nasıl Hesaplanır?	</a:t>
            </a:r>
          </a:p>
        </p:txBody>
      </p:sp>
      <p:sp>
        <p:nvSpPr>
          <p:cNvPr id="131075" name="17 İçerik Yer Tutucusu"/>
          <p:cNvSpPr>
            <a:spLocks noGrp="1"/>
          </p:cNvSpPr>
          <p:nvPr>
            <p:ph idx="1"/>
          </p:nvPr>
        </p:nvSpPr>
        <p:spPr>
          <a:xfrm>
            <a:off x="0" y="1107283"/>
            <a:ext cx="9144000" cy="593029"/>
          </a:xfrm>
        </p:spPr>
        <p:txBody>
          <a:bodyPr>
            <a:noAutofit/>
          </a:bodyPr>
          <a:lstStyle/>
          <a:p>
            <a:pPr algn="ctr" eaLnBrk="1" hangingPunct="1">
              <a:buNone/>
            </a:pP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 sonra maddenin kütlesi </a:t>
            </a:r>
            <a:r>
              <a:rPr lang="tr-TR" sz="36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hacmine bölünür.</a:t>
            </a:r>
          </a:p>
        </p:txBody>
      </p:sp>
      <p:sp>
        <p:nvSpPr>
          <p:cNvPr id="131076" name="Rectangle 14"/>
          <p:cNvSpPr>
            <a:spLocks noChangeArrowheads="1"/>
          </p:cNvSpPr>
          <p:nvPr/>
        </p:nvSpPr>
        <p:spPr bwMode="auto">
          <a:xfrm>
            <a:off x="2628673" y="3381374"/>
            <a:ext cx="4391599" cy="1703809"/>
          </a:xfrm>
          <a:prstGeom prst="rect">
            <a:avLst/>
          </a:prstGeom>
          <a:solidFill>
            <a:srgbClr val="FF0000"/>
          </a:solidFill>
          <a:ln w="762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0" lang="de-DE" sz="2000" b="1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838241" y="3560177"/>
            <a:ext cx="5003801" cy="1212850"/>
            <a:chOff x="1064" y="1662"/>
            <a:chExt cx="3152" cy="764"/>
          </a:xfrm>
        </p:grpSpPr>
        <p:sp>
          <p:nvSpPr>
            <p:cNvPr id="131085" name="Text Box 3"/>
            <p:cNvSpPr txBox="1">
              <a:spLocks noChangeArrowheads="1"/>
            </p:cNvSpPr>
            <p:nvPr/>
          </p:nvSpPr>
          <p:spPr bwMode="auto">
            <a:xfrm>
              <a:off x="1064" y="1856"/>
              <a:ext cx="2496" cy="368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tr-TR" sz="3200" b="1" dirty="0" smtClean="0"/>
                <a:t>Yoğunluk(d)</a:t>
              </a:r>
              <a:r>
                <a:rPr kumimoji="0" lang="tr-TR" sz="1200" b="1" dirty="0" smtClean="0"/>
                <a:t> </a:t>
              </a:r>
              <a:r>
                <a:rPr kumimoji="0" lang="tr-TR" sz="3200" b="1" dirty="0"/>
                <a:t>=</a:t>
              </a:r>
              <a:r>
                <a:rPr kumimoji="0" lang="tr-TR" sz="1200" b="1" dirty="0"/>
                <a:t> </a:t>
              </a:r>
            </a:p>
          </p:txBody>
        </p:sp>
        <p:sp>
          <p:nvSpPr>
            <p:cNvPr id="131086" name="Line 4"/>
            <p:cNvSpPr>
              <a:spLocks noChangeShapeType="1"/>
            </p:cNvSpPr>
            <p:nvPr/>
          </p:nvSpPr>
          <p:spPr bwMode="auto">
            <a:xfrm>
              <a:off x="3058" y="2040"/>
              <a:ext cx="1108" cy="8"/>
            </a:xfrm>
            <a:prstGeom prst="line">
              <a:avLst/>
            </a:prstGeom>
            <a:noFill/>
            <a:ln w="7620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131087" name="Text Box 5"/>
            <p:cNvSpPr txBox="1">
              <a:spLocks noChangeArrowheads="1"/>
            </p:cNvSpPr>
            <p:nvPr/>
          </p:nvSpPr>
          <p:spPr bwMode="auto">
            <a:xfrm>
              <a:off x="3006" y="1662"/>
              <a:ext cx="1182" cy="368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tr-TR" sz="3200" b="1" dirty="0" smtClean="0"/>
                <a:t>Kütle(m) </a:t>
              </a:r>
              <a:endParaRPr kumimoji="0" lang="tr-TR" sz="3200" b="1" dirty="0"/>
            </a:p>
          </p:txBody>
        </p:sp>
        <p:sp>
          <p:nvSpPr>
            <p:cNvPr id="131088" name="Text Box 6"/>
            <p:cNvSpPr txBox="1">
              <a:spLocks noChangeArrowheads="1"/>
            </p:cNvSpPr>
            <p:nvPr/>
          </p:nvSpPr>
          <p:spPr bwMode="auto">
            <a:xfrm>
              <a:off x="3058" y="2058"/>
              <a:ext cx="1158" cy="368"/>
            </a:xfrm>
            <a:prstGeom prst="rect">
              <a:avLst/>
            </a:prstGeom>
            <a:noFill/>
            <a:ln w="7620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tr-TR" sz="3200" b="1" dirty="0" smtClean="0"/>
                <a:t>Hacim(V) </a:t>
              </a:r>
              <a:endParaRPr kumimoji="0" lang="tr-TR" sz="3200" b="1" dirty="0"/>
            </a:p>
          </p:txBody>
        </p:sp>
      </p:grpSp>
      <p:sp>
        <p:nvSpPr>
          <p:cNvPr id="131078" name="AutoShape 7"/>
          <p:cNvSpPr>
            <a:spLocks noChangeArrowheads="1"/>
          </p:cNvSpPr>
          <p:nvPr/>
        </p:nvSpPr>
        <p:spPr bwMode="auto">
          <a:xfrm>
            <a:off x="5591175" y="2532647"/>
            <a:ext cx="990600" cy="762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tr-TR"/>
          </a:p>
        </p:txBody>
      </p:sp>
      <p:sp>
        <p:nvSpPr>
          <p:cNvPr id="131079" name="Text Box 8"/>
          <p:cNvSpPr txBox="1">
            <a:spLocks noChangeArrowheads="1"/>
          </p:cNvSpPr>
          <p:nvPr/>
        </p:nvSpPr>
        <p:spPr bwMode="auto">
          <a:xfrm>
            <a:off x="6086475" y="2070685"/>
            <a:ext cx="2667000" cy="92392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tr-TR" sz="3200" b="1" dirty="0" smtClean="0">
                <a:solidFill>
                  <a:srgbClr val="FF0000"/>
                </a:solidFill>
              </a:rPr>
              <a:t>g </a:t>
            </a:r>
            <a:r>
              <a:rPr kumimoji="0" lang="tr-TR" sz="3200" b="1" dirty="0">
                <a:solidFill>
                  <a:srgbClr val="FF0000"/>
                </a:solidFill>
              </a:rPr>
              <a:t>(Gram)</a:t>
            </a:r>
            <a:r>
              <a:rPr kumimoji="0" lang="tr-TR" sz="5400" b="1" dirty="0">
                <a:solidFill>
                  <a:srgbClr val="FF0000"/>
                </a:solidFill>
              </a:rPr>
              <a:t>   </a:t>
            </a:r>
          </a:p>
        </p:txBody>
      </p:sp>
      <p:sp>
        <p:nvSpPr>
          <p:cNvPr id="131080" name="AutoShape 9"/>
          <p:cNvSpPr>
            <a:spLocks noChangeArrowheads="1"/>
          </p:cNvSpPr>
          <p:nvPr/>
        </p:nvSpPr>
        <p:spPr bwMode="auto">
          <a:xfrm>
            <a:off x="7127680" y="4220788"/>
            <a:ext cx="896214" cy="533400"/>
          </a:xfrm>
          <a:prstGeom prst="rightArrow">
            <a:avLst>
              <a:gd name="adj1" fmla="val 50000"/>
              <a:gd name="adj2" fmla="val 57143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kumimoji="0" lang="de-DE" sz="2000" b="1"/>
          </a:p>
        </p:txBody>
      </p:sp>
      <p:sp>
        <p:nvSpPr>
          <p:cNvPr id="131081" name="AutoShape 11"/>
          <p:cNvSpPr>
            <a:spLocks noChangeArrowheads="1"/>
          </p:cNvSpPr>
          <p:nvPr/>
        </p:nvSpPr>
        <p:spPr bwMode="auto">
          <a:xfrm>
            <a:off x="1580919" y="3978057"/>
            <a:ext cx="965241" cy="378681"/>
          </a:xfrm>
          <a:prstGeom prst="leftArrow">
            <a:avLst>
              <a:gd name="adj1" fmla="val 50000"/>
              <a:gd name="adj2" fmla="val 100000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kumimoji="0" lang="de-DE" sz="2000" b="1"/>
          </a:p>
        </p:txBody>
      </p:sp>
      <p:sp>
        <p:nvSpPr>
          <p:cNvPr id="131082" name="Text Box 12"/>
          <p:cNvSpPr txBox="1">
            <a:spLocks noChangeArrowheads="1"/>
          </p:cNvSpPr>
          <p:nvPr/>
        </p:nvSpPr>
        <p:spPr bwMode="auto">
          <a:xfrm>
            <a:off x="-287868" y="3762375"/>
            <a:ext cx="2133601" cy="701675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tr-TR" sz="32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g </a:t>
            </a:r>
            <a:r>
              <a:rPr kumimoji="0"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/</a:t>
            </a:r>
            <a:r>
              <a:rPr kumimoji="0"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r>
              <a:rPr kumimoji="0" lang="tr-TR" sz="32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cm</a:t>
            </a:r>
            <a:r>
              <a:rPr kumimoji="0" lang="tr-TR" sz="3200" b="1" baseline="30000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3</a:t>
            </a:r>
            <a:endParaRPr kumimoji="0" lang="tr-TR" sz="3600" b="1" baseline="3000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131084" name="Text Box 10"/>
          <p:cNvSpPr txBox="1">
            <a:spLocks noChangeArrowheads="1"/>
          </p:cNvSpPr>
          <p:nvPr/>
        </p:nvSpPr>
        <p:spPr bwMode="auto">
          <a:xfrm>
            <a:off x="7419975" y="4100300"/>
            <a:ext cx="2209800" cy="64135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tr-TR" sz="3600" b="1" dirty="0">
                <a:solidFill>
                  <a:srgbClr val="FF0000"/>
                </a:solidFill>
              </a:rPr>
              <a:t>cm</a:t>
            </a:r>
            <a:r>
              <a:rPr kumimoji="0" lang="tr-TR" sz="3600" b="1" baseline="30000" dirty="0">
                <a:solidFill>
                  <a:srgbClr val="FF0000"/>
                </a:solidFill>
              </a:rPr>
              <a:t>3</a:t>
            </a:r>
            <a:r>
              <a:rPr kumimoji="0" lang="tr-TR" sz="3600" b="1" dirty="0">
                <a:solidFill>
                  <a:srgbClr val="FF0000"/>
                </a:solidFill>
              </a:rPr>
              <a:t>  </a:t>
            </a:r>
            <a:endParaRPr kumimoji="0" lang="tr-TR" sz="5400" b="1" dirty="0">
              <a:solidFill>
                <a:srgbClr val="FF0000"/>
              </a:solidFill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8888" y="5748662"/>
            <a:ext cx="5493207" cy="871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17 Dikdörtgen"/>
          <p:cNvSpPr/>
          <p:nvPr/>
        </p:nvSpPr>
        <p:spPr>
          <a:xfrm>
            <a:off x="0" y="5545824"/>
            <a:ext cx="3128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Uluslararası Birim Sisteminde </a:t>
            </a:r>
            <a:r>
              <a:rPr lang="tr-TR" sz="28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özkütle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birimi 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(kg/m</a:t>
            </a:r>
            <a:r>
              <a:rPr lang="tr-TR" sz="2800" b="1" baseline="3000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'tür</a:t>
            </a:r>
            <a:r>
              <a:rPr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tr-TR" sz="2800" b="1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416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746" name="Picture 2" descr="http://www.eglencelifen.com/FileUpload/op135/File/ozkutle.jpg"/>
          <p:cNvPicPr>
            <a:picLocks noChangeAspect="1" noChangeArrowheads="1"/>
          </p:cNvPicPr>
          <p:nvPr/>
        </p:nvPicPr>
        <p:blipFill>
          <a:blip r:embed="rId2" cstate="print"/>
          <a:srcRect l="4325" t="10101" r="4843" b="4851"/>
          <a:stretch>
            <a:fillRect/>
          </a:stretch>
        </p:blipFill>
        <p:spPr bwMode="auto">
          <a:xfrm>
            <a:off x="1835696" y="1"/>
            <a:ext cx="5334000" cy="6858000"/>
          </a:xfrm>
          <a:prstGeom prst="rect">
            <a:avLst/>
          </a:prstGeom>
          <a:noFill/>
        </p:spPr>
      </p:pic>
      <p:sp>
        <p:nvSpPr>
          <p:cNvPr id="5" name="16 Başlık"/>
          <p:cNvSpPr txBox="1">
            <a:spLocks/>
          </p:cNvSpPr>
          <p:nvPr/>
        </p:nvSpPr>
        <p:spPr>
          <a:xfrm rot="16200000">
            <a:off x="-2619164" y="2619164"/>
            <a:ext cx="6858000" cy="1619672"/>
          </a:xfrm>
          <a:prstGeom prst="rect">
            <a:avLst/>
          </a:prstGeom>
          <a:solidFill>
            <a:srgbClr val="FF0000"/>
          </a:solidFill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FF"/>
                </a:solidFill>
                <a:uLnTx/>
                <a:uFillTx/>
                <a:latin typeface="+mj-lt"/>
                <a:ea typeface="+mj-ea"/>
                <a:cs typeface="+mj-cs"/>
              </a:rPr>
              <a:t>Özkütle Nasıl Hesaplanır?	</a:t>
            </a:r>
          </a:p>
        </p:txBody>
      </p:sp>
      <p:sp>
        <p:nvSpPr>
          <p:cNvPr id="6" name="16 Başlık"/>
          <p:cNvSpPr txBox="1">
            <a:spLocks/>
          </p:cNvSpPr>
          <p:nvPr/>
        </p:nvSpPr>
        <p:spPr>
          <a:xfrm rot="16200000">
            <a:off x="4941168" y="2655168"/>
            <a:ext cx="6858000" cy="1547664"/>
          </a:xfrm>
          <a:prstGeom prst="rect">
            <a:avLst/>
          </a:prstGeom>
          <a:solidFill>
            <a:srgbClr val="FF0000"/>
          </a:solidFill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1" i="0" u="none" strike="noStrike" kern="120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Özkütle Nasıl Hesaplanır?	</a:t>
            </a:r>
          </a:p>
        </p:txBody>
      </p:sp>
    </p:spTree>
    <p:extLst>
      <p:ext uri="{BB962C8B-B14F-4D97-AF65-F5344CB8AC3E}">
        <p14:creationId xmlns:p14="http://schemas.microsoft.com/office/powerpoint/2010/main" val="271510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Fiziksel Değişime Örnekler</a:t>
            </a:r>
            <a:endParaRPr lang="tr-TR" dirty="0"/>
          </a:p>
        </p:txBody>
      </p:sp>
      <p:pic>
        <p:nvPicPr>
          <p:cNvPr id="16386" name="Picture 2" descr="http://t0.gstatic.com/images?q=tbn:ANd9GcStEyTc9iiEcfDSyflYjjihGrMCkkl-02c7jnC8Dl_yYE9gj38J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2132856"/>
            <a:ext cx="2090936" cy="1344173"/>
          </a:xfrm>
          <a:prstGeom prst="rect">
            <a:avLst/>
          </a:prstGeom>
          <a:noFill/>
        </p:spPr>
      </p:pic>
      <p:pic>
        <p:nvPicPr>
          <p:cNvPr id="16388" name="Picture 4" descr="http://t2.gstatic.com/images?q=tbn:ANd9GcRjeqxc11Gn_HnUxJlIlYwjLTrhL1tNEOFNYU8R-Vk5TUh_R75Pl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1835696" cy="1763552"/>
          </a:xfrm>
          <a:prstGeom prst="rect">
            <a:avLst/>
          </a:prstGeom>
          <a:noFill/>
        </p:spPr>
      </p:pic>
      <p:sp>
        <p:nvSpPr>
          <p:cNvPr id="6" name="5 Sağ Ok"/>
          <p:cNvSpPr/>
          <p:nvPr/>
        </p:nvSpPr>
        <p:spPr>
          <a:xfrm>
            <a:off x="1907704" y="2564904"/>
            <a:ext cx="576064" cy="288032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390" name="Picture 6" descr="http://t2.gstatic.com/images?q=tbn:ANd9GcTUYFLcXdof1ewfOTTXw2cF5dwE9V6ZN9dnED2xGE2OK4BePVW6v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941168"/>
            <a:ext cx="2034927" cy="1524232"/>
          </a:xfrm>
          <a:prstGeom prst="rect">
            <a:avLst/>
          </a:prstGeom>
          <a:noFill/>
        </p:spPr>
      </p:pic>
      <p:pic>
        <p:nvPicPr>
          <p:cNvPr id="16392" name="Picture 8" descr="http://t0.gstatic.com/images?q=tbn:ANd9GcRKkxT_SWSMhVrUdyVPA3UC33Lw9dFu9y26o0Dx8ruLjOu1lhn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013176"/>
            <a:ext cx="2051720" cy="1377797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8 Sağ Ok"/>
          <p:cNvSpPr/>
          <p:nvPr/>
        </p:nvSpPr>
        <p:spPr>
          <a:xfrm>
            <a:off x="2195736" y="5589240"/>
            <a:ext cx="576064" cy="288032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6394" name="Picture 10" descr="http://t1.gstatic.com/images?q=tbn:ANd9GcTYswgzXyHJnFy6Y3lk-sZe2EpF2rIZXusYJ-m990dA_SLLObr5"/>
          <p:cNvPicPr>
            <a:picLocks noChangeAspect="1" noChangeArrowheads="1"/>
          </p:cNvPicPr>
          <p:nvPr/>
        </p:nvPicPr>
        <p:blipFill>
          <a:blip r:embed="rId6" cstate="print"/>
          <a:srcRect b="9116"/>
          <a:stretch>
            <a:fillRect/>
          </a:stretch>
        </p:blipFill>
        <p:spPr bwMode="auto">
          <a:xfrm>
            <a:off x="6643687" y="1988840"/>
            <a:ext cx="2500313" cy="15121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96" name="Picture 12" descr="http://t2.gstatic.com/images?q=tbn:ANd9GcTlXhc5Fnxn9U9NBaJJuGZ-gPB5uOE2o09lqBXVY1flENLehE28"/>
          <p:cNvPicPr>
            <a:picLocks noChangeAspect="1" noChangeArrowheads="1"/>
          </p:cNvPicPr>
          <p:nvPr/>
        </p:nvPicPr>
        <p:blipFill>
          <a:blip r:embed="rId7" cstate="print"/>
          <a:srcRect l="22909" r="18183"/>
          <a:stretch>
            <a:fillRect/>
          </a:stretch>
        </p:blipFill>
        <p:spPr bwMode="auto">
          <a:xfrm>
            <a:off x="4716016" y="1916832"/>
            <a:ext cx="1027686" cy="1653928"/>
          </a:xfrm>
          <a:prstGeom prst="rect">
            <a:avLst/>
          </a:prstGeom>
          <a:noFill/>
        </p:spPr>
      </p:pic>
      <p:sp>
        <p:nvSpPr>
          <p:cNvPr id="12" name="11 Sağ Ok"/>
          <p:cNvSpPr/>
          <p:nvPr/>
        </p:nvSpPr>
        <p:spPr>
          <a:xfrm>
            <a:off x="5940152" y="2636912"/>
            <a:ext cx="576064" cy="288032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Picture 8" descr="http://t3.gstatic.com/images?q=tbn:ANd9GcQn_GcYLdyXkABagJqXL-BDPfXYQEdVsWPTLJWkhTtgSD890O09sA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5013176"/>
            <a:ext cx="1695078" cy="1412565"/>
          </a:xfrm>
          <a:prstGeom prst="rect">
            <a:avLst/>
          </a:prstGeom>
          <a:noFill/>
        </p:spPr>
      </p:pic>
      <p:pic>
        <p:nvPicPr>
          <p:cNvPr id="14" name="Picture 10" descr="http://t3.gstatic.com/images?q=tbn:ANd9GcQHL0_YcurST-UcZM_aCfMdbVW1RIEUjBw-AcTD_LSWu3MxhOJ6"/>
          <p:cNvPicPr>
            <a:picLocks noChangeAspect="1" noChangeArrowheads="1"/>
          </p:cNvPicPr>
          <p:nvPr/>
        </p:nvPicPr>
        <p:blipFill>
          <a:blip r:embed="rId9" cstate="print"/>
          <a:srcRect l="9776" t="21807" r="12018" b="12771"/>
          <a:stretch>
            <a:fillRect/>
          </a:stretch>
        </p:blipFill>
        <p:spPr bwMode="auto">
          <a:xfrm>
            <a:off x="7031765" y="5013176"/>
            <a:ext cx="2112235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14 Sağ Ok"/>
          <p:cNvSpPr/>
          <p:nvPr/>
        </p:nvSpPr>
        <p:spPr>
          <a:xfrm>
            <a:off x="6444208" y="5661248"/>
            <a:ext cx="576064" cy="216024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2 İçerik Yer Tutucusu"/>
          <p:cNvSpPr txBox="1">
            <a:spLocks/>
          </p:cNvSpPr>
          <p:nvPr/>
        </p:nvSpPr>
        <p:spPr>
          <a:xfrm>
            <a:off x="0" y="3836389"/>
            <a:ext cx="9144000" cy="504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4000" b="1" i="0" u="none" strike="noStrike" kern="1200" cap="none" spc="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Fiziksel değişimde yeni maddeler ortaya</a:t>
            </a:r>
            <a:r>
              <a:rPr kumimoji="0" lang="tr-TR" sz="4000" b="1" i="0" u="none" strike="noStrike" kern="1200" cap="none" spc="0" normalizeH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çıkmaz.</a:t>
            </a:r>
            <a:endParaRPr kumimoji="0" lang="tr-TR" sz="4000" b="1" i="0" u="none" strike="noStrike" kern="1200" cap="none" spc="0" normalizeH="0" baseline="0" noProof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buzzle.com/images/diagrams/density-triangle/volu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36912"/>
            <a:ext cx="4692150" cy="4457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Yoğunluk(</a:t>
            </a:r>
            <a:r>
              <a:rPr lang="tr-TR" sz="36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özkütle</a:t>
            </a:r>
            <a:r>
              <a:rPr lang="tr-TR" sz="36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 hesaplanırken aşağıdaki sihirli üçgeni de kullanabilirsiniz. </a:t>
            </a:r>
            <a:endParaRPr lang="tr-TR" sz="36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7 İçerik Yer Tutucusu"/>
          <p:cNvSpPr>
            <a:spLocks noGrp="1"/>
          </p:cNvSpPr>
          <p:nvPr>
            <p:ph idx="1"/>
          </p:nvPr>
        </p:nvSpPr>
        <p:spPr>
          <a:xfrm>
            <a:off x="0" y="1600201"/>
            <a:ext cx="9144000" cy="1900807"/>
          </a:xfrm>
        </p:spPr>
        <p:txBody>
          <a:bodyPr/>
          <a:lstStyle/>
          <a:p>
            <a:pPr algn="ctr"/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Bulmak istediğiniz değerin üzerini parmağınızla kapatın ve gösterilen işlemi yapın. 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4 Bölme"/>
          <p:cNvSpPr/>
          <p:nvPr/>
        </p:nvSpPr>
        <p:spPr>
          <a:xfrm>
            <a:off x="3707904" y="4437111"/>
            <a:ext cx="525656" cy="622221"/>
          </a:xfrm>
          <a:prstGeom prst="mathDivid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Bölme"/>
          <p:cNvSpPr/>
          <p:nvPr/>
        </p:nvSpPr>
        <p:spPr>
          <a:xfrm>
            <a:off x="4835961" y="4509119"/>
            <a:ext cx="525656" cy="550213"/>
          </a:xfrm>
          <a:prstGeom prst="mathDivid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Çarpma"/>
          <p:cNvSpPr/>
          <p:nvPr/>
        </p:nvSpPr>
        <p:spPr>
          <a:xfrm>
            <a:off x="4232617" y="5408804"/>
            <a:ext cx="618388" cy="586631"/>
          </a:xfrm>
          <a:prstGeom prst="mathMultiply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987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5945" y="2348880"/>
            <a:ext cx="6732109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683568" y="1161493"/>
            <a:ext cx="8229600" cy="1143000"/>
          </a:xfrm>
        </p:spPr>
        <p:txBody>
          <a:bodyPr/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Yoğunluklarını Hesaplayalım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9458" name="Picture 2" descr="https://o.quizlet.com/i/cWxWjxu8aKtb_TLwUnc5Sw_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6000" cy="149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23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8" descr="http://www.airportstrike.ca/wp-content/uploads/2015/03/images_weight-loss_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0" r="46551" b="12469"/>
          <a:stretch/>
        </p:blipFill>
        <p:spPr bwMode="auto">
          <a:xfrm flipH="1">
            <a:off x="6767736" y="4265368"/>
            <a:ext cx="2376264" cy="2581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dr282zn36sxxg.cloudfront.net/datastreams/f-d%3A5eb322c4f1cd6c5336dbd30062e358b3de27d4860eb328b771a66573%2BIMAGE%2BIMAGE.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6" y="1667956"/>
            <a:ext cx="1898722" cy="214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dr282zn36sxxg.cloudfront.net/datastreams/f-d%3A5eb322c4f1cd6c5336dbd30062e358b3de27d4860eb328b771a66573%2BIMAGE%2BIMAGE.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470" y="586305"/>
            <a:ext cx="3067750" cy="346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1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15616" y="0"/>
            <a:ext cx="5904656" cy="620688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tr-TR" sz="40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Yoğunluk (Özkütle)</a:t>
            </a: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13907" y="3893224"/>
            <a:ext cx="9130093" cy="954107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kumimoji="0"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Yukarıda </a:t>
            </a:r>
            <a:r>
              <a:rPr kumimoji="0"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görülen </a:t>
            </a:r>
            <a:r>
              <a:rPr kumimoji="0"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iki beher içerisindeki suların </a:t>
            </a:r>
            <a:r>
              <a:rPr kumimoji="0" lang="tr-TR" sz="28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yoğunlukları aynıdır fakat miktarları farklıdır</a:t>
            </a:r>
            <a:r>
              <a:rPr kumimoji="0"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r>
              <a:rPr kumimoji="0"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(d=1g/cm3</a:t>
            </a:r>
            <a:r>
              <a:rPr kumimoji="0" lang="tr-TR" sz="28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endParaRPr kumimoji="0" lang="tr-TR" sz="2800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2103" name="Text Box 7"/>
          <p:cNvSpPr txBox="1">
            <a:spLocks noChangeArrowheads="1"/>
          </p:cNvSpPr>
          <p:nvPr/>
        </p:nvSpPr>
        <p:spPr bwMode="auto">
          <a:xfrm>
            <a:off x="349424" y="3035159"/>
            <a:ext cx="1143000" cy="457200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tr-TR" sz="2400" b="1" dirty="0">
                <a:solidFill>
                  <a:schemeClr val="bg1"/>
                </a:solidFill>
              </a:rPr>
              <a:t>100 </a:t>
            </a:r>
            <a:r>
              <a:rPr kumimoji="0" lang="tr-TR" sz="2400" b="1" dirty="0" smtClean="0">
                <a:solidFill>
                  <a:schemeClr val="bg1"/>
                </a:solidFill>
              </a:rPr>
              <a:t>g</a:t>
            </a:r>
            <a:endParaRPr kumimoji="0" lang="tr-TR" sz="2400" b="1" dirty="0"/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6215524" y="2750670"/>
            <a:ext cx="1828800" cy="5794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0" lang="tr-T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500 g</a:t>
            </a:r>
            <a:endParaRPr kumimoji="0" lang="tr-TR" sz="2400" b="1" dirty="0"/>
          </a:p>
        </p:txBody>
      </p:sp>
      <p:sp>
        <p:nvSpPr>
          <p:cNvPr id="65544" name="AutoShape 8" descr="http://www.onceokuloncesi.com/dosya/uploads/6b24233b3b53de66065ac63b1186a7d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14 Dikdörtgen"/>
          <p:cNvSpPr/>
          <p:nvPr/>
        </p:nvSpPr>
        <p:spPr>
          <a:xfrm>
            <a:off x="2919985" y="2387087"/>
            <a:ext cx="2009733" cy="64807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/>
              <a:t>d=1 g/cm3 </a:t>
            </a:r>
            <a:endParaRPr lang="tr-TR" sz="2800" dirty="0"/>
          </a:p>
        </p:txBody>
      </p:sp>
      <p:sp>
        <p:nvSpPr>
          <p:cNvPr id="2" name="Dikdörtgen 1"/>
          <p:cNvSpPr/>
          <p:nvPr/>
        </p:nvSpPr>
        <p:spPr>
          <a:xfrm>
            <a:off x="237902" y="999333"/>
            <a:ext cx="1755428" cy="43204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Hacim 100 cm3</a:t>
            </a:r>
            <a:endParaRPr lang="tr-TR" dirty="0"/>
          </a:p>
        </p:txBody>
      </p:sp>
      <p:sp>
        <p:nvSpPr>
          <p:cNvPr id="17" name="Dikdörtgen 16"/>
          <p:cNvSpPr/>
          <p:nvPr/>
        </p:nvSpPr>
        <p:spPr>
          <a:xfrm>
            <a:off x="6288896" y="969283"/>
            <a:ext cx="1755428" cy="432048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Hacim 500 cm3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0" y="5169372"/>
            <a:ext cx="68042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tr-TR" sz="24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Maddenin miktarı(kütle) değişse bile yoğunluğu değişmez. Çünkü kütle ile beraber hacimde artmaktadır. Bundan dolayı yoğunluk hesaplanırken kullanılan kütle / hacim oranı da değişmez.</a:t>
            </a:r>
          </a:p>
        </p:txBody>
      </p:sp>
    </p:spTree>
    <p:extLst>
      <p:ext uri="{BB962C8B-B14F-4D97-AF65-F5344CB8AC3E}">
        <p14:creationId xmlns:p14="http://schemas.microsoft.com/office/powerpoint/2010/main" val="344582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upload.wikimedia.org/wikipedia/commons/7/71/Artsy_density_colum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-1364"/>
            <a:ext cx="1835696" cy="679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0" y="0"/>
            <a:ext cx="7391005" cy="908720"/>
          </a:xfrm>
        </p:spPr>
        <p:txBody>
          <a:bodyPr>
            <a:normAutofit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</a:rPr>
              <a:t>Yoğunluk ve Yüzme-Batma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8564" y="1115799"/>
            <a:ext cx="7164288" cy="262088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Bir cismin yoğunluğu içine konduğu sıvının yoğunluğundan </a:t>
            </a:r>
            <a:r>
              <a:rPr lang="tr-TR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F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azla ise Batar.</a:t>
            </a: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Cismin yoğunluğu sıvının yoğunluğundan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Az ise Yüzer.</a:t>
            </a:r>
          </a:p>
          <a:p>
            <a:pPr marL="0" indent="0"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</a:rPr>
              <a:t>Yoğunluklar </a:t>
            </a: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</a:rPr>
              <a:t>Eşit ise Askıda kalır.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17412" name="Picture 4" descr="http://i.ytimg.com/vi/cipDtvN6ClQ/hqdefaul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0" b="12781"/>
          <a:stretch/>
        </p:blipFill>
        <p:spPr bwMode="auto">
          <a:xfrm>
            <a:off x="1259632" y="3886813"/>
            <a:ext cx="5389984" cy="297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41002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985838"/>
            <a:ext cx="7686675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42805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" y="280988"/>
            <a:ext cx="7696200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7794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568" y="868835"/>
            <a:ext cx="9130432" cy="1336030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tr-TR" sz="4000" b="1" dirty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Fiziksel değişimde yeni maddeler ortaya çıkmaz.</a:t>
            </a:r>
          </a:p>
          <a:p>
            <a:endParaRPr lang="tr-TR" sz="4000" dirty="0"/>
          </a:p>
        </p:txBody>
      </p:sp>
      <p:pic>
        <p:nvPicPr>
          <p:cNvPr id="3074" name="Picture 2" descr="http://jaedoncollingwoodscience7.weebly.com/uploads/1/3/8/9/13894903/6369767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" y="2292784"/>
            <a:ext cx="9130432" cy="456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03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 descr="http://www.peoi.net/Courses/Coursesen/chemorg/Resources/ballgob-fig01_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888" y="3102632"/>
            <a:ext cx="2916432" cy="194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science10studentwork.wikispaces.com/file/view/images_(1).jpg/172765941/images_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4391025"/>
            <a:ext cx="184785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s4.thingpic.com/images/Sm/LonhAEVP4xdu4gjEgD4CKnb6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4710308"/>
            <a:ext cx="2863588" cy="214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inavegitim.com/icerik/ders/buyuk/1338833993_damitm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369" y="964950"/>
            <a:ext cx="2420166" cy="253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image.made-in-china.com/6f3j00yBitEgSHHGoj/Color-Removal-Agent-BWD-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858" y="3102632"/>
            <a:ext cx="2648712" cy="2165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-6052"/>
            <a:ext cx="9144000" cy="1396752"/>
          </a:xfrm>
        </p:spPr>
        <p:txBody>
          <a:bodyPr/>
          <a:lstStyle/>
          <a:p>
            <a:pPr algn="ctr">
              <a:buNone/>
            </a:pPr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Fiziksel değişime uğrayan maddeler kolay yöntemlerle eski hallerine geri gelebilirler.</a:t>
            </a:r>
            <a:endParaRPr lang="tr-TR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0" name="Picture 4" descr="https://unalurul.files.wordpress.com/2011/06/35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95"/>
          <a:stretch/>
        </p:blipFill>
        <p:spPr bwMode="auto">
          <a:xfrm>
            <a:off x="-7524" y="1153555"/>
            <a:ext cx="3198893" cy="2106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www.mtbtr.com/uploads/313Z6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361732"/>
            <a:ext cx="2400201" cy="1802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www.sxc.hu/pic/m/b/bi/bizior/737158_currency_t-shirts_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568" y="4953000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://st1.uzmantv.com/videos/98/Z0rV1JWkP2z/1_200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75" y="3102632"/>
            <a:ext cx="1905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http://www.periodni.com/gallery/states_of_mat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56" y="1025352"/>
            <a:ext cx="9122421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2112616" y="1673424"/>
            <a:ext cx="10801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Erime </a:t>
            </a:r>
            <a:endParaRPr lang="tr-TR" sz="20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752576" y="773324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Donma  </a:t>
            </a:r>
            <a:endParaRPr lang="tr-TR" sz="20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641008" y="773324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err="1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Yoğuşma</a:t>
            </a:r>
            <a:r>
              <a:rPr lang="tr-TR" sz="20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endParaRPr lang="tr-TR" sz="20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929040" y="1783656"/>
            <a:ext cx="1512168" cy="325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Buharlaşma   </a:t>
            </a:r>
            <a:endParaRPr lang="tr-TR" sz="20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23497" y="6368357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Katı  </a:t>
            </a:r>
            <a:endParaRPr lang="tr-TR" sz="36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134052" y="636084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Gaz   </a:t>
            </a:r>
            <a:endParaRPr lang="tr-TR" sz="36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3" name="Picture 4" descr="http://www.saasoft.com/blog/wp-content/uploads/2015/01/campfire_burning_150_wht_17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61" y="5081167"/>
            <a:ext cx="130492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www.theansweriscake.com/wp-content/uploads/2012/12/Thermometer-pic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81"/>
          <a:stretch/>
        </p:blipFill>
        <p:spPr bwMode="auto">
          <a:xfrm>
            <a:off x="2117148" y="2543988"/>
            <a:ext cx="1048576" cy="185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8" descr="http://www.theansweriscake.com/wp-content/uploads/2012/12/Thermometer-pic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7" r="10654" b="7616"/>
          <a:stretch/>
        </p:blipFill>
        <p:spPr bwMode="auto">
          <a:xfrm>
            <a:off x="8082682" y="404193"/>
            <a:ext cx="791552" cy="16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http://www.theansweriscake.com/wp-content/uploads/2012/12/Thermometer-pic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47" r="10654" b="7616"/>
          <a:stretch/>
        </p:blipFill>
        <p:spPr bwMode="auto">
          <a:xfrm>
            <a:off x="401611" y="404193"/>
            <a:ext cx="791552" cy="167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http://www.theansweriscake.com/wp-content/uploads/2012/12/Thermometer-pic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81"/>
          <a:stretch/>
        </p:blipFill>
        <p:spPr bwMode="auto">
          <a:xfrm>
            <a:off x="5742428" y="2543988"/>
            <a:ext cx="1048576" cy="1859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2 İçerik Yer Tutucusu"/>
          <p:cNvSpPr txBox="1">
            <a:spLocks noGrp="1"/>
          </p:cNvSpPr>
          <p:nvPr>
            <p:ph idx="1"/>
          </p:nvPr>
        </p:nvSpPr>
        <p:spPr>
          <a:xfrm>
            <a:off x="-21456" y="24532"/>
            <a:ext cx="9165455" cy="1108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3200" b="1" i="0" u="none" strike="noStrike" kern="1200" cap="none" spc="0" normalizeH="0" baseline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Maddelerin hal değiştirmesi de birer</a:t>
            </a:r>
            <a:r>
              <a:rPr kumimoji="0" lang="tr-TR" sz="3200" b="1" i="0" u="none" strike="noStrike" kern="1200" cap="none" spc="0" normalizeH="0" noProof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fiziksel değişimdir.</a:t>
            </a:r>
            <a:endParaRPr kumimoji="0" lang="tr-TR" sz="3200" b="1" i="0" u="none" strike="noStrike" kern="1200" cap="none" spc="0" normalizeH="0" baseline="0" noProof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3763696" y="6353944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ln w="0"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Sıvı   </a:t>
            </a:r>
            <a:endParaRPr lang="tr-TR" sz="3600" dirty="0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8" name="Picture 4" descr="http://www.saasoft.com/blog/wp-content/uploads/2015/01/campfire_burning_150_wht_174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229" y="5634584"/>
            <a:ext cx="1075835" cy="117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690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t3.gstatic.com/images?q=tbn:ANd9GcTbYyWPjwiqMuaSj2oxJ7P4M1FYSh91EcAoYyy-wgBU61y8aZQAfA"/>
          <p:cNvPicPr>
            <a:picLocks noChangeAspect="1" noChangeArrowheads="1"/>
          </p:cNvPicPr>
          <p:nvPr/>
        </p:nvPicPr>
        <p:blipFill>
          <a:blip r:embed="rId2" cstate="print"/>
          <a:srcRect b="7143"/>
          <a:stretch>
            <a:fillRect/>
          </a:stretch>
        </p:blipFill>
        <p:spPr bwMode="auto">
          <a:xfrm rot="582249">
            <a:off x="2844539" y="658441"/>
            <a:ext cx="2982860" cy="1992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://t0.gstatic.com/images?q=tbn:ANd9GcR2Fw8orDH4JuYunimpSTe1-LwvJvqYEsOUWxhPgreiNosjHXoVI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942" y="104160"/>
            <a:ext cx="2896020" cy="198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6" name="Picture 4" descr="http://www.chemistryland.com/CHM130FieldLab/Lab4/boiledeg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315" y="-50455"/>
            <a:ext cx="2856387" cy="214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86292"/>
            <a:ext cx="8229600" cy="611767"/>
          </a:xfrm>
        </p:spPr>
        <p:txBody>
          <a:bodyPr>
            <a:noAutofit/>
          </a:bodyPr>
          <a:lstStyle/>
          <a:p>
            <a:r>
              <a:rPr lang="tr-TR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Fiziksel Değişime Örnekler</a:t>
            </a:r>
            <a:endParaRPr lang="tr-TR" dirty="0">
              <a:solidFill>
                <a:srgbClr val="FFC000"/>
              </a:solidFill>
            </a:endParaRPr>
          </a:p>
        </p:txBody>
      </p:sp>
      <p:pic>
        <p:nvPicPr>
          <p:cNvPr id="19462" name="Picture 6" descr="http://t2.gstatic.com/images?q=tbn:ANd9GcTs_FhBAaSQJEA4g5fDFga6sAGnJwwMKm2q6rdonmkx5SUH5O7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333765">
            <a:off x="4801889" y="4480829"/>
            <a:ext cx="2622458" cy="1964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64" name="Picture 8" descr="http://t2.gstatic.com/images?q=tbn:ANd9GcRpdcEHeAmR3_FqZ0eA8JsNeLSOyOREkxTWCBsURMsDIT06XPiB6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798859">
            <a:off x="7266524" y="4383137"/>
            <a:ext cx="1847850" cy="246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66" name="Picture 10" descr="http://t3.gstatic.com/images?q=tbn:ANd9GcR_3jKC5oN2-HFZ3OVDF9HN7YgowQAEYLuCuao4fBj-tFZ0Lkl-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386506">
            <a:off x="6330940" y="2079857"/>
            <a:ext cx="2691762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 descr="http://www.buzzle.com/images/photography/still-life/baloon-blow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355" y="4845787"/>
            <a:ext cx="2880320" cy="2073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file2.answcdn.com/answ-cld/image/upload/h_320,c_fill,g_face:center,q_60,f_jpg/v1400910908/mp8aypwiik3cqim8oo1v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32414">
            <a:off x="-20718" y="1762925"/>
            <a:ext cx="2817047" cy="163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://spinninglizzy.files.wordpress.com/2008/07/htowellwir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665" y="3766098"/>
            <a:ext cx="2445402" cy="183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o.quizlet.com/i/VFL3L-GLmj6-sQABjAaKPw_m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967" y="2192490"/>
            <a:ext cx="1647825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://f.tqn.com/y/chemistry/1/W/F/T/sugarcube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529" y="2507096"/>
            <a:ext cx="2296538" cy="143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8" name="Picture 16" descr="https://www.superteachertools.net/jeopardyx/uploads/20141030/images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782" y="3261532"/>
            <a:ext cx="2217447" cy="166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10" name="Picture 18" descr="https://arts2science.files.wordpress.com/2015/05/clayhandson1_460.jpg?w=460&amp;h=45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7396">
            <a:off x="3189700" y="5103380"/>
            <a:ext cx="1851507" cy="1831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770</Words>
  <Application>Microsoft Office PowerPoint</Application>
  <PresentationFormat>Ekran Gösterisi (4:3)</PresentationFormat>
  <Paragraphs>128</Paragraphs>
  <Slides>55</Slides>
  <Notes>2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61" baseType="lpstr">
      <vt:lpstr>Arial</vt:lpstr>
      <vt:lpstr>Calibri</vt:lpstr>
      <vt:lpstr>Comic Sans MS</vt:lpstr>
      <vt:lpstr>Wingdings</vt:lpstr>
      <vt:lpstr>Ofis Teması</vt:lpstr>
      <vt:lpstr>Equation</vt:lpstr>
      <vt:lpstr>Maddelerin Fiziksel ve Kimyasal Değişimleri</vt:lpstr>
      <vt:lpstr>Maddenin Fiziksel Değişimi</vt:lpstr>
      <vt:lpstr>PowerPoint Sunusu</vt:lpstr>
      <vt:lpstr>Fiziksel Değişime Örnekler</vt:lpstr>
      <vt:lpstr>Fiziksel Değişime Örnekler</vt:lpstr>
      <vt:lpstr>PowerPoint Sunusu</vt:lpstr>
      <vt:lpstr>PowerPoint Sunusu</vt:lpstr>
      <vt:lpstr>PowerPoint Sunusu</vt:lpstr>
      <vt:lpstr>Fiziksel Değişime Örnekler</vt:lpstr>
      <vt:lpstr>Kimyasal Değişim</vt:lpstr>
      <vt:lpstr>PowerPoint Sunusu</vt:lpstr>
      <vt:lpstr>Kimyasal Değişime Örnekler</vt:lpstr>
      <vt:lpstr>PowerPoint Sunusu</vt:lpstr>
      <vt:lpstr>Kimyasal Değişime Örnekler</vt:lpstr>
      <vt:lpstr>Kimyasal Değişime Örnekler</vt:lpstr>
      <vt:lpstr>Kimyasal Değişime Örnekler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Madde nedir?</vt:lpstr>
      <vt:lpstr>PowerPoint Sunusu</vt:lpstr>
      <vt:lpstr>PowerPoint Sunusu</vt:lpstr>
      <vt:lpstr>KÜTLE </vt:lpstr>
      <vt:lpstr>PowerPoint Sunusu</vt:lpstr>
      <vt:lpstr>PowerPoint Sunusu</vt:lpstr>
      <vt:lpstr>Kütle </vt:lpstr>
      <vt:lpstr>HACİM</vt:lpstr>
      <vt:lpstr>PowerPoint Sunusu</vt:lpstr>
      <vt:lpstr>Hacim’de Birim</vt:lpstr>
      <vt:lpstr>Hacim Hesaplamak(Düzgün Şekiller İçin)</vt:lpstr>
      <vt:lpstr>Hacim Hesaplamak(Düzgün Olmayan Şekiller İçin) </vt:lpstr>
      <vt:lpstr>Maddeler neden Batar veya Yüzer?</vt:lpstr>
      <vt:lpstr>Aşağıdaki Şekilden Ne Anlıyoruz?</vt:lpstr>
      <vt:lpstr>Yoğunluk (Özkütle)</vt:lpstr>
      <vt:lpstr>PowerPoint Sunusu</vt:lpstr>
      <vt:lpstr>Yoğunluklarını yorumlayınız</vt:lpstr>
      <vt:lpstr>PowerPoint Sunusu</vt:lpstr>
      <vt:lpstr>Yoğunluk(özkütle) Nasıl Bulunur?</vt:lpstr>
      <vt:lpstr>Özkütle(yoğunluk) Nasıl Hesaplanır? </vt:lpstr>
      <vt:lpstr>PowerPoint Sunusu</vt:lpstr>
      <vt:lpstr>Yoğunluk(özkütle) hesaplanırken aşağıdaki sihirli üçgeni de kullanabilirsiniz. </vt:lpstr>
      <vt:lpstr>Yoğunluklarını Hesaplayalım</vt:lpstr>
      <vt:lpstr>Yoğunluk (Özkütle)</vt:lpstr>
      <vt:lpstr>Yoğunluk ve Yüzme-Batma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Maddelerin Fiziksel ve Kimyasal Değişimleri</dc:title>
  <dc:creator>ANAYURT</dc:creator>
  <cp:lastModifiedBy>yasin anayurt</cp:lastModifiedBy>
  <cp:revision>62</cp:revision>
  <dcterms:created xsi:type="dcterms:W3CDTF">2010-11-26T23:26:02Z</dcterms:created>
  <dcterms:modified xsi:type="dcterms:W3CDTF">2016-01-07T21:08:48Z</dcterms:modified>
</cp:coreProperties>
</file>