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4" r:id="rId1"/>
    <p:sldMasterId id="2147484586" r:id="rId2"/>
    <p:sldMasterId id="2147484599" r:id="rId3"/>
  </p:sldMasterIdLst>
  <p:notesMasterIdLst>
    <p:notesMasterId r:id="rId34"/>
  </p:notesMasterIdLst>
  <p:sldIdLst>
    <p:sldId id="284" r:id="rId4"/>
    <p:sldId id="259" r:id="rId5"/>
    <p:sldId id="300" r:id="rId6"/>
    <p:sldId id="301" r:id="rId7"/>
    <p:sldId id="308" r:id="rId8"/>
    <p:sldId id="324" r:id="rId9"/>
    <p:sldId id="273" r:id="rId10"/>
    <p:sldId id="304" r:id="rId11"/>
    <p:sldId id="306" r:id="rId12"/>
    <p:sldId id="309" r:id="rId13"/>
    <p:sldId id="310" r:id="rId14"/>
    <p:sldId id="312" r:id="rId15"/>
    <p:sldId id="313" r:id="rId16"/>
    <p:sldId id="314" r:id="rId17"/>
    <p:sldId id="315" r:id="rId18"/>
    <p:sldId id="316" r:id="rId19"/>
    <p:sldId id="295" r:id="rId20"/>
    <p:sldId id="325" r:id="rId21"/>
    <p:sldId id="340" r:id="rId22"/>
    <p:sldId id="281" r:id="rId23"/>
    <p:sldId id="341" r:id="rId24"/>
    <p:sldId id="328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FF99"/>
    <a:srgbClr val="FFFF00"/>
    <a:srgbClr val="6699CC"/>
    <a:srgbClr val="00FFFF"/>
    <a:srgbClr val="FF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660"/>
  </p:normalViewPr>
  <p:slideViewPr>
    <p:cSldViewPr>
      <p:cViewPr varScale="1">
        <p:scale>
          <a:sx n="75" d="100"/>
          <a:sy n="75" d="100"/>
        </p:scale>
        <p:origin x="10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6397609-5BB3-4AA1-A83E-CE3E33BF50F3}" type="datetimeFigureOut">
              <a:rPr lang="tr-TR"/>
              <a:pPr>
                <a:defRPr/>
              </a:pPr>
              <a:t>12.12.2015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CB91869-40AD-4EF9-81CD-22B47661080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0395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B91869-40AD-4EF9-81CD-22B47661080F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6217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/>
          </a:p>
        </p:txBody>
      </p:sp>
      <p:sp>
        <p:nvSpPr>
          <p:cNvPr id="931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0959C1-1068-4275-90E1-D7F05BC2CF60}" type="slidenum">
              <a:rPr lang="tr-TR" smtClean="0"/>
              <a:pPr/>
              <a:t>8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2329782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B91869-40AD-4EF9-81CD-22B47661080F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6260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C5A1E-89DC-409C-A58A-9454B42433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3A034-83D9-4291-8B97-233AA0F4177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F56CF-5724-494A-B9E8-2FD63DAA09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381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BB624-0A7C-4ABB-B6D9-6F2FE315B651}" type="datetimeFigureOut">
              <a:rPr lang="de-DE"/>
              <a:pPr>
                <a:defRPr/>
              </a:pPr>
              <a:t>12.12.2015</a:t>
            </a:fld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0150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858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73250-AB37-4932-BEA3-B9CBD1362A0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C5A1E-89DC-409C-A58A-9454B424331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643666-B0FD-46C1-80AD-FAB4415219C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40E43-2E83-4D1A-881F-CD647EFE3C6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1DF2E1-9F40-4FFC-BA71-075AECCD120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8598D-97A2-41BC-991F-793BFDD4219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9EE9E-CE76-45D6-9E77-BFE782600C7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6B546F-8E44-4939-93E2-CBBFE762BEA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43666-B0FD-46C1-80AD-FAB4415219C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D7DD75-C065-434D-8724-BB085C7FFEE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3AE810-4131-4C5A-BBBC-11123F957EE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A3A034-83D9-4291-8B97-233AA0F4177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4F56CF-5724-494A-B9E8-2FD63DAA099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381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BB624-0A7C-4ABB-B6D9-6F2FE315B651}" type="datetimeFigureOut">
              <a:rPr lang="de-DE"/>
              <a:pPr>
                <a:defRPr/>
              </a:pPr>
              <a:t>12.12.2015</a:t>
            </a:fld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0150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858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73250-AB37-4932-BEA3-B9CBD1362A0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C5A1E-89DC-409C-A58A-9454B424331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643666-B0FD-46C1-80AD-FAB4415219C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40E43-2E83-4D1A-881F-CD647EFE3C6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1DF2E1-9F40-4FFC-BA71-075AECCD120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8598D-97A2-41BC-991F-793BFDD4219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40E43-2E83-4D1A-881F-CD647EFE3C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9EE9E-CE76-45D6-9E77-BFE782600C7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6B546F-8E44-4939-93E2-CBBFE762BEA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D7DD75-C065-434D-8724-BB085C7FFEE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3AE810-4131-4C5A-BBBC-11123F957EE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A3A034-83D9-4291-8B97-233AA0F4177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4F56CF-5724-494A-B9E8-2FD63DAA099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F2E1-9F40-4FFC-BA71-075AECCD12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598D-97A2-41BC-991F-793BFDD421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9EE9E-CE76-45D6-9E77-BFE782600C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B546F-8E44-4939-93E2-CBBFE762BE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7DD75-C065-434D-8724-BB085C7FFE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AE810-4131-4C5A-BBBC-11123F957EE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819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981D50-23B0-46F3-B694-DE85034C9D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  <p:sldLayoutId id="2147484585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981D50-23B0-46F3-B694-DE85034C9DF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7" r:id="rId1"/>
    <p:sldLayoutId id="2147484588" r:id="rId2"/>
    <p:sldLayoutId id="2147484589" r:id="rId3"/>
    <p:sldLayoutId id="2147484590" r:id="rId4"/>
    <p:sldLayoutId id="2147484591" r:id="rId5"/>
    <p:sldLayoutId id="2147484592" r:id="rId6"/>
    <p:sldLayoutId id="2147484593" r:id="rId7"/>
    <p:sldLayoutId id="2147484594" r:id="rId8"/>
    <p:sldLayoutId id="2147484595" r:id="rId9"/>
    <p:sldLayoutId id="2147484596" r:id="rId10"/>
    <p:sldLayoutId id="2147484597" r:id="rId11"/>
    <p:sldLayoutId id="2147484598" r:id="rId12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981D50-23B0-46F3-B694-DE85034C9DF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601" r:id="rId2"/>
    <p:sldLayoutId id="2147484602" r:id="rId3"/>
    <p:sldLayoutId id="2147484603" r:id="rId4"/>
    <p:sldLayoutId id="2147484604" r:id="rId5"/>
    <p:sldLayoutId id="2147484605" r:id="rId6"/>
    <p:sldLayoutId id="2147484606" r:id="rId7"/>
    <p:sldLayoutId id="2147484607" r:id="rId8"/>
    <p:sldLayoutId id="2147484608" r:id="rId9"/>
    <p:sldLayoutId id="2147484609" r:id="rId10"/>
    <p:sldLayoutId id="2147484610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gif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image" Target="../media/image15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11" descr="http://www.mezitligazetesi.com/images_up/is%20ariyoru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13125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Dikdörtgen"/>
          <p:cNvSpPr/>
          <p:nvPr/>
        </p:nvSpPr>
        <p:spPr>
          <a:xfrm>
            <a:off x="381000" y="1447800"/>
            <a:ext cx="2895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0178" name="Picture 2" descr="http://www.bilgitekegitim.com/images/offic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79900"/>
            <a:ext cx="2438400" cy="257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79" name="Picture 5" descr="http://www.universitekulis.com/yetkili/haberresim/is-gorusmesi-kariyer-kadin-calis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2438400" cy="183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80" name="Picture 7" descr="http://www.finarfin.net/wp-content/uploads/2009/05/Job+Interview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0"/>
            <a:ext cx="2822575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81" name="Picture 9" descr="http://www.insaatdergisi.com/admimg/18650fa1fde5c759dbf55b606b9da623ffe463dcf6f55202de37d5785f04bf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2438400"/>
            <a:ext cx="6705600" cy="441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83" name="Picture 15" descr="http://www.bighaber.com/resim/haber-tutevin-altin-ve-gumus-islemeciligi-kursu-yogun-ilgi-goruyor_2009_91277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0300" y="0"/>
            <a:ext cx="29337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84" name="Picture 6" descr="Technik_00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1143000"/>
            <a:ext cx="2362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09600"/>
            <a:ext cx="9144000" cy="1600200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Bir cisme kuvvet uygulandığında cisim hareket edemiyorsa kuvvet iş yapamamıştır.</a:t>
            </a:r>
            <a:b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Resim 5" descr="http://4.bp.blogspot.com/-brMKc3gfXCg/TzW54kRK-bI/AAAAAAAAAAU/VwqbCLXr0ps/s1600/hukum+newton+3.jpg"/>
          <p:cNvPicPr/>
          <p:nvPr/>
        </p:nvPicPr>
        <p:blipFill>
          <a:blip r:embed="rId2" cstate="print"/>
          <a:srcRect l="32232" t="31250" r="25289"/>
          <a:stretch>
            <a:fillRect/>
          </a:stretch>
        </p:blipFill>
        <p:spPr bwMode="auto">
          <a:xfrm>
            <a:off x="134302" y="2057400"/>
            <a:ext cx="443769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 descr="http://www.proprofs.com/quiz-school/user_upload/ckeditor/balanced%20forces.gif"/>
          <p:cNvPicPr/>
          <p:nvPr/>
        </p:nvPicPr>
        <p:blipFill>
          <a:blip r:embed="rId3" cstate="print"/>
          <a:srcRect b="14550"/>
          <a:stretch>
            <a:fillRect/>
          </a:stretch>
        </p:blipFill>
        <p:spPr bwMode="auto">
          <a:xfrm>
            <a:off x="4572000" y="2971800"/>
            <a:ext cx="431736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ikdörtgen 2"/>
          <p:cNvSpPr/>
          <p:nvPr/>
        </p:nvSpPr>
        <p:spPr>
          <a:xfrm>
            <a:off x="6324600" y="3886200"/>
            <a:ext cx="8382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voer.edu.vn/file/575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5546303" cy="471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87792"/>
            <a:ext cx="9144000" cy="12192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4-Cismi belli bir yüksekliğe çıkarmak için yerçekimi kuvvetine karşı iş yapılır.</a:t>
            </a:r>
            <a:b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de-DE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Sol Ayraç"/>
          <p:cNvSpPr/>
          <p:nvPr/>
        </p:nvSpPr>
        <p:spPr>
          <a:xfrm flipH="1">
            <a:off x="6613103" y="3882561"/>
            <a:ext cx="1295400" cy="1756239"/>
          </a:xfrm>
          <a:prstGeom prst="leftBrace">
            <a:avLst>
              <a:gd name="adj1" fmla="val 8333"/>
              <a:gd name="adj2" fmla="val 47059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437780" y="4835830"/>
            <a:ext cx="12954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25678" y="4507126"/>
            <a:ext cx="1066800" cy="4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rot="5400000">
            <a:off x="6735060" y="3955217"/>
            <a:ext cx="4343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7944318" y="1371600"/>
            <a:ext cx="10668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Doğrultu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116335" y="4318891"/>
            <a:ext cx="839733" cy="325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2031773" y="4852291"/>
            <a:ext cx="744342" cy="189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8 Düz Ok Bağlayıcısı"/>
          <p:cNvCxnSpPr/>
          <p:nvPr/>
        </p:nvCxnSpPr>
        <p:spPr>
          <a:xfrm rot="5400000" flipH="1" flipV="1">
            <a:off x="949268" y="4851497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1267698" y="5714757"/>
            <a:ext cx="1508417" cy="75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5702760" y="1721945"/>
            <a:ext cx="1083129" cy="325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5898375" y="2802253"/>
            <a:ext cx="839733" cy="325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Oval 2"/>
          <p:cNvSpPr/>
          <p:nvPr/>
        </p:nvSpPr>
        <p:spPr>
          <a:xfrm>
            <a:off x="6046422" y="2667000"/>
            <a:ext cx="271819" cy="298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-ducativa.catedu.es/44700165/aula/archivos/repositorio/1000/1156/html/caida_pelot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1"/>
          <a:stretch/>
        </p:blipFill>
        <p:spPr bwMode="auto">
          <a:xfrm>
            <a:off x="2971800" y="2634167"/>
            <a:ext cx="1371600" cy="342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4800"/>
            <a:ext cx="9144000" cy="1447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5- Bir cisim belli bir h yüksekliğinden serbest bırakılırsa yerçekimi kuvveti yani cismin kendi ağırlığı iş yapar.</a:t>
            </a:r>
            <a:b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</a:b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4 Sol Ayraç"/>
          <p:cNvSpPr/>
          <p:nvPr/>
        </p:nvSpPr>
        <p:spPr>
          <a:xfrm>
            <a:off x="1663700" y="2938967"/>
            <a:ext cx="1295400" cy="2590800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5600" y="3929567"/>
            <a:ext cx="12954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149600" y="3700967"/>
            <a:ext cx="1066800" cy="4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 rot="5400000">
            <a:off x="-1727994" y="3885406"/>
            <a:ext cx="4343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711200" y="1562100"/>
            <a:ext cx="10668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Doğrultu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30" name="Picture 6" descr="https://www.chem.unsw.edu.au/staff/Hibbert/perpetual/Freelnch_files/magnet-mach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167567"/>
            <a:ext cx="3429000" cy="220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7 Dikdörtgen"/>
          <p:cNvSpPr/>
          <p:nvPr/>
        </p:nvSpPr>
        <p:spPr>
          <a:xfrm>
            <a:off x="5499100" y="5301167"/>
            <a:ext cx="1066800" cy="4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>
            <a:off x="6032500" y="403860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4 Sol Ayraç"/>
          <p:cNvSpPr/>
          <p:nvPr/>
        </p:nvSpPr>
        <p:spPr>
          <a:xfrm>
            <a:off x="4953000" y="3929567"/>
            <a:ext cx="876300" cy="1252034"/>
          </a:xfrm>
          <a:prstGeom prst="leftBrace">
            <a:avLst>
              <a:gd name="adj1" fmla="val 8333"/>
              <a:gd name="adj2" fmla="val 5098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1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5 Dikdörtgen"/>
          <p:cNvSpPr/>
          <p:nvPr/>
        </p:nvSpPr>
        <p:spPr>
          <a:xfrm>
            <a:off x="4057650" y="4734934"/>
            <a:ext cx="12954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04800"/>
            <a:ext cx="8915400" cy="838200"/>
          </a:xfrm>
        </p:spPr>
        <p:txBody>
          <a:bodyPr anchor="ctr"/>
          <a:lstStyle/>
          <a:p>
            <a:pPr eaLnBrk="1" hangingPunct="1">
              <a:defRPr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Büyüklü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Nelere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r?</a:t>
            </a:r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95400"/>
            <a:ext cx="7772400" cy="4648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tr-TR" smtClean="0">
                <a:effectLst>
                  <a:outerShdw blurRad="38100" dist="38100" dir="2700000" algn="tl">
                    <a:srgbClr val="808080"/>
                  </a:outerShdw>
                </a:effectLst>
              </a:rPr>
              <a:t>     </a:t>
            </a:r>
          </a:p>
        </p:txBody>
      </p:sp>
      <p:pic>
        <p:nvPicPr>
          <p:cNvPr id="66564" name="Picture 2" descr="D:\Belgelerim\fen deneyleri\animasyon\kuvvet\work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8305800" cy="5105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Dikdörtgen"/>
          <p:cNvSpPr/>
          <p:nvPr/>
        </p:nvSpPr>
        <p:spPr>
          <a:xfrm>
            <a:off x="762000" y="1828800"/>
            <a:ext cx="7772400" cy="2362200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img.webme.com/pic/f/fbmlkodarsiv/hareketli-araba-2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0900" y="5296657"/>
            <a:ext cx="1981200" cy="13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.webme.com/pic/f/fbmlkodarsiv/hareketli-araba-2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0900" y="3648869"/>
            <a:ext cx="2077592" cy="123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Deney 1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26810"/>
            <a:ext cx="8534400" cy="144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cisim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10 m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gidiyor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di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cisimde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6N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10 m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gidiyor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sizce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hangi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yapt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fazlad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r?</a:t>
            </a:r>
          </a:p>
          <a:p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Oval"/>
          <p:cNvSpPr/>
          <p:nvPr/>
        </p:nvSpPr>
        <p:spPr>
          <a:xfrm>
            <a:off x="6858000" y="3505200"/>
            <a:ext cx="685800" cy="6096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4N</a:t>
            </a:r>
          </a:p>
        </p:txBody>
      </p:sp>
      <p:sp>
        <p:nvSpPr>
          <p:cNvPr id="11" name="10 Oval"/>
          <p:cNvSpPr/>
          <p:nvPr/>
        </p:nvSpPr>
        <p:spPr>
          <a:xfrm>
            <a:off x="6324600" y="5257800"/>
            <a:ext cx="685800" cy="6096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6N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133600" y="6629398"/>
            <a:ext cx="838200" cy="2286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10 m</a:t>
            </a:r>
          </a:p>
        </p:txBody>
      </p:sp>
      <p:pic>
        <p:nvPicPr>
          <p:cNvPr id="67600" name="Picture 16" descr="http://gifarsivim.sitemynet.com/mynet_resimlerim/gif3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8900" y="4419600"/>
            <a:ext cx="1524000" cy="333375"/>
          </a:xfrm>
          <a:prstGeom prst="rect">
            <a:avLst/>
          </a:prstGeom>
          <a:noFill/>
        </p:spPr>
      </p:pic>
      <p:pic>
        <p:nvPicPr>
          <p:cNvPr id="18" name="Picture 16" descr="http://gifarsivim.sitemynet.com/mynet_resimlerim/gif3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1700" y="6104731"/>
            <a:ext cx="2057400" cy="333375"/>
          </a:xfrm>
          <a:prstGeom prst="rect">
            <a:avLst/>
          </a:prstGeom>
          <a:noFill/>
        </p:spPr>
      </p:pic>
      <p:sp>
        <p:nvSpPr>
          <p:cNvPr id="12" name="Dolu Çerçeve 11"/>
          <p:cNvSpPr/>
          <p:nvPr/>
        </p:nvSpPr>
        <p:spPr>
          <a:xfrm>
            <a:off x="6819900" y="0"/>
            <a:ext cx="2286000" cy="1587500"/>
          </a:xfrm>
          <a:prstGeom prst="beve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W= </a:t>
            </a:r>
            <a:r>
              <a:rPr lang="tr-TR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F.x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2" name="Sağ Ayraç 1"/>
          <p:cNvSpPr/>
          <p:nvPr/>
        </p:nvSpPr>
        <p:spPr>
          <a:xfrm rot="16200000">
            <a:off x="5220667" y="323489"/>
            <a:ext cx="526256" cy="5486403"/>
          </a:xfrm>
          <a:prstGeom prst="rightBrace">
            <a:avLst>
              <a:gd name="adj1" fmla="val 8333"/>
              <a:gd name="adj2" fmla="val 49414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" name="Picture 2" descr="http://img.webme.com/pic/f/fbmlkodarsiv/hareketli-araba-23.gif"/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0900" y="3648869"/>
            <a:ext cx="2077592" cy="123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.webme.com/pic/f/fbmlkodarsiv/hareketli-araba-23.gif"/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8200" y="5324040"/>
            <a:ext cx="2077592" cy="130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52917 -0.0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58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-0.57917 -0.00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58" y="-4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55937 -0.012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47917 -0.005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58" y="-30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55416 -0.0175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08" y="-88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55834 -0.0143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17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i39.tinypic.com/2z4xzj4.gif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671612"/>
            <a:ext cx="1676400" cy="16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39.tinypic.com/2z4xzj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162298"/>
            <a:ext cx="1676400" cy="16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i39.tinypic.com/2z4xzj4.gif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212901"/>
            <a:ext cx="1676400" cy="16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39.tinypic.com/2z4xzj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648198"/>
            <a:ext cx="1676400" cy="16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Deney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1"/>
            <a:ext cx="8686800" cy="133349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 N 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luk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5 m , di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 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luk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8 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gidiyor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hangi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yapt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905000" y="6400800"/>
            <a:ext cx="762000" cy="4572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8M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4743450" y="3133728"/>
            <a:ext cx="533400" cy="3810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5M</a:t>
            </a:r>
          </a:p>
        </p:txBody>
      </p:sp>
      <p:pic>
        <p:nvPicPr>
          <p:cNvPr id="68623" name="Picture 15" descr="http://gifarsivim.sitemynet.com/mynet_resimlerim/gif3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4114800"/>
            <a:ext cx="1447800" cy="409575"/>
          </a:xfrm>
          <a:prstGeom prst="rect">
            <a:avLst/>
          </a:prstGeom>
          <a:noFill/>
        </p:spPr>
      </p:pic>
      <p:pic>
        <p:nvPicPr>
          <p:cNvPr id="19" name="Picture 15" descr="http://gifarsivim.sitemynet.com/mynet_resimlerim/gif3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5562600"/>
            <a:ext cx="1447800" cy="409575"/>
          </a:xfrm>
          <a:prstGeom prst="rect">
            <a:avLst/>
          </a:prstGeom>
          <a:noFill/>
        </p:spPr>
      </p:pic>
      <p:sp>
        <p:nvSpPr>
          <p:cNvPr id="27" name="26 Oval"/>
          <p:cNvSpPr/>
          <p:nvPr/>
        </p:nvSpPr>
        <p:spPr>
          <a:xfrm>
            <a:off x="457200" y="3981449"/>
            <a:ext cx="685800" cy="533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28" name="27 Oval"/>
          <p:cNvSpPr/>
          <p:nvPr/>
        </p:nvSpPr>
        <p:spPr>
          <a:xfrm>
            <a:off x="469900" y="5486399"/>
            <a:ext cx="685800" cy="533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13" name="Dolu Çerçeve 12"/>
          <p:cNvSpPr/>
          <p:nvPr/>
        </p:nvSpPr>
        <p:spPr>
          <a:xfrm>
            <a:off x="6858000" y="12701"/>
            <a:ext cx="2286000" cy="1587500"/>
          </a:xfrm>
          <a:prstGeom prst="beve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W= </a:t>
            </a:r>
            <a:r>
              <a:rPr lang="tr-TR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F.x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8" name="Sağ Ayraç 17"/>
          <p:cNvSpPr/>
          <p:nvPr/>
        </p:nvSpPr>
        <p:spPr>
          <a:xfrm rot="16200000">
            <a:off x="6396534" y="1825329"/>
            <a:ext cx="526256" cy="2682677"/>
          </a:xfrm>
          <a:prstGeom prst="rightBrace">
            <a:avLst>
              <a:gd name="adj1" fmla="val 8333"/>
              <a:gd name="adj2" fmla="val 49414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Ayraç 20"/>
          <p:cNvSpPr/>
          <p:nvPr/>
        </p:nvSpPr>
        <p:spPr>
          <a:xfrm rot="5400000">
            <a:off x="5032772" y="3743323"/>
            <a:ext cx="526256" cy="5410200"/>
          </a:xfrm>
          <a:prstGeom prst="rightBrace">
            <a:avLst>
              <a:gd name="adj1" fmla="val 8333"/>
              <a:gd name="adj2" fmla="val 49414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27916 -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0069 L -0.27917 -0.000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0347 L -0.54583 0.0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1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56111 -0.0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5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delinetciler.org/resimler/2007/11/106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90" y="3652838"/>
            <a:ext cx="2941310" cy="91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Örneklerden</a:t>
            </a:r>
            <a:r>
              <a:rPr lang="de-DE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de </a:t>
            </a:r>
            <a:r>
              <a:rPr lang="de-DE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anla</a:t>
            </a:r>
            <a:r>
              <a:rPr lang="tr-TR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şı</a:t>
            </a:r>
            <a:r>
              <a:rPr lang="de-DE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laca</a:t>
            </a:r>
            <a:r>
              <a:rPr lang="tr-TR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ğı</a:t>
            </a:r>
            <a:r>
              <a:rPr lang="de-DE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gibi</a:t>
            </a:r>
            <a:r>
              <a:rPr lang="de-DE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Yapılan işin büyüklüğü;</a:t>
            </a:r>
            <a:endParaRPr lang="de-DE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9144000" cy="1447799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1-Cisme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uygulanan kuvvetin büyüklüğüne </a:t>
            </a:r>
            <a:endParaRPr lang="tr-TR" sz="40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</a:rPr>
              <a:t>2-Cismin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</a:rPr>
              <a:t>yer değiştirme mesafesine bağlıdır.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/>
            </a:r>
            <a:b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</a:br>
            <a:endParaRPr lang="de-DE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69637" name="Picture 7" descr="In_Arbeit_04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1143000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9" descr="http://gifarsivim.sitemynet.com/mynet_resimlerim/gif2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4000500"/>
            <a:ext cx="2133600" cy="381000"/>
          </a:xfrm>
          <a:prstGeom prst="rect">
            <a:avLst/>
          </a:prstGeom>
          <a:noFill/>
        </p:spPr>
      </p:pic>
      <p:sp>
        <p:nvSpPr>
          <p:cNvPr id="24" name="23 Dikdörtgen"/>
          <p:cNvSpPr/>
          <p:nvPr/>
        </p:nvSpPr>
        <p:spPr>
          <a:xfrm>
            <a:off x="3352800" y="5448300"/>
            <a:ext cx="18288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48600" y="3600449"/>
            <a:ext cx="9906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Sağ Ayraç"/>
          <p:cNvSpPr/>
          <p:nvPr/>
        </p:nvSpPr>
        <p:spPr>
          <a:xfrm rot="5400000">
            <a:off x="3657600" y="2438400"/>
            <a:ext cx="990600" cy="49530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170" name="Picture 2" descr="http://www.delinetciler.org/resimler/2007/11/1060.gif"/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5" y="3703638"/>
            <a:ext cx="2941310" cy="91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54288 0.0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35" y="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1666 -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www.inovatifhaber.com/dosyalar/madal550-efb55c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2" y="3925420"/>
            <a:ext cx="4406882" cy="293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onceokuloncesi.com/imagehosting/58974cc5faff547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/>
        </p:blipFill>
        <p:spPr bwMode="auto">
          <a:xfrm>
            <a:off x="0" y="830671"/>
            <a:ext cx="4642125" cy="309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dn.nasilkolay.com/static/818D1/araba-nasil-iterek-calistirilir_646x34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2"/>
          <a:stretch/>
        </p:blipFill>
        <p:spPr bwMode="auto">
          <a:xfrm>
            <a:off x="4345775" y="3843336"/>
            <a:ext cx="4785526" cy="300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blocola.com.br/Blocola/Upload/Editor/dscn1377_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0" t="12122" b="17241"/>
          <a:stretch/>
        </p:blipFill>
        <p:spPr bwMode="auto">
          <a:xfrm>
            <a:off x="4399568" y="830671"/>
            <a:ext cx="4720765" cy="310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6" name="4 Dikdörtgen"/>
          <p:cNvSpPr>
            <a:spLocks noChangeArrowheads="1"/>
          </p:cNvSpPr>
          <p:nvPr/>
        </p:nvSpPr>
        <p:spPr bwMode="auto">
          <a:xfrm>
            <a:off x="1981200" y="0"/>
            <a:ext cx="541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 Yapılan Durumlar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766752" y="6350790"/>
            <a:ext cx="39195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Halteri kaldıran </a:t>
            </a: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kişi</a:t>
            </a:r>
            <a:endParaRPr lang="tr-TR" sz="2000" dirty="0"/>
          </a:p>
        </p:txBody>
      </p:sp>
      <p:sp>
        <p:nvSpPr>
          <p:cNvPr id="16" name="15 Dikdörtgen"/>
          <p:cNvSpPr/>
          <p:nvPr/>
        </p:nvSpPr>
        <p:spPr>
          <a:xfrm>
            <a:off x="3" y="3360383"/>
            <a:ext cx="43457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Kağıt parçasını üfleyerek hareket ettiren kişi.</a:t>
            </a:r>
            <a:endParaRPr lang="tr-TR" sz="2000" dirty="0"/>
          </a:p>
        </p:txBody>
      </p:sp>
      <p:sp>
        <p:nvSpPr>
          <p:cNvPr id="18" name="17 Dikdörtgen"/>
          <p:cNvSpPr/>
          <p:nvPr/>
        </p:nvSpPr>
        <p:spPr>
          <a:xfrm>
            <a:off x="4673605" y="6224776"/>
            <a:ext cx="42798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Arabayı iten </a:t>
            </a: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hareket ettirebilen kişi.</a:t>
            </a:r>
            <a:endParaRPr lang="tr-TR" sz="2000" dirty="0"/>
          </a:p>
        </p:txBody>
      </p:sp>
      <p:sp>
        <p:nvSpPr>
          <p:cNvPr id="31" name="6 Sağ Ok"/>
          <p:cNvSpPr/>
          <p:nvPr/>
        </p:nvSpPr>
        <p:spPr>
          <a:xfrm rot="16200000">
            <a:off x="3631570" y="2712809"/>
            <a:ext cx="1905000" cy="458177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2" name="7 Sağ Ok"/>
          <p:cNvSpPr/>
          <p:nvPr/>
        </p:nvSpPr>
        <p:spPr>
          <a:xfrm rot="16200000">
            <a:off x="7197380" y="2581625"/>
            <a:ext cx="1319990" cy="44852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378035" y="3404016"/>
            <a:ext cx="36516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Tuğlayı duvara koyan işçi.</a:t>
            </a:r>
            <a:endParaRPr lang="tr-TR" sz="2000" dirty="0"/>
          </a:p>
        </p:txBody>
      </p:sp>
      <p:sp>
        <p:nvSpPr>
          <p:cNvPr id="35" name="7 Sağ Ok"/>
          <p:cNvSpPr/>
          <p:nvPr/>
        </p:nvSpPr>
        <p:spPr>
          <a:xfrm flipH="1">
            <a:off x="6629400" y="3933465"/>
            <a:ext cx="1899889" cy="649486"/>
          </a:xfrm>
          <a:prstGeom prst="rightArrow">
            <a:avLst/>
          </a:prstGeom>
          <a:solidFill>
            <a:srgbClr val="99FF99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6" name="6 Sağ Ok"/>
          <p:cNvSpPr/>
          <p:nvPr/>
        </p:nvSpPr>
        <p:spPr>
          <a:xfrm flipH="1">
            <a:off x="4571994" y="5904541"/>
            <a:ext cx="2181226" cy="53584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7" name="7 Sağ Ok"/>
          <p:cNvSpPr/>
          <p:nvPr/>
        </p:nvSpPr>
        <p:spPr>
          <a:xfrm>
            <a:off x="1589126" y="1790165"/>
            <a:ext cx="2057401" cy="649486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8" name="6 Sağ Ok"/>
          <p:cNvSpPr/>
          <p:nvPr/>
        </p:nvSpPr>
        <p:spPr>
          <a:xfrm>
            <a:off x="620112" y="3023272"/>
            <a:ext cx="2262391" cy="4953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9" name="7 Sağ Ok"/>
          <p:cNvSpPr/>
          <p:nvPr/>
        </p:nvSpPr>
        <p:spPr>
          <a:xfrm rot="16200000">
            <a:off x="320687" y="5475133"/>
            <a:ext cx="1319990" cy="448527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0" name="6 Sağ Ok"/>
          <p:cNvSpPr/>
          <p:nvPr/>
        </p:nvSpPr>
        <p:spPr>
          <a:xfrm rot="16200000">
            <a:off x="2694027" y="5665272"/>
            <a:ext cx="1905000" cy="458177"/>
          </a:xfrm>
          <a:prstGeom prst="rightArrow">
            <a:avLst/>
          </a:prstGeom>
          <a:solidFill>
            <a:srgbClr val="99FF9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cdn.pudra.com/1112/300x360/merdiven_gl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472" y="3973930"/>
            <a:ext cx="2330282" cy="279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alperacarli.com/wp-content/uploads/2014/02/t%C4%B1rmanm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04087"/>
            <a:ext cx="4111280" cy="231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ardahan.edu.tr/upload/haber/205/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" y="1104086"/>
            <a:ext cx="4872525" cy="233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 Yapılan Durumlar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Sağ Ok"/>
          <p:cNvSpPr/>
          <p:nvPr/>
        </p:nvSpPr>
        <p:spPr>
          <a:xfrm rot="16200000">
            <a:off x="4769400" y="1934375"/>
            <a:ext cx="1776244" cy="601799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7 Sağ Ok"/>
          <p:cNvSpPr/>
          <p:nvPr/>
        </p:nvSpPr>
        <p:spPr>
          <a:xfrm rot="16200000">
            <a:off x="7113498" y="1985118"/>
            <a:ext cx="1835105" cy="531407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9220" name="Picture 4" descr="Bisiklet Sürm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410" y="3973930"/>
            <a:ext cx="4191000" cy="2807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9 Dikdörtgen"/>
          <p:cNvSpPr/>
          <p:nvPr/>
        </p:nvSpPr>
        <p:spPr>
          <a:xfrm>
            <a:off x="5029200" y="3531808"/>
            <a:ext cx="42638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insanın dağa tırmanması</a:t>
            </a:r>
            <a:endParaRPr lang="tr-TR" sz="2000" dirty="0" smtClean="0"/>
          </a:p>
        </p:txBody>
      </p:sp>
      <p:sp>
        <p:nvSpPr>
          <p:cNvPr id="13" name="12 Dikdörtgen"/>
          <p:cNvSpPr/>
          <p:nvPr/>
        </p:nvSpPr>
        <p:spPr>
          <a:xfrm>
            <a:off x="1120154" y="6454233"/>
            <a:ext cx="24769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 sürmek.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639070" y="3466095"/>
            <a:ext cx="3525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Karda kızağın çekilmesi.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562600" y="6488668"/>
            <a:ext cx="33699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Merdivenden çıkmak.</a:t>
            </a:r>
            <a:endParaRPr lang="tr-TR" sz="2000" dirty="0" smtClean="0"/>
          </a:p>
        </p:txBody>
      </p:sp>
      <p:sp>
        <p:nvSpPr>
          <p:cNvPr id="29" name="7 Sağ Ok"/>
          <p:cNvSpPr/>
          <p:nvPr/>
        </p:nvSpPr>
        <p:spPr>
          <a:xfrm flipH="1">
            <a:off x="233710" y="1388930"/>
            <a:ext cx="1899889" cy="64948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1" name="6 Sağ Ok"/>
          <p:cNvSpPr/>
          <p:nvPr/>
        </p:nvSpPr>
        <p:spPr>
          <a:xfrm flipH="1">
            <a:off x="2879861" y="2947599"/>
            <a:ext cx="1626969" cy="4953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3" name="7 Sağ Ok"/>
          <p:cNvSpPr/>
          <p:nvPr/>
        </p:nvSpPr>
        <p:spPr>
          <a:xfrm rot="16200000">
            <a:off x="4796765" y="5172618"/>
            <a:ext cx="1835105" cy="53140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4" name="6 Sağ Ok"/>
          <p:cNvSpPr/>
          <p:nvPr/>
        </p:nvSpPr>
        <p:spPr>
          <a:xfrm rot="16200000">
            <a:off x="8044470" y="5350446"/>
            <a:ext cx="1776244" cy="601799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5" name="7 Sağ Ok"/>
          <p:cNvSpPr/>
          <p:nvPr/>
        </p:nvSpPr>
        <p:spPr>
          <a:xfrm>
            <a:off x="1373032" y="3889401"/>
            <a:ext cx="2057401" cy="649486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6" name="6 Sağ Ok"/>
          <p:cNvSpPr/>
          <p:nvPr/>
        </p:nvSpPr>
        <p:spPr>
          <a:xfrm>
            <a:off x="1094974" y="6077119"/>
            <a:ext cx="2262391" cy="49530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sonkadinlar.com/wp-content/uploads/2015/03/frans%C4%B1z_kad%C4%B1nlar%C4%B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91" y="1110060"/>
            <a:ext cx="2430308" cy="3240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Unvan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5422"/>
          </a:xfrm>
        </p:spPr>
        <p:txBody>
          <a:bodyPr/>
          <a:lstStyle/>
          <a:p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 Yapılan Durumlar</a:t>
            </a:r>
            <a:endParaRPr lang="tr-TR" dirty="0"/>
          </a:p>
        </p:txBody>
      </p:sp>
      <p:pic>
        <p:nvPicPr>
          <p:cNvPr id="4" name="Picture 2" descr="http://sineksekiz.files.wordpress.com/2009/08/275.jpg?w=479&amp;h=380"/>
          <p:cNvPicPr>
            <a:picLocks noChangeAspect="1" noChangeArrowheads="1"/>
          </p:cNvPicPr>
          <p:nvPr/>
        </p:nvPicPr>
        <p:blipFill>
          <a:blip r:embed="rId3" cstate="print"/>
          <a:srcRect l="18371" t="8443" r="6472" b="21900"/>
          <a:stretch>
            <a:fillRect/>
          </a:stretch>
        </p:blipFill>
        <p:spPr bwMode="auto">
          <a:xfrm>
            <a:off x="334244" y="1267905"/>
            <a:ext cx="3370009" cy="2471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13 Dikdörtgen"/>
          <p:cNvSpPr/>
          <p:nvPr/>
        </p:nvSpPr>
        <p:spPr>
          <a:xfrm>
            <a:off x="-38151" y="3798617"/>
            <a:ext cx="40078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Ağaçtan </a:t>
            </a: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meyveleri toplayan kişi</a:t>
            </a:r>
            <a:endParaRPr lang="tr-TR" sz="2000" b="1" dirty="0" smtClean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24 Dikdörtgen"/>
          <p:cNvSpPr/>
          <p:nvPr/>
        </p:nvSpPr>
        <p:spPr>
          <a:xfrm>
            <a:off x="5997462" y="3980920"/>
            <a:ext cx="3199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çantayı sallayarak </a:t>
            </a:r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taşıyan kişi</a:t>
            </a:r>
            <a:endParaRPr lang="tr-TR" sz="2000" dirty="0" smtClean="0"/>
          </a:p>
        </p:txBody>
      </p:sp>
      <p:sp>
        <p:nvSpPr>
          <p:cNvPr id="13" name="6 Sağ Ok"/>
          <p:cNvSpPr/>
          <p:nvPr/>
        </p:nvSpPr>
        <p:spPr>
          <a:xfrm rot="5400000">
            <a:off x="971974" y="2421467"/>
            <a:ext cx="1776244" cy="601799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7 Sağ Ok"/>
          <p:cNvSpPr/>
          <p:nvPr/>
        </p:nvSpPr>
        <p:spPr>
          <a:xfrm rot="5400000">
            <a:off x="2468395" y="2427233"/>
            <a:ext cx="1835105" cy="531407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7 Sağ Ok"/>
          <p:cNvSpPr/>
          <p:nvPr/>
        </p:nvSpPr>
        <p:spPr>
          <a:xfrm flipH="1">
            <a:off x="4972396" y="2089149"/>
            <a:ext cx="1899889" cy="649486"/>
          </a:xfrm>
          <a:prstGeom prst="rightArrow">
            <a:avLst/>
          </a:prstGeom>
          <a:solidFill>
            <a:srgbClr val="00FF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6 Sağ Ok"/>
          <p:cNvSpPr/>
          <p:nvPr/>
        </p:nvSpPr>
        <p:spPr>
          <a:xfrm flipH="1">
            <a:off x="7858770" y="3178749"/>
            <a:ext cx="1626969" cy="495300"/>
          </a:xfrm>
          <a:prstGeom prst="rightArrow">
            <a:avLst/>
          </a:prstGeom>
          <a:solidFill>
            <a:srgbClr val="6699C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18 Dikdörtgen"/>
          <p:cNvSpPr/>
          <p:nvPr/>
        </p:nvSpPr>
        <p:spPr>
          <a:xfrm>
            <a:off x="3944339" y="5849976"/>
            <a:ext cx="233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Çantasını yerden kaldıran öğrenci.</a:t>
            </a:r>
            <a:endParaRPr lang="tr-TR" sz="2000" dirty="0"/>
          </a:p>
        </p:txBody>
      </p:sp>
      <p:pic>
        <p:nvPicPr>
          <p:cNvPr id="21" name="Picture 2" descr="http://t2.gstatic.com/images?q=tbn:ANd9GcTRGo40MuUzETKqF8Xys8OnQVih_OEfqXgTv4PkLqus_mCugnR_"/>
          <p:cNvPicPr>
            <a:picLocks noChangeAspect="1" noChangeArrowheads="1"/>
          </p:cNvPicPr>
          <p:nvPr/>
        </p:nvPicPr>
        <p:blipFill>
          <a:blip r:embed="rId4" cstate="print"/>
          <a:srcRect b="15942"/>
          <a:stretch>
            <a:fillRect/>
          </a:stretch>
        </p:blipFill>
        <p:spPr bwMode="auto">
          <a:xfrm>
            <a:off x="4049871" y="3389616"/>
            <a:ext cx="1956998" cy="2364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6 Sağ Ok"/>
          <p:cNvSpPr/>
          <p:nvPr/>
        </p:nvSpPr>
        <p:spPr>
          <a:xfrm rot="16200000">
            <a:off x="4974547" y="4542747"/>
            <a:ext cx="1533846" cy="55666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3" name="7 Sağ Ok"/>
          <p:cNvSpPr/>
          <p:nvPr/>
        </p:nvSpPr>
        <p:spPr>
          <a:xfrm rot="16200000">
            <a:off x="3415014" y="4539914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903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10" descr="In_Arbeit_Linien_0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743200"/>
            <a:ext cx="7391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İŞ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62100"/>
            <a:ext cx="9144000" cy="223043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İş kelimesi hakkında ne düşünüyorsunuz? 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Hangi durumlarda iş yapılmış olur?</a:t>
            </a:r>
            <a:b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de-DE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ö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retmen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,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doktor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sizce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yor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mu</a:t>
            </a:r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tr-TR" sz="36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9156" name="Picture 8" descr="In_Arbeit_04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12" descr="Baustelle1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81000"/>
            <a:ext cx="2105025" cy="1277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9" name="Picture 14" descr="In_Arbeit_11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0"/>
            <a:ext cx="175260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16" descr="Schule10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381000"/>
            <a:ext cx="14478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18" descr="http://www.sinifogretmeniyiz.biz/imajlar/haberresim/ogretmen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60825"/>
            <a:ext cx="3733800" cy="27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62" name="Picture 20" descr="http://www.lidakampanya.com/wp-content/uploads/2009/10/lida-dokto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4003675"/>
            <a:ext cx="3810000" cy="2854325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cdn.pudra.com/6108/340x470/kadin-egzersiz-duvari-it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99" y="3352800"/>
            <a:ext cx="2676882" cy="370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edia-cdn.t24.com.tr/media/stories/2013/10/page_daha-ince-ve-saglikli-olmanin-sirri-ayakta-durmak_366507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75" y="1155638"/>
            <a:ext cx="5020826" cy="251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xn--modatasarm-5ubb.com/wp-content/uploads/2013/03/siyah-beyaz-skinny-kombi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9" y="792369"/>
            <a:ext cx="2577710" cy="3815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08301" y="50638"/>
            <a:ext cx="8001000" cy="838200"/>
          </a:xfrm>
        </p:spPr>
        <p:txBody>
          <a:bodyPr anchor="ctr"/>
          <a:lstStyle/>
          <a:p>
            <a:pPr eaLnBrk="1" hangingPunct="1"/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 Yapılmayan Durumlar</a:t>
            </a:r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de-DE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de-DE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de-DE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de-DE" sz="1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tr-TR" sz="1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-71363" y="4744312"/>
            <a:ext cx="30958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çanta sallanmadan taşındığında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182561" y="2951639"/>
            <a:ext cx="152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Ayakta duran kişi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59600" y="5621601"/>
            <a:ext cx="1927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Duvarı iten kişi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6 Sağ Ok"/>
          <p:cNvSpPr/>
          <p:nvPr/>
        </p:nvSpPr>
        <p:spPr>
          <a:xfrm>
            <a:off x="1611229" y="3583452"/>
            <a:ext cx="1533846" cy="55666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7 Sağ Ok"/>
          <p:cNvSpPr/>
          <p:nvPr/>
        </p:nvSpPr>
        <p:spPr>
          <a:xfrm rot="16200000">
            <a:off x="-500510" y="1873719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4" name="7 Sağ Ok"/>
          <p:cNvSpPr/>
          <p:nvPr/>
        </p:nvSpPr>
        <p:spPr>
          <a:xfrm rot="16200000">
            <a:off x="4605882" y="1784617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214339" y="5093166"/>
            <a:ext cx="1588924" cy="5583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 yok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8" name="7 Sağ Ok"/>
          <p:cNvSpPr/>
          <p:nvPr/>
        </p:nvSpPr>
        <p:spPr>
          <a:xfrm>
            <a:off x="6173488" y="4923240"/>
            <a:ext cx="1591212" cy="477951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623421" y="1565995"/>
            <a:ext cx="1588924" cy="55837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Yer değiştirme yok</a:t>
            </a:r>
            <a:endParaRPr lang="tr-TR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estanbul.com/attachments/36135d1355077628-daha-iyi-uyumak-icin-uy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4" y="3590202"/>
            <a:ext cx="4048125" cy="2686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t1.gstatic.com/images?q=tbn:ANd9GcSnp5ZotDQBMyfbpsyfGyJ07wzxsU5yggyYfLU827PZnj9_plz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3278"/>
            <a:ext cx="2614446" cy="2745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7 Sağ Ok"/>
          <p:cNvSpPr/>
          <p:nvPr/>
        </p:nvSpPr>
        <p:spPr>
          <a:xfrm rot="6661490">
            <a:off x="552607" y="817857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" name="10 Dikdörtgen"/>
          <p:cNvSpPr/>
          <p:nvPr/>
        </p:nvSpPr>
        <p:spPr>
          <a:xfrm>
            <a:off x="5181600" y="2784961"/>
            <a:ext cx="2339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Halteri tutan </a:t>
            </a:r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kişi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12 Dikdörtgen"/>
          <p:cNvSpPr/>
          <p:nvPr/>
        </p:nvSpPr>
        <p:spPr>
          <a:xfrm>
            <a:off x="152400" y="2974221"/>
            <a:ext cx="2728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Yazı yazan öğrenci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19 Dikdörtgen"/>
          <p:cNvSpPr/>
          <p:nvPr/>
        </p:nvSpPr>
        <p:spPr>
          <a:xfrm>
            <a:off x="684525" y="6292069"/>
            <a:ext cx="16642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Uyuyan kişi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Sağ Ok"/>
          <p:cNvSpPr/>
          <p:nvPr/>
        </p:nvSpPr>
        <p:spPr>
          <a:xfrm>
            <a:off x="985824" y="2254923"/>
            <a:ext cx="1533846" cy="556660"/>
          </a:xfrm>
          <a:prstGeom prst="rightArrow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5122" name="Picture 2" descr="http://www.aktifhaber.com/images/other/milli-halterci-erol-bilgin-koparmada-62-kilogramda-dunya-ikincisi-oldu-1072752-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17"/>
          <a:stretch/>
        </p:blipFill>
        <p:spPr bwMode="auto">
          <a:xfrm>
            <a:off x="4097779" y="47591"/>
            <a:ext cx="4762500" cy="2619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7 Sağ Ok"/>
          <p:cNvSpPr/>
          <p:nvPr/>
        </p:nvSpPr>
        <p:spPr>
          <a:xfrm rot="16200000">
            <a:off x="7215771" y="1491924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150591" y="1226974"/>
            <a:ext cx="1588924" cy="55837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Yer değiştirme yok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49654" y="5419598"/>
            <a:ext cx="1588924" cy="55837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Yer değiştirme yok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2328707" y="5394198"/>
            <a:ext cx="1588924" cy="55837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Kuvvet yok</a:t>
            </a:r>
            <a:endParaRPr lang="tr-TR" dirty="0"/>
          </a:p>
        </p:txBody>
      </p:sp>
      <p:pic>
        <p:nvPicPr>
          <p:cNvPr id="14" name="Picture 2" descr="http://t1.gstatic.com/images?q=tbn:ANd9GcSJUpwvF5zJalKKGihcjf4L7Gvnv2LroSW5VDnMlsCx4rmIUu4mT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9717" y="3465934"/>
            <a:ext cx="3558484" cy="2665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1 Dikdörtgen"/>
          <p:cNvSpPr/>
          <p:nvPr/>
        </p:nvSpPr>
        <p:spPr>
          <a:xfrm>
            <a:off x="5540576" y="6253274"/>
            <a:ext cx="24721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Kitap okuyan kişi.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7 Sağ Ok"/>
          <p:cNvSpPr/>
          <p:nvPr/>
        </p:nvSpPr>
        <p:spPr>
          <a:xfrm rot="16200000">
            <a:off x="4309793" y="5074113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90035" y="3797494"/>
            <a:ext cx="1588924" cy="5583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 yok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1524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http://t1.gstatic.com/images?q=tbn:ANd9GcT_K2wRkAzQqsc5mVpjNrMA2iDQdtI0qMg54OCmommWTCS3F5x1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83" y="990898"/>
            <a:ext cx="3112442" cy="2285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http://iblog.milliyet.com.tr/imgroot/blogv7/Blog333/2013/10/26/16/433787-3-4-607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378" y="978012"/>
            <a:ext cx="3237071" cy="2333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4 Dikdörtgen"/>
          <p:cNvSpPr/>
          <p:nvPr/>
        </p:nvSpPr>
        <p:spPr>
          <a:xfrm>
            <a:off x="280653" y="3428999"/>
            <a:ext cx="23342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Ders çalışan kişi.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563359" y="3462344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Konuşan kişi.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537918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cisim kuvvet etkisiyle hareket ettirilip tekrar ilk konumuna geri getirilirse toplam iş sıfır olur.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572000" y="522678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hızla hareket eden bir cisme etki eden kuvvetlerin bileşkesi sıfırdır. Bu durumda cisim üzerinde yapılan toplam iş sıfır olur.</a:t>
            </a:r>
            <a:endParaRPr lang="tr-TR" sz="2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7" name="Picture 7" descr="http://gifarsivim.sitemynet.com/mynet_resimlerim/gif144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572000" y="4224516"/>
            <a:ext cx="1991359" cy="1066800"/>
          </a:xfrm>
          <a:prstGeom prst="rect">
            <a:avLst/>
          </a:prstGeom>
          <a:noFill/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914400" y="228600"/>
            <a:ext cx="8001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44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İş Yapılmayan Durumlar</a:t>
            </a: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de-DE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de-DE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de-DE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de-DE" sz="18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1800" b="1" i="0" u="none" strike="noStrike" kern="1200" cap="none" spc="0" normalizeH="0" baseline="0" noProof="0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" name="Picture 2" descr="http://img.webme.com/pic/f/fbmlkodarsiv/hareketli-araba-2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6" y="4359071"/>
            <a:ext cx="1432424" cy="90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2614946" y="1043086"/>
            <a:ext cx="1588924" cy="55837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Yer değiştirme yok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726990" y="2514337"/>
            <a:ext cx="1588924" cy="5583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Yer değiştirme yok(sıfır)</a:t>
            </a:r>
            <a:endParaRPr lang="tr-TR" dirty="0"/>
          </a:p>
        </p:txBody>
      </p:sp>
      <p:sp>
        <p:nvSpPr>
          <p:cNvPr id="18" name="7 Sağ Ok"/>
          <p:cNvSpPr/>
          <p:nvPr/>
        </p:nvSpPr>
        <p:spPr>
          <a:xfrm rot="16200000">
            <a:off x="7070156" y="2726752"/>
            <a:ext cx="948006" cy="456487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7 Sağ Ok"/>
          <p:cNvSpPr/>
          <p:nvPr/>
        </p:nvSpPr>
        <p:spPr>
          <a:xfrm rot="5400000">
            <a:off x="1819339" y="2329886"/>
            <a:ext cx="1591212" cy="477951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0.25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7.40741E-7 L -4.72222E-6 1.1111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4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34896 -0.0055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609600"/>
            <a:ext cx="5562600" cy="597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762000"/>
            <a:ext cx="6329363" cy="485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533400"/>
            <a:ext cx="6376988" cy="594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6129"/>
          <a:stretch>
            <a:fillRect/>
          </a:stretch>
        </p:blipFill>
        <p:spPr bwMode="auto">
          <a:xfrm>
            <a:off x="1143000" y="990600"/>
            <a:ext cx="6902450" cy="453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7324"/>
          <a:stretch>
            <a:fillRect/>
          </a:stretch>
        </p:blipFill>
        <p:spPr bwMode="auto">
          <a:xfrm>
            <a:off x="1219200" y="1295400"/>
            <a:ext cx="6745288" cy="384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8858"/>
          <a:stretch>
            <a:fillRect/>
          </a:stretch>
        </p:blipFill>
        <p:spPr bwMode="auto">
          <a:xfrm>
            <a:off x="2057400" y="762000"/>
            <a:ext cx="5487988" cy="528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6393"/>
          <a:stretch>
            <a:fillRect/>
          </a:stretch>
        </p:blipFill>
        <p:spPr bwMode="auto">
          <a:xfrm>
            <a:off x="1524000" y="569521"/>
            <a:ext cx="5940425" cy="62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http://gifarsivim.sitemynet.com/mynet_resimlerim/gif144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838200" y="3581400"/>
            <a:ext cx="3698237" cy="1981200"/>
          </a:xfrm>
          <a:prstGeom prst="rect">
            <a:avLst/>
          </a:prstGeom>
          <a:noFill/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Bilimsel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(f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ksel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olarak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842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0" y="1295400"/>
            <a:ext cx="9144000" cy="1066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kuvvetin etkisiyle cisim 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kuvvetle aynı 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rultuda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u="sng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u="sng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tirirse</a:t>
            </a: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o kuvvet iş yapmış olur.</a:t>
            </a:r>
          </a:p>
        </p:txBody>
      </p:sp>
      <p:pic>
        <p:nvPicPr>
          <p:cNvPr id="53255" name="Picture 7" descr="http://gifarsivim.sitemynet.com/mynet_resimlerim/gif144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38200" y="3581400"/>
            <a:ext cx="3698237" cy="1981200"/>
          </a:xfrm>
          <a:prstGeom prst="rect">
            <a:avLst/>
          </a:prstGeom>
          <a:noFill/>
        </p:spPr>
      </p:pic>
      <p:pic>
        <p:nvPicPr>
          <p:cNvPr id="53257" name="Picture 9" descr="http://gifarsivim.sitemynet.com/mynet_resimlerim/gif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4495800"/>
            <a:ext cx="2514600" cy="409575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3657600" y="4267200"/>
            <a:ext cx="12954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  <a:endParaRPr lang="tr-TR" sz="2400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Sağ Ayraç"/>
          <p:cNvSpPr/>
          <p:nvPr/>
        </p:nvSpPr>
        <p:spPr>
          <a:xfrm rot="5400000">
            <a:off x="4152900" y="4000500"/>
            <a:ext cx="1066800" cy="3733800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746500" y="6467475"/>
            <a:ext cx="21336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sz="2400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flipV="1">
            <a:off x="609601" y="2818606"/>
            <a:ext cx="8153400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3733800" y="2286000"/>
            <a:ext cx="17526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Doğrultu </a:t>
            </a:r>
            <a:endParaRPr lang="tr-TR" sz="2400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8" name="17 Düz Bağlayıcı"/>
          <p:cNvCxnSpPr>
            <a:stCxn id="10" idx="2"/>
            <a:endCxn id="10" idx="0"/>
          </p:cNvCxnSpPr>
          <p:nvPr/>
        </p:nvCxnSpPr>
        <p:spPr>
          <a:xfrm>
            <a:off x="2819400" y="5334000"/>
            <a:ext cx="37338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flipV="1">
            <a:off x="304800" y="1981200"/>
            <a:ext cx="0" cy="44862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2535E-8 L 0.43941 -0.0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-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6087E-6 L 0.42083 -0.007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-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12766E-6 L 0.43334 -0.005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5232"/>
          <a:stretch>
            <a:fillRect/>
          </a:stretch>
        </p:blipFill>
        <p:spPr bwMode="auto">
          <a:xfrm>
            <a:off x="1143000" y="1143000"/>
            <a:ext cx="6596840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When you push a shopping trolley you are applying a force over a distance therefore you are doing w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48" y="4057248"/>
            <a:ext cx="2762652" cy="276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en a car is moving on a motorway, a force is being applied over a distance and work is being don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25"/>
          <a:stretch/>
        </p:blipFill>
        <p:spPr bwMode="auto">
          <a:xfrm>
            <a:off x="6000566" y="1211360"/>
            <a:ext cx="2908484" cy="215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hen you lift a load you are applying a force over a distance, so you are doing wor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60224"/>
            <a:ext cx="2628096" cy="26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038600" y="4832390"/>
            <a:ext cx="4737284" cy="133212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isim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yer değiştirmesi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uygulanan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kuvvetle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do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rultuda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olması </a:t>
            </a:r>
            <a:r>
              <a:rPr lang="de-DE" sz="24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gerekir</a:t>
            </a:r>
            <a:r>
              <a:rPr lang="de-DE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0" y="22860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Buradaki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ifadeye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bakarak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i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olabilmesi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i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in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u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durumlar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gereklidir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:</a:t>
            </a:r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228600" y="4089970"/>
            <a:ext cx="3429000" cy="14259"/>
          </a:xfrm>
          <a:prstGeom prst="straightConnector1">
            <a:avLst/>
          </a:prstGeom>
          <a:ln>
            <a:solidFill>
              <a:schemeClr val="tx2">
                <a:lumMod val="10000"/>
              </a:schemeClr>
            </a:solidFill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1036886" y="4142873"/>
            <a:ext cx="12192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Doğrultu 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0" y="3365837"/>
            <a:ext cx="4588372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1-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C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isme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bir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uygulanmal</a:t>
            </a:r>
            <a:r>
              <a:rPr lang="tr-TR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ıdır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  <a:endParaRPr lang="de-DE" sz="2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722124" y="3273503"/>
            <a:ext cx="4421876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2-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U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ygulanan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bu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kuvvetle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cismin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yer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de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ğ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tirmesi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gerekir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5" name="Sol Ok 4"/>
          <p:cNvSpPr/>
          <p:nvPr/>
        </p:nvSpPr>
        <p:spPr>
          <a:xfrm>
            <a:off x="838200" y="4724400"/>
            <a:ext cx="1295400" cy="53340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Kuvvet </a:t>
            </a:r>
            <a:endParaRPr lang="tr-TR" dirty="0"/>
          </a:p>
        </p:txBody>
      </p:sp>
      <p:sp>
        <p:nvSpPr>
          <p:cNvPr id="13" name="Sol Ok 12"/>
          <p:cNvSpPr/>
          <p:nvPr/>
        </p:nvSpPr>
        <p:spPr>
          <a:xfrm rot="5400000">
            <a:off x="2174071" y="2274079"/>
            <a:ext cx="1295400" cy="53340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Kuvvet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karmabilgi.net/images/dogrultu-y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3314700"/>
            <a:ext cx="47244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7 Düz Ok Bağlayıcısı"/>
          <p:cNvCxnSpPr/>
          <p:nvPr/>
        </p:nvCxnSpPr>
        <p:spPr>
          <a:xfrm flipV="1">
            <a:off x="4267200" y="478632"/>
            <a:ext cx="1588" cy="28360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1524000" y="1905000"/>
            <a:ext cx="5867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3124200" y="1588"/>
            <a:ext cx="2286000" cy="49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8000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Doğrultu  </a:t>
            </a:r>
            <a:endParaRPr lang="tr-TR" sz="2800" b="1" dirty="0">
              <a:ln w="18000">
                <a:solidFill>
                  <a:srgbClr val="000000"/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www.mezatforum.com/forum/down/fenfizik/hareket_ve_kuvve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592" y="990600"/>
            <a:ext cx="336840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6322" name="2 İçerik Yer Tutucusu"/>
          <p:cNvSpPr>
            <a:spLocks noGrp="1"/>
          </p:cNvSpPr>
          <p:nvPr>
            <p:ph idx="1"/>
          </p:nvPr>
        </p:nvSpPr>
        <p:spPr>
          <a:xfrm>
            <a:off x="0" y="1638300"/>
            <a:ext cx="6019800" cy="2438400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Cismin harekete başladığı konum ile, belirli bir zaman sonra bulunduğu konum arasındaki uzunluk yer değiştirmedir.</a:t>
            </a:r>
          </a:p>
          <a:p>
            <a:pPr eaLnBrk="1" hangingPunct="1"/>
            <a:endParaRPr lang="tr-TR" sz="24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eaLnBrk="1" hangingPunct="1"/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6324" name="Picture 2" descr="http://upload.wikimedia.org/wikipedia/commons/5/5b/Distancedisplacem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32238"/>
            <a:ext cx="4572000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4622800" y="6019800"/>
            <a:ext cx="1600200" cy="42703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 değiştirme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400800" y="3962400"/>
            <a:ext cx="914400" cy="4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Aldığı yol</a:t>
            </a:r>
          </a:p>
        </p:txBody>
      </p:sp>
      <p:sp>
        <p:nvSpPr>
          <p:cNvPr id="7" name="6 Dikdörtgen"/>
          <p:cNvSpPr/>
          <p:nvPr/>
        </p:nvSpPr>
        <p:spPr>
          <a:xfrm>
            <a:off x="7696200" y="6019800"/>
            <a:ext cx="14478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56328" name="Picture 4" descr="http://www.torpil.com/torpil/oss_oks_kpss_yds/oksderslik/fizik/hareketkuvvet/Fizik_resimler/Fiz_05_Hareket/Hareket_0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29200"/>
            <a:ext cx="4343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10" descr="http://img84.imageshack.us/img84/8964/30wm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19600" y="4572000"/>
            <a:ext cx="752474" cy="695326"/>
          </a:xfrm>
          <a:prstGeom prst="rect">
            <a:avLst/>
          </a:prstGeom>
          <a:noFill/>
        </p:spPr>
      </p:pic>
      <p:pic>
        <p:nvPicPr>
          <p:cNvPr id="12" name="Picture 10" descr="http://img84.imageshack.us/img84/8964/30wm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239000" y="6162674"/>
            <a:ext cx="752474" cy="6953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8" name="10 Dikdörtgen"/>
          <p:cNvSpPr>
            <a:spLocks noChangeArrowheads="1"/>
          </p:cNvSpPr>
          <p:nvPr/>
        </p:nvSpPr>
        <p:spPr bwMode="auto">
          <a:xfrm>
            <a:off x="152400" y="990600"/>
            <a:ext cx="5105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 → İş</a:t>
            </a:r>
            <a:b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 → Hareket doğrultusundaki kuvvet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Net Kuvvet)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 → Kuvvet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doğrultusunda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 değiştirmesi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380" name="10 Dikdörtgen"/>
          <p:cNvSpPr>
            <a:spLocks noChangeArrowheads="1"/>
          </p:cNvSpPr>
          <p:nvPr/>
        </p:nvSpPr>
        <p:spPr bwMode="auto">
          <a:xfrm>
            <a:off x="0" y="30480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</a:t>
            </a:r>
            <a:r>
              <a:rPr lang="de-DE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ir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cismin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ne </a:t>
            </a:r>
            <a:r>
              <a:rPr lang="de-DE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kadarl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 i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yapt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ığı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a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</a:t>
            </a:r>
            <a:r>
              <a:rPr lang="tr-TR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ğı</a:t>
            </a:r>
            <a:r>
              <a:rPr lang="de-DE" sz="2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daki</a:t>
            </a:r>
            <a:r>
              <a:rPr lang="de-D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form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ü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lle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u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lunur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  <a:endParaRPr lang="tr-TR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Dolu Çerçeve 1"/>
          <p:cNvSpPr/>
          <p:nvPr/>
        </p:nvSpPr>
        <p:spPr>
          <a:xfrm>
            <a:off x="5410200" y="990600"/>
            <a:ext cx="3048000" cy="2514600"/>
          </a:xfrm>
          <a:prstGeom prst="beve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W= </a:t>
            </a:r>
            <a:r>
              <a:rPr lang="tr-TR" sz="5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F.x</a:t>
            </a:r>
            <a:endParaRPr lang="tr-TR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0" y="3886200"/>
            <a:ext cx="91440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İşin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brimi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=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kuvvetin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birimi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x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yolun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birimi</a:t>
            </a:r>
            <a:endParaRPr lang="de-DE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Yani</a:t>
            </a:r>
          </a:p>
          <a:p>
            <a:pPr eaLnBrk="1" hangingPunct="1">
              <a:lnSpc>
                <a:spcPct val="90000"/>
              </a:lnSpc>
            </a:pP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W=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newtonXmetre</a:t>
            </a:r>
            <a:endParaRPr lang="de-DE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Bunun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yerine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özel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birim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olarak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joule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jul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)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kullan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l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r.</a:t>
            </a:r>
          </a:p>
        </p:txBody>
      </p:sp>
      <p:graphicFrame>
        <p:nvGraphicFramePr>
          <p:cNvPr id="17" name="Group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45440400"/>
              </p:ext>
            </p:extLst>
          </p:nvPr>
        </p:nvGraphicFramePr>
        <p:xfrm>
          <a:off x="2057400" y="5529727"/>
          <a:ext cx="4953000" cy="1135062"/>
        </p:xfrm>
        <a:graphic>
          <a:graphicData uri="http://schemas.openxmlformats.org/drawingml/2006/table">
            <a:tbl>
              <a:tblPr/>
              <a:tblGrid>
                <a:gridCol w="1651000"/>
                <a:gridCol w="1651000"/>
                <a:gridCol w="1651000"/>
              </a:tblGrid>
              <a:tr h="6147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F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x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W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5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N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m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Joule</a:t>
                      </a:r>
                      <a:endParaRPr kumimoji="0" lang="tr-TR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486" y="1219200"/>
            <a:ext cx="2839814" cy="2676525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937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İŞ Konusunda Dikkat Edilmesi Gereken 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Durumlar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de-DE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3037"/>
            <a:ext cx="6400800" cy="3023393"/>
          </a:xfrm>
        </p:spPr>
        <p:txBody>
          <a:bodyPr/>
          <a:lstStyle/>
          <a:p>
            <a:pPr eaLnBrk="1" hangingPunct="1"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Kuvvetin iş yapabilmesi için, kuvvetin doğrultusu ile cismin hareket doğrultusunun aynı yani paralel olması gerekir. </a:t>
            </a:r>
          </a:p>
          <a:p>
            <a:pPr eaLnBrk="1" hangingPunct="1"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 doğrultusuna dik olan kuvvetler iş yapamaz.</a:t>
            </a:r>
            <a:b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de-DE" sz="28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1447" name="Picture 7" descr="http://gifarsivim.sitemynet.com/mynet_resimlerim/gif2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1538288" y="5441157"/>
            <a:ext cx="1281112" cy="395289"/>
          </a:xfrm>
          <a:prstGeom prst="rect">
            <a:avLst/>
          </a:prstGeom>
          <a:noFill/>
        </p:spPr>
      </p:pic>
      <p:pic>
        <p:nvPicPr>
          <p:cNvPr id="61449" name="Picture 9" descr="http://gifarsivim.sitemynet.com/mynet_resimlerim/gif152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5745957"/>
            <a:ext cx="2224088" cy="1112043"/>
          </a:xfrm>
          <a:prstGeom prst="rect">
            <a:avLst/>
          </a:prstGeom>
          <a:noFill/>
        </p:spPr>
      </p:pic>
      <p:cxnSp>
        <p:nvCxnSpPr>
          <p:cNvPr id="10" name="9 Düz Ok Bağlayıcısı"/>
          <p:cNvCxnSpPr/>
          <p:nvPr/>
        </p:nvCxnSpPr>
        <p:spPr>
          <a:xfrm rot="5400000">
            <a:off x="-114300" y="5143500"/>
            <a:ext cx="2209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0" y="5105400"/>
            <a:ext cx="2209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62847 0.00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59259E-6 L 0.63681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2700"/>
            <a:ext cx="9144000" cy="16637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2-Bir cisme yatayla belli bir açı yapan bir kuvvet etki ediyor ve cisim de yatay doğrultuda hareket ediyorsa, bu kuvvetin yatay bileşeni iş yapar.</a:t>
            </a:r>
            <a:b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 descr="http://philschatz.com/physics-book/resources/Figure_08_01_0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124200"/>
            <a:ext cx="592777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oer.edu.vn/file/550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484" y="2057400"/>
            <a:ext cx="3325416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800600" y="5562600"/>
            <a:ext cx="979884" cy="3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Özel 8">
      <a:dk1>
        <a:srgbClr val="FFFFFF"/>
      </a:dk1>
      <a:lt1>
        <a:sysClr val="window" lastClr="FFFFFF"/>
      </a:lt1>
      <a:dk2>
        <a:srgbClr val="FFFF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</TotalTime>
  <Words>620</Words>
  <Application>Microsoft Office PowerPoint</Application>
  <PresentationFormat>Ekran Gösterisi (4:3)</PresentationFormat>
  <Paragraphs>140</Paragraphs>
  <Slides>30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30</vt:i4>
      </vt:variant>
    </vt:vector>
  </HeadingPairs>
  <TitlesOfParts>
    <vt:vector size="38" baseType="lpstr">
      <vt:lpstr>Arial</vt:lpstr>
      <vt:lpstr>Calibri</vt:lpstr>
      <vt:lpstr>Comic Sans MS</vt:lpstr>
      <vt:lpstr>Tahoma</vt:lpstr>
      <vt:lpstr>Wingdings</vt:lpstr>
      <vt:lpstr>Ofis Teması</vt:lpstr>
      <vt:lpstr>1_Ofis Teması</vt:lpstr>
      <vt:lpstr>2_Ofis Teması</vt:lpstr>
      <vt:lpstr>PowerPoint Sunusu</vt:lpstr>
      <vt:lpstr>İŞ</vt:lpstr>
      <vt:lpstr>Bilimsel(fiziksel) olarak İş</vt:lpstr>
      <vt:lpstr>PowerPoint Sunusu</vt:lpstr>
      <vt:lpstr>PowerPoint Sunusu</vt:lpstr>
      <vt:lpstr>Yer Değiştirme</vt:lpstr>
      <vt:lpstr>PowerPoint Sunusu</vt:lpstr>
      <vt:lpstr>İŞ Konusunda Dikkat Edilmesi Gereken Durumlar </vt:lpstr>
      <vt:lpstr>PowerPoint Sunusu</vt:lpstr>
      <vt:lpstr>PowerPoint Sunusu</vt:lpstr>
      <vt:lpstr>PowerPoint Sunusu</vt:lpstr>
      <vt:lpstr>PowerPoint Sunusu</vt:lpstr>
      <vt:lpstr>İşin Büyüklüğü Nelere Bağlıdır?</vt:lpstr>
      <vt:lpstr>Deney 1</vt:lpstr>
      <vt:lpstr>Deney2 </vt:lpstr>
      <vt:lpstr>Örneklerden de anlaşılacağı gibi Yapılan işin büyüklüğü;</vt:lpstr>
      <vt:lpstr>PowerPoint Sunusu</vt:lpstr>
      <vt:lpstr>İş Yapılan Durumlar</vt:lpstr>
      <vt:lpstr>İş Yapılan Durumlar</vt:lpstr>
      <vt:lpstr>    İş Yapılmayan Durumlar  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ANAYURT</dc:creator>
  <cp:lastModifiedBy>yasin anayurt</cp:lastModifiedBy>
  <cp:revision>91</cp:revision>
  <cp:lastPrinted>1601-01-01T00:00:00Z</cp:lastPrinted>
  <dcterms:created xsi:type="dcterms:W3CDTF">1601-01-01T00:00:00Z</dcterms:created>
  <dcterms:modified xsi:type="dcterms:W3CDTF">2015-12-13T00:39:08Z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