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activeX/activeX1.xml" ContentType="application/vnd.ms-office.activeX+xml"/>
  <Override PartName="/ppt/activeX/activeX2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48" r:id="rId1"/>
    <p:sldMasterId id="2147484403" r:id="rId2"/>
  </p:sldMasterIdLst>
  <p:notesMasterIdLst>
    <p:notesMasterId r:id="rId92"/>
  </p:notesMasterIdLst>
  <p:sldIdLst>
    <p:sldId id="256" r:id="rId3"/>
    <p:sldId id="380" r:id="rId4"/>
    <p:sldId id="259" r:id="rId5"/>
    <p:sldId id="382" r:id="rId6"/>
    <p:sldId id="381" r:id="rId7"/>
    <p:sldId id="261" r:id="rId8"/>
    <p:sldId id="266" r:id="rId9"/>
    <p:sldId id="278" r:id="rId10"/>
    <p:sldId id="263" r:id="rId11"/>
    <p:sldId id="295" r:id="rId12"/>
    <p:sldId id="413" r:id="rId13"/>
    <p:sldId id="414" r:id="rId14"/>
    <p:sldId id="415" r:id="rId15"/>
    <p:sldId id="416" r:id="rId16"/>
    <p:sldId id="296" r:id="rId17"/>
    <p:sldId id="383" r:id="rId18"/>
    <p:sldId id="384" r:id="rId19"/>
    <p:sldId id="385" r:id="rId20"/>
    <p:sldId id="386" r:id="rId21"/>
    <p:sldId id="387" r:id="rId22"/>
    <p:sldId id="396" r:id="rId23"/>
    <p:sldId id="397" r:id="rId24"/>
    <p:sldId id="412" r:id="rId25"/>
    <p:sldId id="398" r:id="rId26"/>
    <p:sldId id="388" r:id="rId27"/>
    <p:sldId id="389" r:id="rId28"/>
    <p:sldId id="390" r:id="rId29"/>
    <p:sldId id="391" r:id="rId30"/>
    <p:sldId id="392" r:id="rId31"/>
    <p:sldId id="393" r:id="rId32"/>
    <p:sldId id="394" r:id="rId33"/>
    <p:sldId id="395" r:id="rId34"/>
    <p:sldId id="399" r:id="rId35"/>
    <p:sldId id="400" r:id="rId36"/>
    <p:sldId id="401" r:id="rId37"/>
    <p:sldId id="402" r:id="rId38"/>
    <p:sldId id="403" r:id="rId39"/>
    <p:sldId id="404" r:id="rId40"/>
    <p:sldId id="405" r:id="rId41"/>
    <p:sldId id="407" r:id="rId42"/>
    <p:sldId id="409" r:id="rId43"/>
    <p:sldId id="410" r:id="rId44"/>
    <p:sldId id="411" r:id="rId45"/>
    <p:sldId id="323" r:id="rId46"/>
    <p:sldId id="322" r:id="rId47"/>
    <p:sldId id="325" r:id="rId48"/>
    <p:sldId id="326" r:id="rId49"/>
    <p:sldId id="324" r:id="rId50"/>
    <p:sldId id="327" r:id="rId51"/>
    <p:sldId id="328" r:id="rId52"/>
    <p:sldId id="329" r:id="rId53"/>
    <p:sldId id="330" r:id="rId54"/>
    <p:sldId id="331" r:id="rId55"/>
    <p:sldId id="332" r:id="rId56"/>
    <p:sldId id="417" r:id="rId57"/>
    <p:sldId id="338" r:id="rId58"/>
    <p:sldId id="418" r:id="rId59"/>
    <p:sldId id="336" r:id="rId60"/>
    <p:sldId id="337" r:id="rId61"/>
    <p:sldId id="419" r:id="rId62"/>
    <p:sldId id="339" r:id="rId63"/>
    <p:sldId id="424" r:id="rId64"/>
    <p:sldId id="340" r:id="rId65"/>
    <p:sldId id="420" r:id="rId66"/>
    <p:sldId id="341" r:id="rId67"/>
    <p:sldId id="342" r:id="rId68"/>
    <p:sldId id="421" r:id="rId69"/>
    <p:sldId id="422" r:id="rId70"/>
    <p:sldId id="343" r:id="rId71"/>
    <p:sldId id="423" r:id="rId72"/>
    <p:sldId id="344" r:id="rId73"/>
    <p:sldId id="425" r:id="rId74"/>
    <p:sldId id="345" r:id="rId75"/>
    <p:sldId id="346" r:id="rId76"/>
    <p:sldId id="356" r:id="rId77"/>
    <p:sldId id="358" r:id="rId78"/>
    <p:sldId id="368" r:id="rId79"/>
    <p:sldId id="369" r:id="rId80"/>
    <p:sldId id="433" r:id="rId81"/>
    <p:sldId id="434" r:id="rId82"/>
    <p:sldId id="426" r:id="rId83"/>
    <p:sldId id="427" r:id="rId84"/>
    <p:sldId id="428" r:id="rId85"/>
    <p:sldId id="429" r:id="rId86"/>
    <p:sldId id="430" r:id="rId87"/>
    <p:sldId id="431" r:id="rId88"/>
    <p:sldId id="432" r:id="rId89"/>
    <p:sldId id="347" r:id="rId90"/>
    <p:sldId id="349" r:id="rId91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6F7"/>
    <a:srgbClr val="F5F7F7"/>
    <a:srgbClr val="FCE9E2"/>
    <a:srgbClr val="F4ECF6"/>
    <a:srgbClr val="FDF3E7"/>
    <a:srgbClr val="F4FCEC"/>
    <a:srgbClr val="FEEFF1"/>
    <a:srgbClr val="EFFBFA"/>
    <a:srgbClr val="00FF00"/>
    <a:srgbClr val="FF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7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theme" Target="theme/theme1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13A2716-8CB0-4C0F-B599-E92819710D10}" type="datetimeFigureOut">
              <a:rPr lang="tr-TR"/>
              <a:pPr>
                <a:defRPr/>
              </a:pPr>
              <a:t>12.03.2017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 smtClean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EBC1E8A-927A-4703-AA6C-48EA0F22511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171099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BC1E8A-927A-4703-AA6C-48EA0F225114}" type="slidenum">
              <a:rPr lang="tr-TR" smtClean="0"/>
              <a:pPr>
                <a:defRPr/>
              </a:pPr>
              <a:t>54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046099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006B2-07D2-4883-8226-A136D87FD4CE}" type="datetimeFigureOut">
              <a:rPr lang="tr-TR"/>
              <a:pPr>
                <a:defRPr/>
              </a:pPr>
              <a:t>12.03.2017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86C0A-7372-4438-ACF7-D76A978A7F9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0613E5-DEB1-4822-A7B6-D7335960531F}" type="datetimeFigureOut">
              <a:rPr lang="tr-TR"/>
              <a:pPr>
                <a:defRPr/>
              </a:pPr>
              <a:t>12.03.2017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A7C75-BD81-4DE2-B974-E35700EDF84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3E5629-6B9C-4DB2-9C00-626ED8D92BAD}" type="datetimeFigureOut">
              <a:rPr lang="tr-TR"/>
              <a:pPr>
                <a:defRPr/>
              </a:pPr>
              <a:t>12.03.2017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278A4-8E94-4A5B-85A6-958616E9D78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Başlık, İçeri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93C18C-9C9E-42F3-BE3E-7AF9AB13111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E16E1-6198-4B27-8188-3410706080D1}" type="slidenum">
              <a:rPr lang="de-DE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1856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5F5B5D-DC6F-48BA-B227-A627F784FD70}" type="slidenum">
              <a:rPr lang="de-DE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9129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551D23-FB62-45AF-8B5A-ACF8C2DC99A7}" type="slidenum">
              <a:rPr lang="de-DE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2877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CD25A3-573D-4CBC-BD75-D9C4722AC607}" type="slidenum">
              <a:rPr lang="de-DE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7806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B8910E-BA9D-47A6-907A-C8F9EDAD1FB9}" type="slidenum">
              <a:rPr lang="de-DE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3498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E6A8AF-E9F0-4811-9B18-EDE4C4D39E24}" type="slidenum">
              <a:rPr lang="de-DE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0134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860C83-7AB2-4589-B2E4-7F2BD2F58FEE}" type="slidenum">
              <a:rPr lang="de-DE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071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F8E9D-839C-449E-9D8C-FE8DF0058608}" type="datetimeFigureOut">
              <a:rPr lang="tr-TR"/>
              <a:pPr>
                <a:defRPr/>
              </a:pPr>
              <a:t>12.03.2017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2202EE-F156-47CC-8D14-C70D19FF2DE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E71164-C51C-47F7-8F04-30D0DBA3BD70}" type="slidenum">
              <a:rPr lang="de-DE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5940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528AF9-A75F-499F-B01E-2A6B56CE1B11}" type="slidenum">
              <a:rPr lang="de-DE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8479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676FD3-A6AF-40BC-936A-8C97F15F3954}" type="slidenum">
              <a:rPr lang="de-DE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5906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DD49E4-8864-48A7-A6EA-019C583D8AC2}" type="slidenum">
              <a:rPr lang="de-DE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0516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Başlık, Metin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B4BEF-03DB-44C6-A151-D289E038A587}" type="slidenum">
              <a:rPr lang="de-DE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008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67AB5-EEE3-4EE2-8296-3BC43D83EB74}" type="datetimeFigureOut">
              <a:rPr lang="tr-TR"/>
              <a:pPr>
                <a:defRPr/>
              </a:pPr>
              <a:t>12.03.2017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5AABF-8DA7-4AD8-9596-C9DEEAA28C5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09DCB-FB50-4C0F-A211-B7CC6FCDFCAD}" type="datetimeFigureOut">
              <a:rPr lang="tr-TR"/>
              <a:pPr>
                <a:defRPr/>
              </a:pPr>
              <a:t>12.03.2017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2F7ADB-3111-4022-ACE8-0B904719197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1AF32A-F1C8-42C8-B70B-09D14AB3B614}" type="datetimeFigureOut">
              <a:rPr lang="tr-TR"/>
              <a:pPr>
                <a:defRPr/>
              </a:pPr>
              <a:t>12.03.2017</a:t>
            </a:fld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251D5-F2FD-4154-9C4D-07378092231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647349-9847-42BC-BA1E-D70791E4E0BD}" type="datetimeFigureOut">
              <a:rPr lang="tr-TR"/>
              <a:pPr>
                <a:defRPr/>
              </a:pPr>
              <a:t>12.03.2017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68114-3648-4B40-851E-BF87464E10F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3D7CE7-B1CB-48C4-B074-F3B83A7FC1A3}" type="datetimeFigureOut">
              <a:rPr lang="tr-TR"/>
              <a:pPr>
                <a:defRPr/>
              </a:pPr>
              <a:t>12.03.2017</a:t>
            </a:fld>
            <a:endParaRPr lang="tr-TR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6630F2-D5EE-4C34-87B6-A04045D4142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AF63B-A51A-4B69-9891-2F9262CD5820}" type="datetimeFigureOut">
              <a:rPr lang="tr-TR"/>
              <a:pPr>
                <a:defRPr/>
              </a:pPr>
              <a:t>12.03.2017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3A61B1-946D-4BCE-A9FE-4035DF94582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DD0DE-2A5C-4567-903E-75C7302BA669}" type="datetimeFigureOut">
              <a:rPr lang="tr-TR"/>
              <a:pPr>
                <a:defRPr/>
              </a:pPr>
              <a:t>12.03.2017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A4D314-0341-4720-A64B-D0BADE9D87B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5123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4E2D704-B502-45DC-92CF-CD43BE1E4438}" type="datetimeFigureOut">
              <a:rPr lang="tr-TR"/>
              <a:pPr>
                <a:defRPr/>
              </a:pPr>
              <a:t>12.03.2017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47AD964-B719-451D-B35B-7F7AF0B10A4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43" r:id="rId1"/>
    <p:sldLayoutId id="2147484344" r:id="rId2"/>
    <p:sldLayoutId id="2147484345" r:id="rId3"/>
    <p:sldLayoutId id="2147484346" r:id="rId4"/>
    <p:sldLayoutId id="2147484347" r:id="rId5"/>
    <p:sldLayoutId id="2147484348" r:id="rId6"/>
    <p:sldLayoutId id="2147484349" r:id="rId7"/>
    <p:sldLayoutId id="2147484350" r:id="rId8"/>
    <p:sldLayoutId id="2147484351" r:id="rId9"/>
    <p:sldLayoutId id="2147484352" r:id="rId10"/>
    <p:sldLayoutId id="2147484353" r:id="rId11"/>
    <p:sldLayoutId id="214748436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de-DE">
              <a:solidFill>
                <a:srgbClr val="FFFFFF">
                  <a:tint val="75000"/>
                </a:srgbClr>
              </a:solidFill>
              <a:latin typeface="Arial" pitchFamily="34" charset="0"/>
              <a:cs typeface="+mn-cs"/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de-DE">
              <a:solidFill>
                <a:srgbClr val="FFFFFF">
                  <a:tint val="75000"/>
                </a:srgbClr>
              </a:solidFill>
              <a:latin typeface="Arial" pitchFamily="34" charset="0"/>
              <a:cs typeface="+mn-cs"/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6AAC500-87A5-4ED4-A3BB-43939E2C6E64}" type="slidenum">
              <a:rPr lang="de-DE" smtClean="0">
                <a:solidFill>
                  <a:srgbClr val="FFFFFF">
                    <a:tint val="75000"/>
                  </a:srgbClr>
                </a:solidFill>
                <a:latin typeface="Arial" pitchFamily="34" charset="0"/>
                <a:cs typeface="+mn-cs"/>
              </a:rPr>
              <a:pPr>
                <a:defRPr/>
              </a:pPr>
              <a:t>‹#›</a:t>
            </a:fld>
            <a:endParaRPr lang="de-DE">
              <a:solidFill>
                <a:srgbClr val="FFFFFF">
                  <a:tint val="75000"/>
                </a:srgbClr>
              </a:solidFill>
              <a:latin typeface="Arial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731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04" r:id="rId1"/>
    <p:sldLayoutId id="2147484405" r:id="rId2"/>
    <p:sldLayoutId id="2147484406" r:id="rId3"/>
    <p:sldLayoutId id="2147484407" r:id="rId4"/>
    <p:sldLayoutId id="2147484408" r:id="rId5"/>
    <p:sldLayoutId id="2147484409" r:id="rId6"/>
    <p:sldLayoutId id="2147484410" r:id="rId7"/>
    <p:sldLayoutId id="2147484411" r:id="rId8"/>
    <p:sldLayoutId id="2147484412" r:id="rId9"/>
    <p:sldLayoutId id="2147484413" r:id="rId10"/>
    <p:sldLayoutId id="2147484414" r:id="rId11"/>
    <p:sldLayoutId id="214748441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6.png"/><Relationship Id="rId7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png"/><Relationship Id="rId4" Type="http://schemas.openxmlformats.org/officeDocument/2006/relationships/image" Target="../media/image7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gif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8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1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14.wmf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15.wmf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3.jpeg"/><Relationship Id="rId4" Type="http://schemas.openxmlformats.org/officeDocument/2006/relationships/image" Target="../media/image132.gif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6.jpe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tr.wikipedia.org/wiki/Dosya:Translational_motion.gif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1714" name="Picture 2" descr="İlgili resi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88640"/>
            <a:ext cx="6258272" cy="5914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1 Başlık"/>
          <p:cNvSpPr txBox="1">
            <a:spLocks/>
          </p:cNvSpPr>
          <p:nvPr/>
        </p:nvSpPr>
        <p:spPr>
          <a:xfrm>
            <a:off x="1187624" y="5733256"/>
            <a:ext cx="6984776" cy="16002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8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Isı ve Sıcaklık</a:t>
            </a:r>
            <a:endParaRPr lang="tr-TR" sz="8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tr-TR" sz="5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Isı ve Sıcaklık ilişkisi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215712"/>
            <a:ext cx="9144000" cy="3221400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None/>
              <a:defRPr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 maddeye ısı enerjisi verildiğinde verilen ısı enerjisini alan tanecikler bu ısı enerjisini hareket ederek kinetik enerjiye çevirir. </a:t>
            </a:r>
          </a:p>
          <a:p>
            <a:pPr algn="ctr" eaLnBrk="1" fontAlgn="auto" hangingPunct="1">
              <a:spcAft>
                <a:spcPts val="0"/>
              </a:spcAft>
              <a:buNone/>
              <a:defRPr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 nedenle taneciklerin kinetik enerjisi artacağı için maddenin sıcaklığı artar.</a:t>
            </a:r>
          </a:p>
        </p:txBody>
      </p:sp>
      <p:sp>
        <p:nvSpPr>
          <p:cNvPr id="2" name="Dikdörtgen 1"/>
          <p:cNvSpPr/>
          <p:nvPr/>
        </p:nvSpPr>
        <p:spPr>
          <a:xfrm>
            <a:off x="4572000" y="528834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Bir madde dışarıya ısı enerjisi verdiğinde taneciklerin kinetik enerjisi azalacağı için maddenin sıcaklığı azalır.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57200" y="139502"/>
            <a:ext cx="8229600" cy="1143000"/>
          </a:xfrm>
        </p:spPr>
        <p:txBody>
          <a:bodyPr/>
          <a:lstStyle/>
          <a:p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Isı - Sıcaklık İlişkisi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273245"/>
            <a:ext cx="9144000" cy="2044823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CCCC"/>
                </a:solidFill>
              </a:rPr>
              <a:t>Hâl değişiminin yaşanmadığı anda ısı alan maddelerin sıcaklıkları artarken ısı veren maddelerin sıcaklıkları azalır.</a:t>
            </a:r>
          </a:p>
        </p:txBody>
      </p:sp>
      <p:pic>
        <p:nvPicPr>
          <p:cNvPr id="4" name="Picture 6" descr="http://www.clipartbest.com/cliparts/9TR/5RG/9TR5RGMjc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272" y="5455160"/>
            <a:ext cx="912974" cy="912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177995" y="3395593"/>
            <a:ext cx="1188232" cy="6951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20 </a:t>
            </a:r>
            <a:r>
              <a:rPr lang="tr-TR" sz="20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C</a:t>
            </a:r>
          </a:p>
          <a:p>
            <a:pPr algn="ctr"/>
            <a:r>
              <a:rPr lang="tr-TR" sz="20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20 ml</a:t>
            </a:r>
          </a:p>
        </p:txBody>
      </p:sp>
      <p:sp>
        <p:nvSpPr>
          <p:cNvPr id="7" name="Dikdörtgen 6"/>
          <p:cNvSpPr/>
          <p:nvPr/>
        </p:nvSpPr>
        <p:spPr>
          <a:xfrm>
            <a:off x="3704110" y="3447702"/>
            <a:ext cx="1128990" cy="6769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40 </a:t>
            </a:r>
            <a:r>
              <a:rPr lang="tr-TR" sz="24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C</a:t>
            </a:r>
          </a:p>
          <a:p>
            <a:pPr algn="ctr"/>
            <a:r>
              <a:rPr lang="tr-TR" sz="24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20 ml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954114" y="4733799"/>
            <a:ext cx="792088" cy="5289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10 </a:t>
            </a:r>
            <a:r>
              <a:rPr lang="tr-TR" b="1" dirty="0" err="1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dk</a:t>
            </a:r>
            <a:r>
              <a:rPr lang="tr-TR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sonra</a:t>
            </a:r>
            <a:endParaRPr lang="tr-TR" b="1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Sağ Ok 8"/>
          <p:cNvSpPr/>
          <p:nvPr/>
        </p:nvSpPr>
        <p:spPr>
          <a:xfrm>
            <a:off x="5188403" y="3447702"/>
            <a:ext cx="1853927" cy="692155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2" name="Picture 4" descr="beherglass of water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84" y="4269934"/>
            <a:ext cx="1255464" cy="1421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beherglass of water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7636" y="4269934"/>
            <a:ext cx="1255464" cy="1421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beherglass of water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9068" y="4269933"/>
            <a:ext cx="1255464" cy="1421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Dikdörtgen 14"/>
          <p:cNvSpPr/>
          <p:nvPr/>
        </p:nvSpPr>
        <p:spPr>
          <a:xfrm>
            <a:off x="7579232" y="3395593"/>
            <a:ext cx="1188232" cy="6951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60 </a:t>
            </a:r>
            <a:r>
              <a:rPr lang="tr-TR" sz="20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C</a:t>
            </a:r>
          </a:p>
          <a:p>
            <a:pPr algn="ctr"/>
            <a:r>
              <a:rPr lang="tr-TR" sz="20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20 ml</a:t>
            </a:r>
          </a:p>
        </p:txBody>
      </p:sp>
      <p:sp>
        <p:nvSpPr>
          <p:cNvPr id="16" name="Sağ Ok 15"/>
          <p:cNvSpPr/>
          <p:nvPr/>
        </p:nvSpPr>
        <p:spPr>
          <a:xfrm>
            <a:off x="1601659" y="3406245"/>
            <a:ext cx="1747147" cy="692155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719322" y="4733799"/>
            <a:ext cx="792088" cy="5289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10 </a:t>
            </a:r>
            <a:r>
              <a:rPr lang="tr-TR" b="1" dirty="0" err="1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dk</a:t>
            </a:r>
            <a:r>
              <a:rPr lang="tr-TR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sonra</a:t>
            </a:r>
            <a:endParaRPr lang="tr-TR" b="1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8" name="Picture 6" descr="http://www.clipartbest.com/cliparts/9TR/5RG/9TR5RGMjc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322" y="5455160"/>
            <a:ext cx="912974" cy="912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gas stove clipart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8425" y="5709224"/>
            <a:ext cx="1029287" cy="969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gas stove clipart ile ilgili g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994" y="5723833"/>
            <a:ext cx="1013773" cy="954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gas stove clipart ile ilgili görsel sonucu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1744" y="5691843"/>
            <a:ext cx="1047745" cy="986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02007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-23316" y="1"/>
            <a:ext cx="9144000" cy="1196752"/>
          </a:xfrm>
        </p:spPr>
        <p:txBody>
          <a:bodyPr/>
          <a:lstStyle/>
          <a:p>
            <a:pPr marL="0" indent="0" algn="ctr">
              <a:buNone/>
            </a:pP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2D050"/>
                </a:solidFill>
              </a:rPr>
              <a:t>Maddeye verilen ısı miktarı artarsa sıcaklığı da artacaktır.</a:t>
            </a:r>
            <a:endParaRPr lang="tr-TR" sz="36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92D050"/>
              </a:solidFill>
            </a:endParaRPr>
          </a:p>
        </p:txBody>
      </p:sp>
      <p:pic>
        <p:nvPicPr>
          <p:cNvPr id="373762" name="Picture 2" descr="gas stove clipart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48" y="5878884"/>
            <a:ext cx="994916" cy="936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gas stove clipart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365" y="5877272"/>
            <a:ext cx="952131" cy="896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empty beherglas clipart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34" y="4332007"/>
            <a:ext cx="1544459" cy="1544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empty beherglas clipart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34" y="1700808"/>
            <a:ext cx="1544459" cy="1544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gas stove clipart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299" y="3301027"/>
            <a:ext cx="952131" cy="896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2106754" y="2125439"/>
            <a:ext cx="1188232" cy="6951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20 </a:t>
            </a:r>
            <a:r>
              <a:rPr lang="tr-TR" sz="20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C</a:t>
            </a:r>
          </a:p>
          <a:p>
            <a:pPr algn="ctr"/>
            <a:r>
              <a:rPr lang="tr-TR" sz="20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30 </a:t>
            </a:r>
            <a:r>
              <a:rPr lang="tr-TR" sz="20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ml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2106754" y="4581128"/>
            <a:ext cx="1188232" cy="6951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20 </a:t>
            </a:r>
            <a:r>
              <a:rPr lang="tr-TR" sz="20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C</a:t>
            </a:r>
          </a:p>
          <a:p>
            <a:pPr algn="ctr"/>
            <a:r>
              <a:rPr lang="tr-TR" sz="20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30 </a:t>
            </a:r>
            <a:r>
              <a:rPr lang="tr-TR" sz="20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ml</a:t>
            </a:r>
          </a:p>
        </p:txBody>
      </p:sp>
      <p:sp>
        <p:nvSpPr>
          <p:cNvPr id="11" name="Sağ Ok 10"/>
          <p:cNvSpPr/>
          <p:nvPr/>
        </p:nvSpPr>
        <p:spPr>
          <a:xfrm>
            <a:off x="3779999" y="4584168"/>
            <a:ext cx="1747147" cy="692155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" name="Sağ Ok 11"/>
          <p:cNvSpPr/>
          <p:nvPr/>
        </p:nvSpPr>
        <p:spPr>
          <a:xfrm>
            <a:off x="3790277" y="2140179"/>
            <a:ext cx="1747147" cy="692155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3" name="Picture 4" descr="empty beherglas clipart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756568"/>
            <a:ext cx="1544459" cy="1544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empty beherglas clipart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332007"/>
            <a:ext cx="1544459" cy="1544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Dikdörtgen 14"/>
          <p:cNvSpPr/>
          <p:nvPr/>
        </p:nvSpPr>
        <p:spPr>
          <a:xfrm>
            <a:off x="7512093" y="4581128"/>
            <a:ext cx="1188232" cy="6951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80 </a:t>
            </a:r>
            <a:r>
              <a:rPr lang="tr-TR" sz="20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C</a:t>
            </a:r>
          </a:p>
          <a:p>
            <a:pPr algn="ctr"/>
            <a:r>
              <a:rPr lang="tr-TR" sz="20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30 </a:t>
            </a:r>
            <a:r>
              <a:rPr lang="tr-TR" sz="20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ml</a:t>
            </a:r>
          </a:p>
        </p:txBody>
      </p:sp>
      <p:sp>
        <p:nvSpPr>
          <p:cNvPr id="16" name="Dikdörtgen 15"/>
          <p:cNvSpPr/>
          <p:nvPr/>
        </p:nvSpPr>
        <p:spPr>
          <a:xfrm>
            <a:off x="7512093" y="2125439"/>
            <a:ext cx="1188232" cy="6951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40 </a:t>
            </a:r>
            <a:r>
              <a:rPr lang="tr-TR" sz="20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C</a:t>
            </a:r>
          </a:p>
          <a:p>
            <a:pPr algn="ctr"/>
            <a:r>
              <a:rPr lang="tr-TR" sz="20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30 </a:t>
            </a:r>
            <a:r>
              <a:rPr lang="tr-TR" sz="20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ml</a:t>
            </a:r>
          </a:p>
        </p:txBody>
      </p:sp>
      <p:pic>
        <p:nvPicPr>
          <p:cNvPr id="17" name="Picture 6" descr="http://www.clipartbest.com/cliparts/9TR/5RG/9TR5RGMjc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085" y="3279560"/>
            <a:ext cx="912974" cy="912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Dikdörtgen 17"/>
          <p:cNvSpPr/>
          <p:nvPr/>
        </p:nvSpPr>
        <p:spPr>
          <a:xfrm>
            <a:off x="4152640" y="1436338"/>
            <a:ext cx="792088" cy="5289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10 </a:t>
            </a:r>
            <a:r>
              <a:rPr lang="tr-TR" b="1" dirty="0" err="1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dk</a:t>
            </a:r>
            <a:r>
              <a:rPr lang="tr-TR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sonra</a:t>
            </a:r>
            <a:endParaRPr lang="tr-TR" b="1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267806" y="5611996"/>
            <a:ext cx="792088" cy="5289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10 </a:t>
            </a:r>
            <a:r>
              <a:rPr lang="tr-TR" b="1" dirty="0" err="1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dk</a:t>
            </a:r>
            <a:r>
              <a:rPr lang="tr-TR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sonra</a:t>
            </a:r>
            <a:endParaRPr lang="tr-TR" b="1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407606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Hatırlayınız!!!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600201"/>
            <a:ext cx="9144000" cy="1117411"/>
          </a:xfrm>
        </p:spPr>
        <p:txBody>
          <a:bodyPr/>
          <a:lstStyle/>
          <a:p>
            <a:pPr marL="0" indent="0" algn="ctr">
              <a:buNone/>
            </a:pP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Isı sıcak olan cisimden soğuk olan cisme doğru aktarılır.</a:t>
            </a:r>
            <a:endParaRPr lang="tr-TR" sz="36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pic>
        <p:nvPicPr>
          <p:cNvPr id="381954" name="Picture 2" descr="Heat transfer ile ilgili görsel sonucu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69"/>
          <a:stretch/>
        </p:blipFill>
        <p:spPr bwMode="auto">
          <a:xfrm>
            <a:off x="1259632" y="2717612"/>
            <a:ext cx="6336704" cy="414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835696" y="5582694"/>
            <a:ext cx="1584176" cy="676930"/>
          </a:xfrm>
          <a:prstGeom prst="rect">
            <a:avLst/>
          </a:prstGeom>
          <a:solidFill>
            <a:srgbClr val="FD610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Sıcak </a:t>
            </a:r>
            <a:endParaRPr lang="tr-TR" sz="2400" b="1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580112" y="5582694"/>
            <a:ext cx="1584176" cy="676930"/>
          </a:xfrm>
          <a:prstGeom prst="rect">
            <a:avLst/>
          </a:prstGeom>
          <a:solidFill>
            <a:srgbClr val="A3CCF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Soğuk  </a:t>
            </a:r>
            <a:endParaRPr lang="tr-TR" sz="2400" b="1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Sağ Ok 3"/>
          <p:cNvSpPr/>
          <p:nvPr/>
        </p:nvSpPr>
        <p:spPr>
          <a:xfrm>
            <a:off x="3515804" y="5376727"/>
            <a:ext cx="2056048" cy="833908"/>
          </a:xfrm>
          <a:prstGeom prst="rightArrow">
            <a:avLst/>
          </a:prstGeom>
          <a:solidFill>
            <a:srgbClr val="FF2600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845463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-1" y="476672"/>
            <a:ext cx="9144000" cy="2188839"/>
          </a:xfrm>
        </p:spPr>
        <p:txBody>
          <a:bodyPr/>
          <a:lstStyle/>
          <a:p>
            <a:pPr marL="0" indent="0" algn="ctr">
              <a:buNone/>
            </a:pP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Isı aktarımı cisimlerin sıcaklıkları eşit olana kadar devam eder.</a:t>
            </a:r>
            <a:endParaRPr lang="tr-TR" sz="36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pic>
        <p:nvPicPr>
          <p:cNvPr id="382978" name="Picture 2" descr="Heat transfer ile ilgili görsel sonucu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79"/>
          <a:stretch/>
        </p:blipFill>
        <p:spPr bwMode="auto">
          <a:xfrm>
            <a:off x="247239" y="2644303"/>
            <a:ext cx="8649519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9546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tr-TR" sz="4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Isı ve Sıcaklık Arasındaki Farklar</a:t>
            </a:r>
          </a:p>
        </p:txBody>
      </p:sp>
      <p:sp>
        <p:nvSpPr>
          <p:cNvPr id="26627" name="2 İçerik Yer Tutucusu"/>
          <p:cNvSpPr>
            <a:spLocks noGrp="1"/>
          </p:cNvSpPr>
          <p:nvPr>
            <p:ph idx="1"/>
          </p:nvPr>
        </p:nvSpPr>
        <p:spPr>
          <a:xfrm>
            <a:off x="0" y="4314825"/>
            <a:ext cx="9144000" cy="2543175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1- Isı bir enerji çeşidi, sıcaklık ise bir ölçümdür.</a:t>
            </a:r>
          </a:p>
          <a:p>
            <a:pPr algn="ctr" eaLnBrk="1" hangingPunct="1">
              <a:buFont typeface="Arial" charset="0"/>
              <a:buNone/>
            </a:pP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2- Isı ölçülemez, sıcaklık termometre ile ölçülür.</a:t>
            </a:r>
          </a:p>
          <a:p>
            <a:pPr algn="ctr" eaLnBrk="1" hangingPunct="1">
              <a:buFont typeface="Arial" charset="0"/>
              <a:buNone/>
            </a:pP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3- Isı birimi kalori (</a:t>
            </a:r>
            <a:r>
              <a:rPr lang="tr-TR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cal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 veya </a:t>
            </a:r>
            <a:r>
              <a:rPr lang="tr-TR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Joule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sıcaklık birimi ise derecedir.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475656" y="980728"/>
            <a:ext cx="4211960" cy="1143000"/>
          </a:xfrm>
        </p:spPr>
        <p:txBody>
          <a:bodyPr/>
          <a:lstStyle/>
          <a:p>
            <a:r>
              <a:rPr lang="tr-TR" sz="6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Öz Isı</a:t>
            </a:r>
            <a:endParaRPr lang="tr-TR" sz="66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351417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3052935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Bir maddenin </a:t>
            </a:r>
            <a:r>
              <a:rPr lang="tr-TR" b="1" u="sng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1 gramının sıcaklığını </a:t>
            </a:r>
            <a:r>
              <a:rPr lang="tr-TR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1°C arttırmak için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gereken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ısı miktarına </a:t>
            </a:r>
            <a:r>
              <a:rPr lang="tr-TR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özısı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denir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.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pic>
        <p:nvPicPr>
          <p:cNvPr id="381954" name="Picture 2" descr="http://www.karmabilgi.net/images/oz-isi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833241"/>
            <a:ext cx="6072675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6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Öz Isı©</a:t>
            </a:r>
            <a:endParaRPr lang="tr-TR" sz="66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cxnSp>
        <p:nvCxnSpPr>
          <p:cNvPr id="4" name="Düz Ok Bağlayıcısı 3"/>
          <p:cNvCxnSpPr/>
          <p:nvPr/>
        </p:nvCxnSpPr>
        <p:spPr>
          <a:xfrm flipV="1">
            <a:off x="3524672" y="5615955"/>
            <a:ext cx="2838739" cy="159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69672" name="Picture 8" descr="beherglass of water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443972"/>
            <a:ext cx="1795636" cy="2375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beherglass of water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4783" y="4417417"/>
            <a:ext cx="1795636" cy="2375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65694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a typeface="+mn-ea"/>
                <a:cs typeface="+mn-cs"/>
              </a:rPr>
              <a:t>Saf maddelerin öz ısıları birbirinden farklıdır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a typeface="+mn-ea"/>
                <a:cs typeface="+mn-cs"/>
              </a:rPr>
              <a:t>.</a:t>
            </a:r>
            <a:endParaRPr lang="tr-TR" sz="4800" dirty="0"/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82" y="836712"/>
            <a:ext cx="9057457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52882" y="5013176"/>
            <a:ext cx="905745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Özısı her maddenin </a:t>
            </a:r>
            <a:r>
              <a:rPr lang="tr-TR" sz="2800" b="1" u="sng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kendine özgü olan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bir özelliğidir. Bu yüzden saf maddeler için </a:t>
            </a:r>
            <a:r>
              <a:rPr lang="tr-TR" sz="2800" b="1" u="sng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ayırt edici özelliktir.</a:t>
            </a:r>
          </a:p>
          <a:p>
            <a:pPr algn="ctr"/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</a:rPr>
              <a:t>Özısı madde miktarına bağlı olmayıp madde cinsine bağlıdır.</a:t>
            </a:r>
          </a:p>
        </p:txBody>
      </p:sp>
      <p:sp>
        <p:nvSpPr>
          <p:cNvPr id="9" name="Dikdörtgen 8"/>
          <p:cNvSpPr/>
          <p:nvPr/>
        </p:nvSpPr>
        <p:spPr>
          <a:xfrm>
            <a:off x="251520" y="4365104"/>
            <a:ext cx="85689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Özısı "cal/g °C veya J/g °C" birimleri ile ifade edilir.</a:t>
            </a:r>
          </a:p>
        </p:txBody>
      </p:sp>
    </p:spTree>
    <p:extLst>
      <p:ext uri="{BB962C8B-B14F-4D97-AF65-F5344CB8AC3E}">
        <p14:creationId xmlns:p14="http://schemas.microsoft.com/office/powerpoint/2010/main" val="30554271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2044823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Öz ısısı küçük olan maddeler ısı farklılıklarına daha duyarlıdır. Isıtıldığında daha çabuk ısınacağı gibi soğutulduğunda da daha çabuk soğur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.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pic>
        <p:nvPicPr>
          <p:cNvPr id="370690" name="Picture 2" descr="beherglass of water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184" y="3789040"/>
            <a:ext cx="2514600" cy="2847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0692" name="Picture 4" descr="beherglass of water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544" y="3789040"/>
            <a:ext cx="2514600" cy="2847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0696" name="Picture 8" descr="İlgili resi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2338" y="3789039"/>
            <a:ext cx="2520334" cy="2847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256" y="3284985"/>
            <a:ext cx="1249526" cy="37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3338" y="3323330"/>
            <a:ext cx="923926" cy="361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422" y="3297982"/>
            <a:ext cx="947738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722" name="Picture 34" descr="İlgili resim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06" r="17183" b="-1949"/>
          <a:stretch/>
        </p:blipFill>
        <p:spPr bwMode="auto">
          <a:xfrm>
            <a:off x="323528" y="1749448"/>
            <a:ext cx="643557" cy="2000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0724" name="Picture 36" descr="İlgili resim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52" r="51448"/>
          <a:stretch/>
        </p:blipFill>
        <p:spPr bwMode="auto">
          <a:xfrm>
            <a:off x="3563889" y="1775630"/>
            <a:ext cx="629450" cy="1908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0726" name="Picture 38" descr="İlgili resim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834" b="-1949"/>
          <a:stretch/>
        </p:blipFill>
        <p:spPr bwMode="auto">
          <a:xfrm>
            <a:off x="6901976" y="1820314"/>
            <a:ext cx="591446" cy="1909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7055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2740" name="Picture 4" descr="İlgili resi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60648"/>
            <a:ext cx="6286500" cy="6286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5069160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Günlük hayatta bilindiği gibi, ısıtılan maddenin sıcaklığı artar, soğutulan maddelerin ise sıcaklığı azalır. </a:t>
            </a: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0" y="593467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Yani ısı ve sıcaklık birbiriyle ilgili fakat aynı şey değildir. Bu iki kavram birbirine karıştırılmamalıdır.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3635896" y="5445224"/>
            <a:ext cx="21602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023196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-31328" y="10275"/>
            <a:ext cx="9144000" cy="2764903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99CC"/>
                </a:solidFill>
              </a:rPr>
              <a:t>Öz ısısı büyük olan maddeler ise ısı farklılıklarına daha az duyarlıdır. Isıtıldığında daha geç ısınacağı gibi soğutulduğunda da daha geç soğur.</a:t>
            </a:r>
          </a:p>
          <a:p>
            <a:pPr algn="ctr"/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99CC"/>
              </a:solidFill>
            </a:endParaRPr>
          </a:p>
        </p:txBody>
      </p:sp>
      <p:pic>
        <p:nvPicPr>
          <p:cNvPr id="7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256" y="3284985"/>
            <a:ext cx="1249526" cy="37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4" descr="İlgili resi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06" r="17183" b="-1949"/>
          <a:stretch/>
        </p:blipFill>
        <p:spPr bwMode="auto">
          <a:xfrm>
            <a:off x="323528" y="1749448"/>
            <a:ext cx="643557" cy="2000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6" descr="İlgili resi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52" r="51448"/>
          <a:stretch/>
        </p:blipFill>
        <p:spPr bwMode="auto">
          <a:xfrm>
            <a:off x="3563889" y="1775630"/>
            <a:ext cx="629450" cy="1908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8" descr="İlgili resi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834" b="-1949"/>
          <a:stretch/>
        </p:blipFill>
        <p:spPr bwMode="auto">
          <a:xfrm>
            <a:off x="6901976" y="1820314"/>
            <a:ext cx="591446" cy="1909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1714" name="Picture 2" descr="Lab icon 6 - color variation 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421" y="3789039"/>
            <a:ext cx="2515966" cy="2843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1716" name="Picture 4" descr="Lab icon 6 - color variation 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75" y="3789039"/>
            <a:ext cx="2520334" cy="2847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1718" name="Picture 6" descr="Lab icon 6 - color variation B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3789039"/>
            <a:ext cx="2520334" cy="2847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5663" y="3223078"/>
            <a:ext cx="903089" cy="393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935" y="3223078"/>
            <a:ext cx="879006" cy="419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91414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Özısı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Kütle İlişkisi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600201"/>
            <a:ext cx="9144000" cy="2620887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Kütle 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arttıkça vermemiz gereken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ısı değeri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de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artar.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Ancak </a:t>
            </a:r>
            <a:r>
              <a:rPr lang="tr-TR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özısı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değeri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sabittir, değişmez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.</a:t>
            </a: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805088"/>
            <a:ext cx="7426047" cy="405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70998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Özısı</a:t>
            </a:r>
            <a:r>
              <a:rPr lang="tr-TR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</a:t>
            </a:r>
            <a:r>
              <a:rPr lang="tr-TR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Sıcaklık </a:t>
            </a:r>
            <a:r>
              <a:rPr lang="tr-TR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İlişkisi</a:t>
            </a:r>
            <a:endParaRPr lang="tr-TR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446238"/>
            <a:ext cx="9144000" cy="1540767"/>
          </a:xfrm>
        </p:spPr>
        <p:txBody>
          <a:bodyPr/>
          <a:lstStyle/>
          <a:p>
            <a:pPr marL="0" lvl="0" indent="0" algn="ctr">
              <a:buNone/>
            </a:pPr>
            <a:r>
              <a:rPr lang="tr-TR" dirty="0" smtClean="0"/>
              <a:t>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S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ıcaklık arttırmak için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vermemiz gereken ısı değeri de artar. Ancak </a:t>
            </a:r>
            <a:r>
              <a:rPr lang="tr-TR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özısı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değeri sabittir, değişmez.</a:t>
            </a:r>
          </a:p>
          <a:p>
            <a:endParaRPr lang="tr-TR" dirty="0"/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708920"/>
            <a:ext cx="6932722" cy="397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37663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692696"/>
            <a:ext cx="7915962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3727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57200" y="0"/>
            <a:ext cx="8435280" cy="836712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Özısı İle İlgili Bilinmesi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Gerekenler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980728"/>
            <a:ext cx="8435280" cy="5699224"/>
          </a:xfrm>
          <a:solidFill>
            <a:srgbClr val="CCCCCC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Maddeler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için ayırt edici özelliktir. Yani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farklı maddelerin </a:t>
            </a:r>
            <a:r>
              <a:rPr lang="tr-TR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özısıları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birbirinden farklıdır.</a:t>
            </a:r>
          </a:p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Birimi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j/g. Cº’</a:t>
            </a:r>
            <a:r>
              <a:rPr lang="tr-TR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dir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.</a:t>
            </a:r>
          </a:p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2D050"/>
                </a:solidFill>
              </a:rPr>
              <a:t>Sembolü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2D050"/>
                </a:solidFill>
              </a:rPr>
              <a:t>“c” harfi ile gösterilir.</a:t>
            </a:r>
          </a:p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99CC"/>
                </a:solidFill>
              </a:rPr>
              <a:t>Özısısı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99CC"/>
                </a:solidFill>
              </a:rPr>
              <a:t>büyük olan maddelerin sıcaklık artışı geç olur.</a:t>
            </a:r>
          </a:p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</a:rPr>
              <a:t>Özısısı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</a:rPr>
              <a:t>küçük olan maddelerin sıcaklık artışı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</a:rPr>
              <a:t>hızlı olur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</a:rPr>
              <a:t>.</a:t>
            </a:r>
          </a:p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Özısı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madde miktarına bağlı değildir. 1 gram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suyun 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özısısı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ile 1000gram suyun </a:t>
            </a:r>
            <a:r>
              <a:rPr lang="tr-TR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özısısı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 aynıdır.</a:t>
            </a:r>
          </a:p>
        </p:txBody>
      </p:sp>
    </p:spTree>
    <p:extLst>
      <p:ext uri="{BB962C8B-B14F-4D97-AF65-F5344CB8AC3E}">
        <p14:creationId xmlns:p14="http://schemas.microsoft.com/office/powerpoint/2010/main" val="31841250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-30336" y="764703"/>
            <a:ext cx="9174336" cy="1152129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Bir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kalorifer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peteğinde kullanılması daha avantajlı olan sıvı hangisidir?</a:t>
            </a: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235302"/>
            <a:ext cx="4261197" cy="3141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743" name="Picture 7" descr="İlgili resi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71" y="2130731"/>
            <a:ext cx="4466861" cy="3350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80063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332656"/>
            <a:ext cx="9144000" cy="2836911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Suyun </a:t>
            </a:r>
            <a:r>
              <a:rPr lang="tr-TR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özısısı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diğer maddelere göre daha yüksektir. Bu nedenle su, geç ısınan ve geç soğuyan bir sıvıdır. Bu olayın günlük yaşamdaki en önemli sonucunu yaz aylarında,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deniz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kenarlarında hissetmekteyiz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.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9495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-3324" y="0"/>
            <a:ext cx="9147324" cy="4077071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Suyun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öz ısısı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büyük bir değere sahip olduğu için yazın suların sıcaklığı karalardan daha yavaş artar, karalar suya göre daha çabuk ısınır. </a:t>
            </a: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  <a:p>
            <a:pPr marL="0" indent="0"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Sular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geç ısındığı için denizden karaya doğru serin rüzgârlar eserken (gündüz meltemi),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</a:p>
        </p:txBody>
      </p:sp>
      <p:pic>
        <p:nvPicPr>
          <p:cNvPr id="374788" name="Picture 4" descr="İlgili resi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36" y="2586253"/>
            <a:ext cx="7629003" cy="4238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1115616" y="4437112"/>
            <a:ext cx="360040" cy="564478"/>
          </a:xfrm>
          <a:prstGeom prst="ellipse">
            <a:avLst/>
          </a:prstGeom>
          <a:solidFill>
            <a:srgbClr val="AAD5FF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25512" y="4813431"/>
            <a:ext cx="864096" cy="188159"/>
          </a:xfrm>
          <a:prstGeom prst="rect">
            <a:avLst/>
          </a:prstGeom>
          <a:solidFill>
            <a:srgbClr val="AAD5FF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Soğuk    </a:t>
            </a:r>
          </a:p>
        </p:txBody>
      </p:sp>
      <p:sp>
        <p:nvSpPr>
          <p:cNvPr id="9" name="Oval 8"/>
          <p:cNvSpPr/>
          <p:nvPr/>
        </p:nvSpPr>
        <p:spPr>
          <a:xfrm>
            <a:off x="7344308" y="4036143"/>
            <a:ext cx="360040" cy="564478"/>
          </a:xfrm>
          <a:prstGeom prst="ellipse">
            <a:avLst/>
          </a:prstGeom>
          <a:solidFill>
            <a:srgbClr val="AAD5FF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092280" y="4437112"/>
            <a:ext cx="864096" cy="376319"/>
          </a:xfrm>
          <a:prstGeom prst="rect">
            <a:avLst/>
          </a:prstGeom>
          <a:solidFill>
            <a:srgbClr val="AAD5FF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Sıcak   </a:t>
            </a:r>
          </a:p>
        </p:txBody>
      </p:sp>
    </p:spTree>
    <p:extLst>
      <p:ext uri="{BB962C8B-B14F-4D97-AF65-F5344CB8AC3E}">
        <p14:creationId xmlns:p14="http://schemas.microsoft.com/office/powerpoint/2010/main" val="30918636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260649"/>
            <a:ext cx="9144000" cy="2520280"/>
          </a:xfrm>
        </p:spPr>
        <p:txBody>
          <a:bodyPr/>
          <a:lstStyle/>
          <a:p>
            <a:pPr marL="0" lvl="0" indent="0" algn="ctr">
              <a:buNone/>
            </a:pP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</a:rPr>
              <a:t>Akşamları karalar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</a:rPr>
              <a:t>çabuk soğuyup sular geç soğuduğu için bu sefer rüzgâr (gece meltemi) karadan denize doğru oluşmaktadır.</a:t>
            </a:r>
          </a:p>
          <a:p>
            <a:endParaRPr lang="tr-TR" sz="4000" dirty="0"/>
          </a:p>
        </p:txBody>
      </p:sp>
      <p:pic>
        <p:nvPicPr>
          <p:cNvPr id="4" name="Picture 2" descr="breeze winds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556" y="2409903"/>
            <a:ext cx="7992888" cy="4448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7236296" y="4495428"/>
            <a:ext cx="1188132" cy="216023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S</a:t>
            </a:r>
            <a:r>
              <a:rPr lang="tr-TR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oğuk   </a:t>
            </a:r>
          </a:p>
        </p:txBody>
      </p:sp>
      <p:sp>
        <p:nvSpPr>
          <p:cNvPr id="7" name="Oval 6"/>
          <p:cNvSpPr/>
          <p:nvPr/>
        </p:nvSpPr>
        <p:spPr>
          <a:xfrm>
            <a:off x="7524328" y="4098776"/>
            <a:ext cx="432048" cy="418356"/>
          </a:xfrm>
          <a:prstGeom prst="ellipse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97408" y="4792515"/>
            <a:ext cx="1188132" cy="216023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Sıcak   </a:t>
            </a:r>
          </a:p>
        </p:txBody>
      </p:sp>
      <p:sp>
        <p:nvSpPr>
          <p:cNvPr id="9" name="Oval 8"/>
          <p:cNvSpPr/>
          <p:nvPr/>
        </p:nvSpPr>
        <p:spPr>
          <a:xfrm>
            <a:off x="1043608" y="4374159"/>
            <a:ext cx="363890" cy="418356"/>
          </a:xfrm>
          <a:prstGeom prst="ellipse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729684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-3944" y="332656"/>
            <a:ext cx="9144000" cy="1756791"/>
          </a:xfrm>
        </p:spPr>
        <p:txBody>
          <a:bodyPr/>
          <a:lstStyle/>
          <a:p>
            <a:pPr marL="0" indent="0" algn="ctr">
              <a:buNone/>
            </a:pPr>
            <a:r>
              <a:rPr lang="tr-TR" sz="4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Araba radyatörlerinde öz ısısı düşük sıvılar kullanılır? Neden?</a:t>
            </a:r>
            <a:endParaRPr lang="tr-TR" sz="4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pic>
        <p:nvPicPr>
          <p:cNvPr id="375810" name="Picture 2" descr="İlgili resi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68" y="4024994"/>
            <a:ext cx="3099172" cy="2285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5812" name="Picture 4" descr="araba radyatörü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4687" y="1846138"/>
            <a:ext cx="5565369" cy="3239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6876256" y="4365104"/>
            <a:ext cx="22677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16372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2 İçerik Yer Tutucusu"/>
          <p:cNvSpPr>
            <a:spLocks noGrp="1"/>
          </p:cNvSpPr>
          <p:nvPr>
            <p:ph idx="1"/>
          </p:nvPr>
        </p:nvSpPr>
        <p:spPr>
          <a:xfrm>
            <a:off x="-12849" y="1657650"/>
            <a:ext cx="9144000" cy="1674812"/>
          </a:xfrm>
        </p:spPr>
        <p:txBody>
          <a:bodyPr/>
          <a:lstStyle/>
          <a:p>
            <a:pPr algn="ctr" eaLnBrk="1" hangingPunct="1">
              <a:buNone/>
            </a:pPr>
            <a:r>
              <a:rPr lang="tr-TR" sz="3600" b="1" u="sng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Sıcaklık;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Bir maddeyi oluşturan taneciklerin </a:t>
            </a:r>
            <a:r>
              <a:rPr lang="tr-TR" sz="3600" b="1" u="sng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ortalama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hareket(kinetik) enerjisini 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ifade eden bir değerdir.</a:t>
            </a:r>
            <a:r>
              <a:rPr lang="tr-TR" sz="3600" b="1" i="1" u="sng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tr-TR" sz="36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670178" y="4186637"/>
            <a:ext cx="2445965" cy="257174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r-TR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Ortalama: </a:t>
            </a:r>
          </a:p>
          <a:p>
            <a:pPr algn="ctr">
              <a:defRPr/>
            </a:pPr>
            <a:r>
              <a:rPr lang="tr-TR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Hareket enerjisi toplamı/tanecik sayısı= sıcaklık </a:t>
            </a:r>
          </a:p>
        </p:txBody>
      </p:sp>
      <p:sp>
        <p:nvSpPr>
          <p:cNvPr id="20482" name="1 Başlık"/>
          <p:cNvSpPr>
            <a:spLocks noGrp="1"/>
          </p:cNvSpPr>
          <p:nvPr>
            <p:ph type="title"/>
          </p:nvPr>
        </p:nvSpPr>
        <p:spPr>
          <a:xfrm>
            <a:off x="2860427" y="332656"/>
            <a:ext cx="2880320" cy="1143000"/>
          </a:xfrm>
        </p:spPr>
        <p:txBody>
          <a:bodyPr/>
          <a:lstStyle/>
          <a:p>
            <a:pPr eaLnBrk="1" hangingPunct="1"/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Sıcaklık </a:t>
            </a:r>
          </a:p>
        </p:txBody>
      </p:sp>
      <p:pic>
        <p:nvPicPr>
          <p:cNvPr id="373764" name="Picture 4" descr="temperature particles ile ilgili görsel sonucu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190"/>
          <a:stretch/>
        </p:blipFill>
        <p:spPr bwMode="auto">
          <a:xfrm>
            <a:off x="12204" y="4087018"/>
            <a:ext cx="6657975" cy="2770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498178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Termometrelerde neden alkol kullanılır?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377858" name="Picture 2" descr="thermometer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696" y="1985392"/>
            <a:ext cx="4872608" cy="48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174884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Patatesli gözleme peynirli gözlemeye göre neden geç soğur?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pic>
        <p:nvPicPr>
          <p:cNvPr id="378882" name="Picture 2" descr="gözleme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492896"/>
            <a:ext cx="6442445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8938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Sıcak su torbalarında kullanmamız gereken sıvı nasıl olmalıdır?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379906" name="Picture 2" descr="sıcak su torbası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6417" y="2276872"/>
            <a:ext cx="5611166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7081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/>
          <p:cNvSpPr/>
          <p:nvPr/>
        </p:nvSpPr>
        <p:spPr>
          <a:xfrm>
            <a:off x="6084168" y="5442991"/>
            <a:ext cx="1368152" cy="506289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57200" y="32048"/>
            <a:ext cx="8229600" cy="1143000"/>
          </a:xfrm>
        </p:spPr>
        <p:txBody>
          <a:bodyPr/>
          <a:lstStyle/>
          <a:p>
            <a:r>
              <a:rPr lang="tr-TR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Isı - Kütle İlişkisi 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3391271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Isı maddenin taneciklerinin toplam enerjisidir.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Madde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kütlesinin yani miktarının artması demek taneciklerin miktarının artması demektir. </a:t>
            </a: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  <a:p>
            <a:pPr marL="0" indent="0"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Bu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yüzden taneciklerin enerjilerinin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toplamı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da artmış olur.</a:t>
            </a:r>
          </a:p>
        </p:txBody>
      </p:sp>
      <p:pic>
        <p:nvPicPr>
          <p:cNvPr id="368644" name="Picture 4" descr="empty beherglas clipart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724400"/>
            <a:ext cx="216024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empty beherglas clipart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724400"/>
            <a:ext cx="216024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uvarlatılmış Dikdörtgen 6"/>
          <p:cNvSpPr/>
          <p:nvPr/>
        </p:nvSpPr>
        <p:spPr>
          <a:xfrm>
            <a:off x="1475656" y="3645024"/>
            <a:ext cx="1440160" cy="936104"/>
          </a:xfrm>
          <a:prstGeom prst="round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20 C</a:t>
            </a:r>
          </a:p>
          <a:p>
            <a:pPr algn="ctr"/>
            <a:r>
              <a:rPr lang="tr-TR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20 ml</a:t>
            </a:r>
          </a:p>
        </p:txBody>
      </p:sp>
      <p:sp>
        <p:nvSpPr>
          <p:cNvPr id="11" name="Yuvarlatılmış Dikdörtgen 10"/>
          <p:cNvSpPr/>
          <p:nvPr/>
        </p:nvSpPr>
        <p:spPr>
          <a:xfrm>
            <a:off x="6012160" y="3571527"/>
            <a:ext cx="1440160" cy="936104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20 C</a:t>
            </a:r>
          </a:p>
          <a:p>
            <a:pPr algn="ctr"/>
            <a:r>
              <a:rPr lang="tr-TR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60 ml</a:t>
            </a:r>
          </a:p>
        </p:txBody>
      </p:sp>
    </p:spTree>
    <p:extLst>
      <p:ext uri="{BB962C8B-B14F-4D97-AF65-F5344CB8AC3E}">
        <p14:creationId xmlns:p14="http://schemas.microsoft.com/office/powerpoint/2010/main" val="242005545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/>
          <p:cNvSpPr/>
          <p:nvPr/>
        </p:nvSpPr>
        <p:spPr>
          <a:xfrm>
            <a:off x="4030662" y="4112784"/>
            <a:ext cx="1656184" cy="38919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" name="Picture 8" descr="Kabı, Züccaciye, Bilim, Ekipman, Kimya, Kimyasa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2670" y="3169537"/>
            <a:ext cx="2112169" cy="2391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7268579" y="3582115"/>
            <a:ext cx="1656184" cy="96525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1" name="Picture 8" descr="Kabı, Züccaciye, Bilim, Ekipman, Kimya, Kimyasa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1831" y="3169537"/>
            <a:ext cx="2112169" cy="2391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288922"/>
            <a:ext cx="9144000" cy="1498178"/>
          </a:xfrm>
        </p:spPr>
        <p:txBody>
          <a:bodyPr/>
          <a:lstStyle/>
          <a:p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99CC"/>
                </a:solidFill>
              </a:rPr>
              <a:t>Bir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99CC"/>
                </a:solidFill>
              </a:rPr>
              <a:t>maddenin sahip olduğu ısı enerjisi maddenin sahip olduğu taneciklerin sayısı ile doğru orantılıdır. </a:t>
            </a:r>
          </a:p>
        </p:txBody>
      </p:sp>
      <p:pic>
        <p:nvPicPr>
          <p:cNvPr id="369672" name="Picture 8" descr="Kabı, Züccaciye, Bilim, Ekipman, Kimya, Kimyasa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850" y="3141062"/>
            <a:ext cx="2112169" cy="2391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Yuvarlatılmış Dikdörtgen 13"/>
          <p:cNvSpPr/>
          <p:nvPr/>
        </p:nvSpPr>
        <p:spPr>
          <a:xfrm>
            <a:off x="751855" y="1988840"/>
            <a:ext cx="1440160" cy="936104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5</a:t>
            </a:r>
            <a:r>
              <a:rPr lang="tr-TR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0 C</a:t>
            </a:r>
          </a:p>
          <a:p>
            <a:pPr algn="ctr"/>
            <a:r>
              <a:rPr lang="tr-TR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20 ml</a:t>
            </a:r>
          </a:p>
        </p:txBody>
      </p:sp>
      <p:sp>
        <p:nvSpPr>
          <p:cNvPr id="15" name="Yuvarlatılmış Dikdörtgen 14"/>
          <p:cNvSpPr/>
          <p:nvPr/>
        </p:nvSpPr>
        <p:spPr>
          <a:xfrm>
            <a:off x="4138674" y="1988840"/>
            <a:ext cx="1440160" cy="93610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5</a:t>
            </a:r>
            <a:r>
              <a:rPr lang="tr-TR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0 C</a:t>
            </a:r>
          </a:p>
          <a:p>
            <a:pPr algn="ctr"/>
            <a:r>
              <a:rPr lang="tr-TR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40 ml</a:t>
            </a:r>
          </a:p>
        </p:txBody>
      </p:sp>
      <p:sp>
        <p:nvSpPr>
          <p:cNvPr id="16" name="Yuvarlatılmış Dikdörtgen 15"/>
          <p:cNvSpPr/>
          <p:nvPr/>
        </p:nvSpPr>
        <p:spPr>
          <a:xfrm>
            <a:off x="7367835" y="1996029"/>
            <a:ext cx="1440160" cy="93610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5</a:t>
            </a:r>
            <a:r>
              <a:rPr lang="tr-TR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0 C</a:t>
            </a:r>
          </a:p>
          <a:p>
            <a:pPr algn="ctr"/>
            <a:r>
              <a:rPr lang="tr-TR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100 ml</a:t>
            </a:r>
          </a:p>
        </p:txBody>
      </p:sp>
      <p:pic>
        <p:nvPicPr>
          <p:cNvPr id="17" name="Picture 2" descr="gas stove clipart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532197"/>
            <a:ext cx="1299865" cy="1224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gas stove clipart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6190" y="5567717"/>
            <a:ext cx="1299865" cy="1224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gas stove clipart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738" y="5570792"/>
            <a:ext cx="1299865" cy="1224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282063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17675"/>
            <a:ext cx="9144000" cy="1728486"/>
          </a:xfrm>
        </p:spPr>
        <p:txBody>
          <a:bodyPr/>
          <a:lstStyle/>
          <a:p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Belli bir sıcaklığa ulaştırılan kütlesi az 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olan madde 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ısıtıcı tarafından daha az bir süre ısıtılır bundan dolayı daha az 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ısı enerjisi 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alır.</a:t>
            </a:r>
            <a:endParaRPr lang="tr-TR" sz="3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990457" y="3068960"/>
            <a:ext cx="1656184" cy="96525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719872" y="3645025"/>
            <a:ext cx="1656184" cy="38919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8" name="Picture 8" descr="Kabı, Züccaciye, Bilim, Ekipman, Kimya, Kimyasa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708920"/>
            <a:ext cx="2112169" cy="2391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Kabı, Züccaciye, Bilim, Ekipman, Kimya, Kimyasa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29" y="2708920"/>
            <a:ext cx="2112169" cy="2391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Kabı, Züccaciye, Bilim, Ekipman, Kimya, Kimyasa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465" y="2708920"/>
            <a:ext cx="2112169" cy="2391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0694" name="Picture 6" descr="http://www.clipartbest.com/cliparts/9TR/5RG/9TR5RGMj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769" y="5996971"/>
            <a:ext cx="837241" cy="837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http://www.clipartbest.com/cliparts/9TR/5RG/9TR5RGMjc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61772">
            <a:off x="4097443" y="6002582"/>
            <a:ext cx="854398" cy="854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http://www.clipartbest.com/cliparts/9TR/5RG/9TR5RGMjc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302068">
            <a:off x="7449140" y="5993893"/>
            <a:ext cx="843394" cy="843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Yuvarlatılmış Dikdörtgen 17"/>
          <p:cNvSpPr/>
          <p:nvPr/>
        </p:nvSpPr>
        <p:spPr>
          <a:xfrm>
            <a:off x="501837" y="1988840"/>
            <a:ext cx="1405867" cy="653358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5</a:t>
            </a:r>
            <a:r>
              <a:rPr lang="tr-TR" sz="2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0 C</a:t>
            </a:r>
          </a:p>
          <a:p>
            <a:pPr algn="ctr"/>
            <a:r>
              <a:rPr lang="tr-TR" sz="2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20 ml</a:t>
            </a:r>
          </a:p>
        </p:txBody>
      </p:sp>
      <p:sp>
        <p:nvSpPr>
          <p:cNvPr id="19" name="Yuvarlatılmış Dikdörtgen 18"/>
          <p:cNvSpPr/>
          <p:nvPr/>
        </p:nvSpPr>
        <p:spPr>
          <a:xfrm>
            <a:off x="3851920" y="1936496"/>
            <a:ext cx="1412056" cy="68593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5</a:t>
            </a:r>
            <a:r>
              <a:rPr lang="tr-TR" sz="2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0 C</a:t>
            </a:r>
          </a:p>
          <a:p>
            <a:pPr algn="ctr"/>
            <a:r>
              <a:rPr lang="tr-TR" sz="2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40 ml</a:t>
            </a:r>
          </a:p>
        </p:txBody>
      </p:sp>
      <p:sp>
        <p:nvSpPr>
          <p:cNvPr id="20" name="Yuvarlatılmış Dikdörtgen 19"/>
          <p:cNvSpPr/>
          <p:nvPr/>
        </p:nvSpPr>
        <p:spPr>
          <a:xfrm>
            <a:off x="7248765" y="1910036"/>
            <a:ext cx="1412056" cy="68593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5</a:t>
            </a:r>
            <a:r>
              <a:rPr lang="tr-TR" sz="2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0 C</a:t>
            </a:r>
          </a:p>
          <a:p>
            <a:pPr algn="ctr"/>
            <a:r>
              <a:rPr lang="tr-TR" sz="2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100 ml</a:t>
            </a:r>
          </a:p>
        </p:txBody>
      </p:sp>
      <p:pic>
        <p:nvPicPr>
          <p:cNvPr id="21" name="Picture 2" descr="gas stove clipart ile ilgili görsel sonucu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769" y="5127314"/>
            <a:ext cx="872883" cy="82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gas stove clipart ile ilgili görsel sonucu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2083" y="5153810"/>
            <a:ext cx="872883" cy="82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gas stove clipart ile ilgili görsel sonucu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4397" y="5191248"/>
            <a:ext cx="872883" cy="82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081597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ikdörtgen 15"/>
          <p:cNvSpPr/>
          <p:nvPr/>
        </p:nvSpPr>
        <p:spPr>
          <a:xfrm>
            <a:off x="7563420" y="5373216"/>
            <a:ext cx="1368152" cy="62450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024562" y="5421001"/>
            <a:ext cx="1368152" cy="62450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3" name="Picture 2" descr="Lab icon 6 - color variation 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768" y="4865033"/>
            <a:ext cx="1763688" cy="1992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57200" y="-18752"/>
            <a:ext cx="8229600" cy="1143000"/>
          </a:xfrm>
        </p:spPr>
        <p:txBody>
          <a:bodyPr/>
          <a:lstStyle/>
          <a:p>
            <a:r>
              <a:rPr lang="tr-TR" sz="4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Sıcaklık - Kütle İlişkisi :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0" y="1023625"/>
            <a:ext cx="9144000" cy="2476871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Kütle az olduğunda tanecik sayısı da azdır ve alınan ısı enerjisi bu taneciklere dağılır. </a:t>
            </a: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</a:endParaRPr>
          </a:p>
          <a:p>
            <a:pPr marL="0" indent="0"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Böylece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tanecik başına düşen enerji artacağından taneciklerin ortalama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hareket enerjisi de fazla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olur.</a:t>
            </a:r>
          </a:p>
        </p:txBody>
      </p:sp>
      <p:pic>
        <p:nvPicPr>
          <p:cNvPr id="7" name="Picture 2" descr="Lab icon 6 - color variation 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65033"/>
            <a:ext cx="1763688" cy="1992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Lab icon 6 - color variation 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865032"/>
            <a:ext cx="1763688" cy="1992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377788" y="4033663"/>
            <a:ext cx="1008112" cy="5602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</a:t>
            </a:r>
            <a:r>
              <a:rPr lang="tr-TR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0 </a:t>
            </a:r>
            <a:r>
              <a:rPr lang="tr-TR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C</a:t>
            </a:r>
          </a:p>
          <a:p>
            <a:pPr algn="ctr"/>
            <a:r>
              <a:rPr lang="tr-TR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20 ml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2861556" y="4033663"/>
            <a:ext cx="1008112" cy="5602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30 </a:t>
            </a:r>
            <a:r>
              <a:rPr lang="tr-TR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C</a:t>
            </a:r>
          </a:p>
          <a:p>
            <a:pPr algn="ctr"/>
            <a:r>
              <a:rPr lang="tr-TR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20 ml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1763688" y="5733256"/>
            <a:ext cx="792088" cy="5289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10 </a:t>
            </a:r>
            <a:r>
              <a:rPr lang="tr-TR" b="1" dirty="0" err="1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dk</a:t>
            </a:r>
            <a:r>
              <a:rPr lang="tr-TR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sonra</a:t>
            </a:r>
            <a:endParaRPr lang="tr-TR" b="1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Sağ Ok 8"/>
          <p:cNvSpPr/>
          <p:nvPr/>
        </p:nvSpPr>
        <p:spPr>
          <a:xfrm>
            <a:off x="1618432" y="4129872"/>
            <a:ext cx="1008112" cy="420336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5" name="Picture 2" descr="Lab icon 6 - color variation 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7396" y="4865033"/>
            <a:ext cx="1763688" cy="1992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Dikdörtgen 16"/>
          <p:cNvSpPr/>
          <p:nvPr/>
        </p:nvSpPr>
        <p:spPr>
          <a:xfrm>
            <a:off x="5204582" y="4048287"/>
            <a:ext cx="1008112" cy="5602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</a:t>
            </a:r>
            <a:r>
              <a:rPr lang="tr-TR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0 </a:t>
            </a:r>
            <a:r>
              <a:rPr lang="tr-TR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C</a:t>
            </a:r>
          </a:p>
          <a:p>
            <a:pPr algn="ctr"/>
            <a:r>
              <a:rPr lang="tr-TR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50 </a:t>
            </a:r>
            <a:r>
              <a:rPr lang="tr-TR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ml</a:t>
            </a:r>
          </a:p>
        </p:txBody>
      </p:sp>
      <p:sp>
        <p:nvSpPr>
          <p:cNvPr id="18" name="Dikdörtgen 17"/>
          <p:cNvSpPr/>
          <p:nvPr/>
        </p:nvSpPr>
        <p:spPr>
          <a:xfrm>
            <a:off x="7773498" y="4048287"/>
            <a:ext cx="1008112" cy="5602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20 </a:t>
            </a:r>
            <a:r>
              <a:rPr lang="tr-TR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C</a:t>
            </a:r>
          </a:p>
          <a:p>
            <a:pPr algn="ctr"/>
            <a:r>
              <a:rPr lang="tr-TR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50 </a:t>
            </a:r>
            <a:r>
              <a:rPr lang="tr-TR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ml</a:t>
            </a:r>
          </a:p>
        </p:txBody>
      </p:sp>
      <p:sp>
        <p:nvSpPr>
          <p:cNvPr id="19" name="Sağ Ok 18"/>
          <p:cNvSpPr/>
          <p:nvPr/>
        </p:nvSpPr>
        <p:spPr>
          <a:xfrm>
            <a:off x="6539496" y="4158194"/>
            <a:ext cx="1008112" cy="420336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555308" y="5714671"/>
            <a:ext cx="792088" cy="5289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10 </a:t>
            </a:r>
            <a:r>
              <a:rPr lang="tr-TR" b="1" dirty="0" err="1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dk</a:t>
            </a:r>
            <a:r>
              <a:rPr lang="tr-TR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sonra</a:t>
            </a:r>
            <a:endParaRPr lang="tr-TR" b="1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cxnSp>
        <p:nvCxnSpPr>
          <p:cNvPr id="21" name="Düz Bağlayıcı 20"/>
          <p:cNvCxnSpPr/>
          <p:nvPr/>
        </p:nvCxnSpPr>
        <p:spPr>
          <a:xfrm>
            <a:off x="4427984" y="3717032"/>
            <a:ext cx="0" cy="314096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547243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/>
          <p:cNvSpPr/>
          <p:nvPr/>
        </p:nvSpPr>
        <p:spPr>
          <a:xfrm>
            <a:off x="1115616" y="5495584"/>
            <a:ext cx="1188232" cy="504056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598449" y="5495584"/>
            <a:ext cx="1188232" cy="504056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1" name="Picture 6" descr="Lab icon 6 - color variation 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181" y="5107008"/>
            <a:ext cx="1462856" cy="1653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İlk sıcaklıkları aynı fakat kütleleri farklı maddelere eşit miktarda ısı verilirse,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AAD5FF"/>
                </a:solidFill>
              </a:rPr>
              <a:t> kütlesi 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AAD5FF"/>
                </a:solidFill>
              </a:rPr>
              <a:t>küçük 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AAD5FF"/>
                </a:solidFill>
              </a:rPr>
              <a:t>olanın sıcaklığı çok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, 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kütlesi büyük olanın sıcaklığı az yükselir.</a:t>
            </a:r>
          </a:p>
        </p:txBody>
      </p:sp>
      <p:pic>
        <p:nvPicPr>
          <p:cNvPr id="4" name="Picture 6" descr="http://www.clipartbest.com/cliparts/9TR/5RG/9TR5RGMj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075" y="1718700"/>
            <a:ext cx="912974" cy="912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Lab icon 6 - color variation 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245" y="2556791"/>
            <a:ext cx="1248729" cy="1411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1115616" y="1718700"/>
            <a:ext cx="1188232" cy="6951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20 </a:t>
            </a:r>
            <a:r>
              <a:rPr lang="tr-TR" sz="20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C</a:t>
            </a:r>
          </a:p>
          <a:p>
            <a:pPr algn="ctr"/>
            <a:r>
              <a:rPr lang="tr-TR" sz="20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20 ml</a:t>
            </a:r>
          </a:p>
        </p:txBody>
      </p:sp>
      <p:sp>
        <p:nvSpPr>
          <p:cNvPr id="8" name="Dikdörtgen 7"/>
          <p:cNvSpPr/>
          <p:nvPr/>
        </p:nvSpPr>
        <p:spPr>
          <a:xfrm>
            <a:off x="6461137" y="1718700"/>
            <a:ext cx="1213980" cy="6769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40 </a:t>
            </a:r>
            <a:r>
              <a:rPr lang="tr-TR" sz="24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C</a:t>
            </a:r>
          </a:p>
          <a:p>
            <a:pPr algn="ctr"/>
            <a:r>
              <a:rPr lang="tr-TR" sz="24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20 ml</a:t>
            </a:r>
          </a:p>
        </p:txBody>
      </p:sp>
      <p:sp>
        <p:nvSpPr>
          <p:cNvPr id="9" name="Dikdörtgen 8"/>
          <p:cNvSpPr/>
          <p:nvPr/>
        </p:nvSpPr>
        <p:spPr>
          <a:xfrm>
            <a:off x="3806961" y="3178911"/>
            <a:ext cx="792088" cy="5289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10 </a:t>
            </a:r>
            <a:r>
              <a:rPr lang="tr-TR" b="1" dirty="0" err="1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dk</a:t>
            </a:r>
            <a:r>
              <a:rPr lang="tr-TR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sonra</a:t>
            </a:r>
            <a:endParaRPr lang="tr-TR" b="1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Sağ Ok 9"/>
          <p:cNvSpPr/>
          <p:nvPr/>
        </p:nvSpPr>
        <p:spPr>
          <a:xfrm>
            <a:off x="3339901" y="2595441"/>
            <a:ext cx="1853927" cy="692155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3" name="Picture 6" descr="Lab icon 6 - color variation 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6392" y="2556791"/>
            <a:ext cx="1248729" cy="1411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Lab icon 6 - color variation 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137" y="5107007"/>
            <a:ext cx="1462856" cy="1653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Dikdörtgen 16"/>
          <p:cNvSpPr/>
          <p:nvPr/>
        </p:nvSpPr>
        <p:spPr>
          <a:xfrm>
            <a:off x="3806961" y="5732976"/>
            <a:ext cx="792088" cy="5289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10 </a:t>
            </a:r>
            <a:r>
              <a:rPr lang="tr-TR" b="1" dirty="0" err="1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dk</a:t>
            </a:r>
            <a:r>
              <a:rPr lang="tr-TR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sonra</a:t>
            </a:r>
            <a:endParaRPr lang="tr-TR" b="1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8" name="Sağ Ok 17"/>
          <p:cNvSpPr/>
          <p:nvPr/>
        </p:nvSpPr>
        <p:spPr>
          <a:xfrm>
            <a:off x="3339901" y="5149506"/>
            <a:ext cx="1853927" cy="692155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9" name="Picture 6" descr="http://www.clipartbest.com/cliparts/9TR/5RG/9TR5RGMj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7245" y="4316495"/>
            <a:ext cx="912974" cy="912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Dikdörtgen 19"/>
          <p:cNvSpPr/>
          <p:nvPr/>
        </p:nvSpPr>
        <p:spPr>
          <a:xfrm>
            <a:off x="1208929" y="4287459"/>
            <a:ext cx="1188232" cy="6951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20 </a:t>
            </a:r>
            <a:r>
              <a:rPr lang="tr-TR" sz="20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C</a:t>
            </a:r>
          </a:p>
          <a:p>
            <a:pPr algn="ctr"/>
            <a:r>
              <a:rPr lang="tr-TR" sz="20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100 </a:t>
            </a:r>
            <a:r>
              <a:rPr lang="tr-TR" sz="20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ml</a:t>
            </a:r>
          </a:p>
        </p:txBody>
      </p:sp>
      <p:sp>
        <p:nvSpPr>
          <p:cNvPr id="21" name="Dikdörtgen 20"/>
          <p:cNvSpPr/>
          <p:nvPr/>
        </p:nvSpPr>
        <p:spPr>
          <a:xfrm>
            <a:off x="6554450" y="4287459"/>
            <a:ext cx="1213980" cy="6769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25 </a:t>
            </a:r>
            <a:r>
              <a:rPr lang="tr-TR" sz="24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C</a:t>
            </a:r>
          </a:p>
          <a:p>
            <a:pPr algn="ctr"/>
            <a:r>
              <a:rPr lang="tr-TR" sz="24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100 </a:t>
            </a:r>
            <a:r>
              <a:rPr lang="tr-TR" sz="24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ml</a:t>
            </a:r>
          </a:p>
        </p:txBody>
      </p:sp>
      <p:cxnSp>
        <p:nvCxnSpPr>
          <p:cNvPr id="23" name="Düz Bağlayıcı 22"/>
          <p:cNvCxnSpPr/>
          <p:nvPr/>
        </p:nvCxnSpPr>
        <p:spPr>
          <a:xfrm>
            <a:off x="0" y="4077072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4" name="Picture 2" descr="gas stove clipart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104" y="3416719"/>
            <a:ext cx="684212" cy="644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gas stove clipart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2749" y="6092207"/>
            <a:ext cx="684212" cy="644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019792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36104"/>
          </a:xfrm>
        </p:spPr>
        <p:txBody>
          <a:bodyPr/>
          <a:lstStyle/>
          <a:p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Isı - </a:t>
            </a:r>
            <a:r>
              <a:rPr lang="tr-TR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Özısı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İlişkisi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3019474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Sıcaklıkları aynı olan farklı maddelerin ısıları yani toplam enerjileri farklı olabilir. </a:t>
            </a: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  <a:p>
            <a:pPr marL="0" indent="0"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Bu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farklılık maddelerin kendilerine özgü olan </a:t>
            </a:r>
            <a:r>
              <a:rPr lang="tr-TR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özısı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özelliğinden kaynaklanır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.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131294"/>
            <a:ext cx="5232400" cy="370205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854603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Özısısı büyük olan madde o sıcaklığa gelebilmek için daha çok ısı alması gereken madde demektir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.</a:t>
            </a:r>
            <a:endParaRPr lang="tr-TR" sz="3200" dirty="0"/>
          </a:p>
        </p:txBody>
      </p:sp>
      <p:pic>
        <p:nvPicPr>
          <p:cNvPr id="4" name="Picture 4" descr="beherglass of water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050130"/>
            <a:ext cx="2051152" cy="2323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İlgili resi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800" y="3050130"/>
            <a:ext cx="2055829" cy="2323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61460" y="2140834"/>
            <a:ext cx="1188232" cy="6951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20 </a:t>
            </a:r>
            <a:r>
              <a:rPr lang="tr-TR" sz="20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C</a:t>
            </a:r>
          </a:p>
          <a:p>
            <a:pPr algn="ctr"/>
            <a:r>
              <a:rPr lang="tr-TR" sz="20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50 </a:t>
            </a:r>
            <a:r>
              <a:rPr lang="tr-TR" sz="20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ml</a:t>
            </a:r>
          </a:p>
        </p:txBody>
      </p:sp>
      <p:sp>
        <p:nvSpPr>
          <p:cNvPr id="9" name="Dikdörtgen 8"/>
          <p:cNvSpPr/>
          <p:nvPr/>
        </p:nvSpPr>
        <p:spPr>
          <a:xfrm>
            <a:off x="5742490" y="2122741"/>
            <a:ext cx="1213980" cy="6769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20 </a:t>
            </a:r>
            <a:r>
              <a:rPr lang="tr-TR" sz="24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C</a:t>
            </a:r>
          </a:p>
          <a:p>
            <a:pPr algn="ctr"/>
            <a:r>
              <a:rPr lang="tr-TR" sz="24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50 </a:t>
            </a:r>
            <a:r>
              <a:rPr lang="tr-TR" sz="24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ml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2298980" y="2153607"/>
            <a:ext cx="1188232" cy="6951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40 </a:t>
            </a:r>
            <a:r>
              <a:rPr lang="tr-TR" sz="20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C</a:t>
            </a:r>
          </a:p>
          <a:p>
            <a:pPr algn="ctr"/>
            <a:r>
              <a:rPr lang="tr-TR" sz="20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50 </a:t>
            </a:r>
            <a:r>
              <a:rPr lang="tr-TR" sz="20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ml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7877058" y="2149966"/>
            <a:ext cx="1213980" cy="6769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40 </a:t>
            </a:r>
            <a:r>
              <a:rPr lang="tr-TR" sz="24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C</a:t>
            </a:r>
          </a:p>
          <a:p>
            <a:pPr algn="ctr"/>
            <a:r>
              <a:rPr lang="tr-TR" sz="24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50 </a:t>
            </a:r>
            <a:r>
              <a:rPr lang="tr-TR" sz="24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ml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939053" y="6099434"/>
            <a:ext cx="2147646" cy="6769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Zeytin yağı</a:t>
            </a:r>
            <a:endParaRPr lang="tr-TR" sz="2400" b="1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tr-TR" sz="24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1,96</a:t>
            </a:r>
            <a:endParaRPr lang="tr-TR" sz="2400" b="1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462800" y="6099434"/>
            <a:ext cx="2147646" cy="6769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Su </a:t>
            </a:r>
            <a:endParaRPr lang="tr-TR" sz="2400" b="1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tr-TR" sz="24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4,18</a:t>
            </a:r>
            <a:endParaRPr lang="tr-TR" sz="2400" b="1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732240" y="3567732"/>
            <a:ext cx="1019260" cy="5093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Isı çok </a:t>
            </a:r>
            <a:endParaRPr lang="tr-TR" sz="2400" b="1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106591" y="3559225"/>
            <a:ext cx="906285" cy="51784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Isı az </a:t>
            </a:r>
            <a:endParaRPr lang="tr-TR" sz="2400" b="1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7" name="Picture 2" descr="gas stove clipart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046" y="5414175"/>
            <a:ext cx="684212" cy="644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gas stove clipart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2846" y="5441435"/>
            <a:ext cx="684212" cy="644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4652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temperature particles ile ilgili görsel sonucu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308"/>
          <a:stretch/>
        </p:blipFill>
        <p:spPr bwMode="auto">
          <a:xfrm>
            <a:off x="-7143" y="3644182"/>
            <a:ext cx="9151144" cy="3179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2 İçerik Yer Tutucusu"/>
          <p:cNvSpPr txBox="1">
            <a:spLocks/>
          </p:cNvSpPr>
          <p:nvPr/>
        </p:nvSpPr>
        <p:spPr bwMode="auto">
          <a:xfrm>
            <a:off x="-7143" y="260648"/>
            <a:ext cx="9144000" cy="167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tr-TR" sz="3600" b="1" u="sng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Yani taneciklerin hareket enerjilerinin göstergesidir. </a:t>
            </a:r>
          </a:p>
          <a:p>
            <a:pPr algn="ctr" eaLnBrk="1" hangingPunct="1">
              <a:buFont typeface="Arial" charset="0"/>
              <a:buNone/>
            </a:pP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Taneciklerin hareketleri ne kadar fazla ise sıcaklık da o kadar fazla olacak. Çünkü ortalama da fazla olacaktır.</a:t>
            </a:r>
          </a:p>
        </p:txBody>
      </p:sp>
    </p:spTree>
    <p:extLst>
      <p:ext uri="{BB962C8B-B14F-4D97-AF65-F5344CB8AC3E}">
        <p14:creationId xmlns:p14="http://schemas.microsoft.com/office/powerpoint/2010/main" val="93044661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Aynı sıcaklıkta olan maddelerde </a:t>
            </a:r>
            <a:r>
              <a:rPr lang="tr-TR" sz="32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özısı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büyük olanın sahip olduğu toplam enerji(ısı) de büyük olur.</a:t>
            </a:r>
            <a:endParaRPr lang="tr-TR" sz="3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pic>
        <p:nvPicPr>
          <p:cNvPr id="4" name="Picture 2" descr="Lab icon 6 - color variation 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924944"/>
            <a:ext cx="2515966" cy="2843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Lab icon 6 - color variation 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410" y="2924944"/>
            <a:ext cx="2520334" cy="2847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Lab icon 6 - color variation 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9935" y="2924944"/>
            <a:ext cx="2520334" cy="2847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939053" y="1911124"/>
            <a:ext cx="1188232" cy="6951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40 </a:t>
            </a:r>
            <a:r>
              <a:rPr lang="tr-TR" sz="20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C</a:t>
            </a:r>
          </a:p>
          <a:p>
            <a:pPr algn="ctr"/>
            <a:r>
              <a:rPr lang="tr-TR" sz="20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50 </a:t>
            </a:r>
            <a:r>
              <a:rPr lang="tr-TR" sz="20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ml</a:t>
            </a:r>
          </a:p>
        </p:txBody>
      </p:sp>
      <p:sp>
        <p:nvSpPr>
          <p:cNvPr id="8" name="Dikdörtgen 7"/>
          <p:cNvSpPr/>
          <p:nvPr/>
        </p:nvSpPr>
        <p:spPr>
          <a:xfrm>
            <a:off x="3644176" y="6071330"/>
            <a:ext cx="2147646" cy="6769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Zeytin yağı</a:t>
            </a:r>
            <a:endParaRPr lang="tr-TR" sz="2400" b="1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tr-TR" sz="24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1,96</a:t>
            </a:r>
            <a:endParaRPr lang="tr-TR" sz="2400" b="1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067944" y="1911124"/>
            <a:ext cx="1188232" cy="6951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40 </a:t>
            </a:r>
            <a:r>
              <a:rPr lang="tr-TR" sz="20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C</a:t>
            </a:r>
          </a:p>
          <a:p>
            <a:pPr algn="ctr"/>
            <a:r>
              <a:rPr lang="tr-TR" sz="20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50 </a:t>
            </a:r>
            <a:r>
              <a:rPr lang="tr-TR" sz="20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ml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7015986" y="1911124"/>
            <a:ext cx="1188232" cy="6951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40 </a:t>
            </a:r>
            <a:r>
              <a:rPr lang="tr-TR" sz="20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C</a:t>
            </a:r>
          </a:p>
          <a:p>
            <a:pPr algn="ctr"/>
            <a:r>
              <a:rPr lang="tr-TR" sz="20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50 </a:t>
            </a:r>
            <a:r>
              <a:rPr lang="tr-TR" sz="20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ml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545318" y="6071330"/>
            <a:ext cx="2147646" cy="6769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err="1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Civa</a:t>
            </a:r>
            <a:r>
              <a:rPr lang="tr-TR" sz="24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tr-TR" sz="2400" b="1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tr-TR" sz="24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0,12</a:t>
            </a:r>
            <a:endParaRPr lang="tr-TR" sz="2400" b="1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722623" y="6060242"/>
            <a:ext cx="2147646" cy="6769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Alkol </a:t>
            </a:r>
          </a:p>
          <a:p>
            <a:pPr algn="ctr"/>
            <a:r>
              <a:rPr lang="tr-TR" sz="24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2,54</a:t>
            </a:r>
            <a:endParaRPr lang="tr-TR" sz="2400" b="1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409463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930226"/>
          </a:xfrm>
        </p:spPr>
        <p:txBody>
          <a:bodyPr/>
          <a:lstStyle/>
          <a:p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Isının </a:t>
            </a:r>
            <a:r>
              <a:rPr lang="tr-TR" sz="36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özısı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,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</a:rPr>
              <a:t>kütle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ve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99CC"/>
                </a:solidFill>
              </a:rPr>
              <a:t>sıcaklık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değişimi ile olan değişimlerini birleştirdiğimizde 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aşağıdaki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bağıntıyı elde ederiz.</a:t>
            </a: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8442" y="2708920"/>
            <a:ext cx="6087115" cy="2835412"/>
          </a:xfrm>
          <a:prstGeom prst="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982670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96" y="476672"/>
            <a:ext cx="9118600" cy="2725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9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61"/>
          <a:stretch/>
        </p:blipFill>
        <p:spPr bwMode="auto">
          <a:xfrm>
            <a:off x="33412" y="3861544"/>
            <a:ext cx="9036496" cy="29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27484" y="2456"/>
            <a:ext cx="1512168" cy="432048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Soru 1</a:t>
            </a:r>
          </a:p>
        </p:txBody>
      </p:sp>
      <p:sp>
        <p:nvSpPr>
          <p:cNvPr id="15" name="Dikdörtgen 14"/>
          <p:cNvSpPr/>
          <p:nvPr/>
        </p:nvSpPr>
        <p:spPr>
          <a:xfrm>
            <a:off x="27484" y="3315926"/>
            <a:ext cx="1512168" cy="43204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Soru 2</a:t>
            </a:r>
          </a:p>
        </p:txBody>
      </p:sp>
    </p:spTree>
    <p:extLst>
      <p:ext uri="{BB962C8B-B14F-4D97-AF65-F5344CB8AC3E}">
        <p14:creationId xmlns:p14="http://schemas.microsoft.com/office/powerpoint/2010/main" val="262368131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8680"/>
            <a:ext cx="9252520" cy="2296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27484" y="2456"/>
            <a:ext cx="1512168" cy="43204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Soru 3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244" y="4221088"/>
            <a:ext cx="9227244" cy="2543051"/>
          </a:xfrm>
          <a:prstGeom prst="rect">
            <a:avLst/>
          </a:prstGeom>
        </p:spPr>
      </p:pic>
      <p:sp>
        <p:nvSpPr>
          <p:cNvPr id="9" name="Dikdörtgen 8"/>
          <p:cNvSpPr/>
          <p:nvPr/>
        </p:nvSpPr>
        <p:spPr>
          <a:xfrm>
            <a:off x="59036" y="3759808"/>
            <a:ext cx="1512168" cy="43204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Soru 4</a:t>
            </a:r>
          </a:p>
        </p:txBody>
      </p:sp>
    </p:spTree>
    <p:extLst>
      <p:ext uri="{BB962C8B-B14F-4D97-AF65-F5344CB8AC3E}">
        <p14:creationId xmlns:p14="http://schemas.microsoft.com/office/powerpoint/2010/main" val="27316260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-12080" y="260648"/>
            <a:ext cx="9144000" cy="792088"/>
          </a:xfrm>
        </p:spPr>
        <p:txBody>
          <a:bodyPr/>
          <a:lstStyle/>
          <a:p>
            <a:pPr algn="ctr">
              <a:buNone/>
            </a:pPr>
            <a:r>
              <a:rPr lang="tr-TR" sz="4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Maddenin Halleri Ve Isı Alışverişi</a:t>
            </a:r>
            <a:endParaRPr lang="tr-TR" sz="44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405130"/>
            <a:ext cx="7416824" cy="4354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İçerik Yer Tutucusu 5"/>
          <p:cNvSpPr>
            <a:spLocks noGrp="1"/>
          </p:cNvSpPr>
          <p:nvPr>
            <p:ph idx="1"/>
          </p:nvPr>
        </p:nvSpPr>
        <p:spPr>
          <a:xfrm>
            <a:off x="-4688" y="116633"/>
            <a:ext cx="9148688" cy="2736304"/>
          </a:xfrm>
        </p:spPr>
        <p:txBody>
          <a:bodyPr/>
          <a:lstStyle/>
          <a:p>
            <a:pPr marL="0" indent="0" algn="ctr">
              <a:buNone/>
            </a:pP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I. ş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ekildeki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farelerin pil 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yuvasında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sadece 1 adet pil 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vardır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. Bu durumdaki oyuncak 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farelerin mıknatısın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etkisinden 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kurtulamayıp oldukları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yerde hareket edeceklerini 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düşünür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902" y="2636912"/>
            <a:ext cx="7695830" cy="39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İçerik Yer Tutucusu 5"/>
          <p:cNvSpPr>
            <a:spLocks noGrp="1"/>
          </p:cNvSpPr>
          <p:nvPr>
            <p:ph idx="1"/>
          </p:nvPr>
        </p:nvSpPr>
        <p:spPr>
          <a:xfrm>
            <a:off x="0" y="1"/>
            <a:ext cx="9036496" cy="3068960"/>
          </a:xfrm>
        </p:spPr>
        <p:txBody>
          <a:bodyPr/>
          <a:lstStyle/>
          <a:p>
            <a:pPr marL="0" indent="0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99CC"/>
                </a:solidFill>
              </a:rPr>
              <a:t>II. ş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99CC"/>
                </a:solidFill>
              </a:rPr>
              <a:t>ekildeki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99CC"/>
                </a:solidFill>
              </a:rPr>
              <a:t>oyuncak farelerin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99CC"/>
                </a:solidFill>
              </a:rPr>
              <a:t>pil yuvalarına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99CC"/>
                </a:solidFill>
              </a:rPr>
              <a:t>2 adet pil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99CC"/>
                </a:solidFill>
              </a:rPr>
              <a:t>yerleştirilmiştir. Bu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99CC"/>
                </a:solidFill>
              </a:rPr>
              <a:t>durumda oyuncak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99CC"/>
                </a:solidFill>
              </a:rPr>
              <a:t>farelerin hareketlerinin artacağını fakat kutudan çıkamayacaklarını, bulundukları ortamda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99CC"/>
                </a:solidFill>
              </a:rPr>
              <a:t>birbirleri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99CC"/>
                </a:solidFill>
              </a:rPr>
              <a:t>etrafında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99CC"/>
                </a:solidFill>
              </a:rPr>
              <a:t>yer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99CC"/>
                </a:solidFill>
              </a:rPr>
              <a:t>değiştirerek hareket edebileceklerini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99CC"/>
                </a:solidFill>
              </a:rPr>
              <a:t>iddia eder.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2181370" y="2420888"/>
            <a:ext cx="6527852" cy="4419848"/>
            <a:chOff x="1567" y="1271"/>
            <a:chExt cx="2626" cy="1778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1567" y="1271"/>
              <a:ext cx="2626" cy="1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391173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67" y="1271"/>
              <a:ext cx="2632" cy="1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İçerik Yer Tutucusu 5"/>
          <p:cNvSpPr>
            <a:spLocks noGrp="1"/>
          </p:cNvSpPr>
          <p:nvPr>
            <p:ph idx="1"/>
          </p:nvPr>
        </p:nvSpPr>
        <p:spPr>
          <a:xfrm>
            <a:off x="0" y="-18007"/>
            <a:ext cx="9144000" cy="2798936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Daha sonra kutudaki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oyuncak farelerin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pil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yuvalarına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3 adet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pil yerleştirildiğinde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oyuncak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farelerin III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. ş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ekildeki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gibi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hareketlerinin artacağı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ve kutuyu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parçalayarak dışarı çıkabilecek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enerji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bulabileceklerini anlatır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4"/>
          <p:cNvGrpSpPr>
            <a:grpSpLocks noChangeAspect="1"/>
          </p:cNvGrpSpPr>
          <p:nvPr/>
        </p:nvGrpSpPr>
        <p:grpSpPr bwMode="auto">
          <a:xfrm>
            <a:off x="6505933" y="1560212"/>
            <a:ext cx="2636501" cy="1785110"/>
            <a:chOff x="1567" y="1271"/>
            <a:chExt cx="2626" cy="1778"/>
          </a:xfrm>
        </p:grpSpPr>
        <p:sp>
          <p:nvSpPr>
            <p:cNvPr id="21" name="AutoShape 3"/>
            <p:cNvSpPr>
              <a:spLocks noChangeAspect="1" noChangeArrowheads="1" noTextEdit="1"/>
            </p:cNvSpPr>
            <p:nvPr/>
          </p:nvSpPr>
          <p:spPr bwMode="auto">
            <a:xfrm>
              <a:off x="1567" y="1271"/>
              <a:ext cx="2626" cy="1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22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67" y="1271"/>
              <a:ext cx="2632" cy="1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Deneyi </a:t>
            </a:r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anlayalım!!!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Sağ Ok"/>
          <p:cNvSpPr/>
          <p:nvPr/>
        </p:nvSpPr>
        <p:spPr>
          <a:xfrm>
            <a:off x="2714612" y="2214554"/>
            <a:ext cx="428628" cy="214314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Sağ Ok"/>
          <p:cNvSpPr/>
          <p:nvPr/>
        </p:nvSpPr>
        <p:spPr>
          <a:xfrm>
            <a:off x="5857884" y="2071678"/>
            <a:ext cx="500066" cy="214314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Aşağı Ok"/>
          <p:cNvSpPr/>
          <p:nvPr/>
        </p:nvSpPr>
        <p:spPr>
          <a:xfrm>
            <a:off x="1285850" y="3286123"/>
            <a:ext cx="837877" cy="1234733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Aşağı Ok"/>
          <p:cNvSpPr/>
          <p:nvPr/>
        </p:nvSpPr>
        <p:spPr>
          <a:xfrm>
            <a:off x="4355976" y="3304042"/>
            <a:ext cx="826373" cy="1234732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Aşağı Ok"/>
          <p:cNvSpPr/>
          <p:nvPr/>
        </p:nvSpPr>
        <p:spPr>
          <a:xfrm>
            <a:off x="7681306" y="3405344"/>
            <a:ext cx="707117" cy="1115512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505" y="4869160"/>
            <a:ext cx="9156161" cy="178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17712">
            <a:off x="146894" y="1569674"/>
            <a:ext cx="2563667" cy="1504074"/>
          </a:xfrm>
          <a:prstGeom prst="rect">
            <a:avLst/>
          </a:prstGeom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2788" y="1663915"/>
            <a:ext cx="2509061" cy="1291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2276872"/>
          </a:xfrm>
        </p:spPr>
        <p:txBody>
          <a:bodyPr/>
          <a:lstStyle/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Bildiğimiz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gibi; moleküllerdeki atomlar kimyasal bağlarla bir araya gelmiş ve molekülü oluşturmuştu.</a:t>
            </a:r>
          </a:p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 kimyasal bağlar çok güçlü çekim kuvvetleridir.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4" name="Picture 2" descr="https://upload.wikimedia.org/wikipedia/commons/e/e7/Sucros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56992"/>
            <a:ext cx="5386547" cy="3683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http://upload.wikimedia.org/wikipedia/commons/9/94/Sulfur-dioxide-3D-ball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156580"/>
            <a:ext cx="3652033" cy="1968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 descr="http://chemwiki.ucdavis.edu/@api/deki/files/10760/Carbon_Dioxide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0608" y="4869160"/>
            <a:ext cx="3821439" cy="1722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https://pixabay.com/static/uploads/photo/2016/01/02/00/10/ammonia-1117246_960_720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6" y="2229006"/>
            <a:ext cx="3456386" cy="194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F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"/>
            <a:ext cx="9144000" cy="3068960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Sıcaklık bir enerji türü değildir.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Sıcaklığın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birimi derecedir (C - </a:t>
            </a:r>
            <a:r>
              <a:rPr lang="tr-TR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Celsius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).</a:t>
            </a:r>
          </a:p>
          <a:p>
            <a:pPr marL="0" indent="0" algn="ctr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Ölçümünde, termometre denilen cihaz kullanılmaktadır.</a:t>
            </a:r>
          </a:p>
        </p:txBody>
      </p:sp>
      <p:pic>
        <p:nvPicPr>
          <p:cNvPr id="374788" name="Picture 4" descr="temperature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134256"/>
            <a:ext cx="6987108" cy="4710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7739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6290" name="Picture 2" descr="su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9" y="-330873"/>
            <a:ext cx="9259745" cy="3331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74526" y="2924944"/>
            <a:ext cx="4379738" cy="2844155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Picture 2" descr="http://t2.gstatic.com/images?q=tbn:ANd9GcR0bGSrpvO3KpKpgac_c2JQkvoHKOC3xkBm0nF-DdN93WaPs1CF9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8542" y="3094471"/>
            <a:ext cx="1334542" cy="1389138"/>
          </a:xfrm>
          <a:prstGeom prst="rect">
            <a:avLst/>
          </a:prstGeom>
          <a:noFill/>
        </p:spPr>
      </p:pic>
      <p:pic>
        <p:nvPicPr>
          <p:cNvPr id="11" name="Picture 2" descr="http://t2.gstatic.com/images?q=tbn:ANd9GcR0bGSrpvO3KpKpgac_c2JQkvoHKOC3xkBm0nF-DdN93WaPs1CF9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2189" y="3066593"/>
            <a:ext cx="1334542" cy="1389138"/>
          </a:xfrm>
          <a:prstGeom prst="rect">
            <a:avLst/>
          </a:prstGeom>
          <a:noFill/>
        </p:spPr>
      </p:pic>
      <p:pic>
        <p:nvPicPr>
          <p:cNvPr id="12" name="Picture 2" descr="http://t2.gstatic.com/images?q=tbn:ANd9GcR0bGSrpvO3KpKpgac_c2JQkvoHKOC3xkBm0nF-DdN93WaPs1CF9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3440" y="3121339"/>
            <a:ext cx="1334542" cy="1389138"/>
          </a:xfrm>
          <a:prstGeom prst="rect">
            <a:avLst/>
          </a:prstGeom>
          <a:noFill/>
        </p:spPr>
      </p:pic>
      <p:pic>
        <p:nvPicPr>
          <p:cNvPr id="13" name="Picture 2" descr="http://t2.gstatic.com/images?q=tbn:ANd9GcR0bGSrpvO3KpKpgac_c2JQkvoHKOC3xkBm0nF-DdN93WaPs1CF9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479" y="4328137"/>
            <a:ext cx="1334542" cy="1389138"/>
          </a:xfrm>
          <a:prstGeom prst="rect">
            <a:avLst/>
          </a:prstGeom>
          <a:noFill/>
        </p:spPr>
      </p:pic>
      <p:pic>
        <p:nvPicPr>
          <p:cNvPr id="14" name="Picture 2" descr="http://t2.gstatic.com/images?q=tbn:ANd9GcR0bGSrpvO3KpKpgac_c2JQkvoHKOC3xkBm0nF-DdN93WaPs1CF9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6193" y="4301383"/>
            <a:ext cx="1334542" cy="1389138"/>
          </a:xfrm>
          <a:prstGeom prst="rect">
            <a:avLst/>
          </a:prstGeom>
          <a:noFill/>
        </p:spPr>
      </p:pic>
      <p:pic>
        <p:nvPicPr>
          <p:cNvPr id="15" name="Picture 2" descr="http://t2.gstatic.com/images?q=tbn:ANd9GcR0bGSrpvO3KpKpgac_c2JQkvoHKOC3xkBm0nF-DdN93WaPs1CF9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4550" y="4328105"/>
            <a:ext cx="1334542" cy="1389138"/>
          </a:xfrm>
          <a:prstGeom prst="rect">
            <a:avLst/>
          </a:prstGeom>
          <a:noFill/>
        </p:spPr>
      </p:pic>
      <p:sp>
        <p:nvSpPr>
          <p:cNvPr id="16" name="Dikdörtgen 15"/>
          <p:cNvSpPr/>
          <p:nvPr/>
        </p:nvSpPr>
        <p:spPr>
          <a:xfrm>
            <a:off x="4860032" y="2924944"/>
            <a:ext cx="4141314" cy="2844155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7" name="Picture 2" descr="http://www.chm.bris.ac.uk/pt/harvey/elstruct/pics/tsuji_struc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828" y="3121339"/>
            <a:ext cx="1166951" cy="1194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www.chm.bris.ac.uk/pt/harvey/elstruct/pics/tsuji_struc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205" y="3106552"/>
            <a:ext cx="1166951" cy="1194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www.chm.bris.ac.uk/pt/harvey/elstruct/pics/tsuji_struc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981" y="3191624"/>
            <a:ext cx="1166951" cy="1194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www.chm.bris.ac.uk/pt/harvey/elstruct/pics/tsuji_struc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2603" y="4431338"/>
            <a:ext cx="1166951" cy="1194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www.chm.bris.ac.uk/pt/harvey/elstruct/pics/tsuji_struc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6747" y="4406882"/>
            <a:ext cx="1166951" cy="1194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0" y="426176"/>
            <a:ext cx="9144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Bir 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bardak 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suda 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veya bir küp şekerde 1 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tane molekül yoktur milyonlarca molekül vardır! Bu moleküller bir arada durarak maddenin bütünsel yapısını nasıl oluşturuyor olabilir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?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11960" y="4725144"/>
            <a:ext cx="4643470" cy="1700808"/>
          </a:xfrm>
        </p:spPr>
        <p:txBody>
          <a:bodyPr/>
          <a:lstStyle/>
          <a:p>
            <a:pPr algn="ctr">
              <a:buNone/>
            </a:pP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 tanecikler arasındaki çekim kuvveti çok zayıftır.</a:t>
            </a:r>
          </a:p>
        </p:txBody>
      </p:sp>
      <p:pic>
        <p:nvPicPr>
          <p:cNvPr id="105476" name="Picture 4" descr="http://www.chm.bris.ac.uk/pt/harvey/gcse/pics/water_cluster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D2FFFF"/>
              </a:clrFrom>
              <a:clrTo>
                <a:srgbClr val="D2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942650" y="157714"/>
            <a:ext cx="3912780" cy="39910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4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755" y="3343022"/>
            <a:ext cx="3837157" cy="3514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0" y="183982"/>
            <a:ext cx="478775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Maddeyi oluşturan tanecikler(moleküller veya atomik yapıdaki atomlar) birbirlerine uyguladıkları çekim kuvvetleri sayesinde bir arada bulunur.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3573016"/>
            <a:ext cx="9144000" cy="1656184"/>
          </a:xfrm>
        </p:spPr>
        <p:txBody>
          <a:bodyPr/>
          <a:lstStyle/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D610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Katıları inceleyelim:</a:t>
            </a:r>
          </a:p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D610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Katı maddelerin tanecikleri arasındaki çekim kuvveti daha büyüktür bu yüzden tanecikler sıkı bir şekilde yan yana durur.</a:t>
            </a:r>
          </a:p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D610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Katı maddedeki tanecikler bu bağların büyüklüğü yüzünden sadece titreşim hareketi yapabilirler.</a:t>
            </a:r>
          </a:p>
          <a:p>
            <a:pPr algn="ctr"/>
            <a:endParaRPr lang="tr-TR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D610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0" y="0"/>
            <a:ext cx="9144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Bu zayıf bağlar maddenin halini belirler.</a:t>
            </a:r>
          </a:p>
          <a:p>
            <a:pPr algn="ctr"/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Taneciklerin hareket enerjisi arttıkça aralarındaki çekim kuvveti azalır, buna bağlı olarak tanecikler arasındaki mesafe artar.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924944"/>
            <a:ext cx="9144000" cy="4653136"/>
          </a:xfrm>
        </p:spPr>
        <p:txBody>
          <a:bodyPr/>
          <a:lstStyle/>
          <a:p>
            <a:pPr algn="ctr">
              <a:buNone/>
            </a:pP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Sıvılarda ;</a:t>
            </a:r>
          </a:p>
          <a:p>
            <a:pPr algn="ctr">
              <a:buNone/>
            </a:pP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Katı maddeye ısı verirsek tanecikler hareketlenir ve aralarındaki bağlar zayıflar ve kopar, tanecikler farklı taneciklerle daha zayıf bağlar yapar.</a:t>
            </a:r>
          </a:p>
          <a:p>
            <a:pPr algn="ctr">
              <a:buNone/>
            </a:pPr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Taneciklerin arasındaki bağlar  zayıfladığı için tanecikler öteleme ve titreme hareketi yapar. Ve biraz daha düzensiz hale geçer.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0708" y="2276872"/>
            <a:ext cx="9113292" cy="3791344"/>
          </a:xfrm>
        </p:spPr>
        <p:txBody>
          <a:bodyPr/>
          <a:lstStyle/>
          <a:p>
            <a:pPr algn="ctr">
              <a:buNone/>
            </a:pP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Gazlarda;</a:t>
            </a:r>
          </a:p>
          <a:p>
            <a:pPr algn="ctr">
              <a:buNone/>
            </a:pP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Sıvı olan maddeye ısı vermeye devam edersek taneciklerin arasındaki çekim kuvveti yok denecek kadar azalır. </a:t>
            </a:r>
          </a:p>
          <a:p>
            <a:pPr algn="ctr">
              <a:buNone/>
            </a:pP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 bu yüzden tanecikler bağımsız olarak hareket ederler.(gaz tanecikleri de öteleme ve titreşim hareketi yaparlar)</a:t>
            </a:r>
            <a:endParaRPr lang="tr-TR" sz="36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www.periodni.com/gallery/states_of_matte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44" y="836712"/>
            <a:ext cx="9122421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123728" y="1484784"/>
            <a:ext cx="1080120" cy="43204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2700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</a:rPr>
              <a:t>Erime </a:t>
            </a:r>
            <a:endParaRPr lang="tr-TR" sz="2000" b="1" dirty="0">
              <a:ln w="12700" cmpd="sng">
                <a:solidFill>
                  <a:srgbClr val="000000"/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763688" y="584684"/>
            <a:ext cx="1944216" cy="5040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2700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</a:rPr>
              <a:t>Donma  </a:t>
            </a:r>
            <a:endParaRPr lang="tr-TR" sz="2000" b="1" dirty="0">
              <a:ln w="12700" cmpd="sng">
                <a:solidFill>
                  <a:srgbClr val="000000"/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652120" y="584684"/>
            <a:ext cx="1944216" cy="5040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err="1" smtClean="0">
                <a:ln w="12700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</a:rPr>
              <a:t>Yoğuşma</a:t>
            </a:r>
            <a:r>
              <a:rPr lang="tr-TR" sz="2000" b="1" dirty="0" smtClean="0">
                <a:ln w="12700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</a:rPr>
              <a:t>   </a:t>
            </a:r>
            <a:endParaRPr lang="tr-TR" sz="2000" b="1" dirty="0">
              <a:ln w="12700" cmpd="sng">
                <a:solidFill>
                  <a:srgbClr val="000000"/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5940152" y="1595016"/>
            <a:ext cx="1512168" cy="3250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2700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</a:rPr>
              <a:t>Buharlaşma   </a:t>
            </a:r>
            <a:endParaRPr lang="tr-TR" sz="2000" b="1" dirty="0">
              <a:ln w="12700" cmpd="sng">
                <a:solidFill>
                  <a:srgbClr val="000000"/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94928" y="6309321"/>
            <a:ext cx="1944216" cy="5040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ln w="12700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</a:rPr>
              <a:t>Katı  </a:t>
            </a:r>
            <a:endParaRPr lang="tr-TR" sz="3600" b="1" dirty="0">
              <a:ln w="12700" cmpd="sng">
                <a:solidFill>
                  <a:srgbClr val="000000"/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763696" y="6353944"/>
            <a:ext cx="1944216" cy="5040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ln w="12700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</a:rPr>
              <a:t>Sıvı   </a:t>
            </a:r>
            <a:endParaRPr lang="tr-TR" sz="3600" b="1" dirty="0">
              <a:ln w="12700" cmpd="sng">
                <a:solidFill>
                  <a:srgbClr val="000000"/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7145164" y="6172200"/>
            <a:ext cx="1944216" cy="5040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ln w="12700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</a:rPr>
              <a:t>Gaz   </a:t>
            </a:r>
            <a:endParaRPr lang="tr-TR" sz="3600" b="1" dirty="0">
              <a:ln w="12700" cmpd="sng">
                <a:solidFill>
                  <a:srgbClr val="000000"/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1028" name="Picture 4" descr="http://www.saasoft.com/blog/wp-content/uploads/2015/01/campfire_burning_150_wht_174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935066"/>
            <a:ext cx="130492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theansweriscake.com/wp-content/uploads/2012/12/Thermometer-pic.jp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181"/>
          <a:stretch/>
        </p:blipFill>
        <p:spPr bwMode="auto">
          <a:xfrm>
            <a:off x="2128260" y="2355348"/>
            <a:ext cx="1048576" cy="1859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theansweriscake.com/wp-content/uploads/2012/12/Thermometer-pic.jp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47" r="10654" b="7616"/>
          <a:stretch/>
        </p:blipFill>
        <p:spPr bwMode="auto">
          <a:xfrm>
            <a:off x="8093794" y="215553"/>
            <a:ext cx="791552" cy="1674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http://www.theansweriscake.com/wp-content/uploads/2012/12/Thermometer-pic.jp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47" r="10654" b="7616"/>
          <a:stretch/>
        </p:blipFill>
        <p:spPr bwMode="auto">
          <a:xfrm>
            <a:off x="412723" y="215553"/>
            <a:ext cx="791552" cy="1674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http://www.theansweriscake.com/wp-content/uploads/2012/12/Thermometer-pic.jp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181"/>
          <a:stretch/>
        </p:blipFill>
        <p:spPr bwMode="auto">
          <a:xfrm>
            <a:off x="5753540" y="2355348"/>
            <a:ext cx="1048576" cy="1859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://www.saasoft.com/blog/wp-content/uploads/2015/01/campfire_burning_150_wht_174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3341" y="5445943"/>
            <a:ext cx="1208739" cy="132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536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1410" name="Picture 2" descr="Change of state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9352" y="2143198"/>
            <a:ext cx="4355976" cy="4714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-17388" y="2916079"/>
            <a:ext cx="4836740" cy="3314778"/>
          </a:xfrm>
        </p:spPr>
        <p:txBody>
          <a:bodyPr/>
          <a:lstStyle/>
          <a:p>
            <a:pPr marL="0" indent="0" algn="ctr">
              <a:buNone/>
            </a:pP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Çünkü alınan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ısı buzun hâlinin değişmesine harcanmıştır. Buz erirken çevreden 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aldığı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bu ısıya 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buzun 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2600"/>
                </a:solidFill>
              </a:rPr>
              <a:t>erime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2600"/>
                </a:solidFill>
              </a:rPr>
              <a:t>ısısı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denir.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0" y="0"/>
            <a:ext cx="9144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latin typeface="+mn-lt"/>
              </a:rPr>
              <a:t>Katı maddeler erirken çevresinden ısı alır. Çevreden alınan ısı, katı maddenin erime sıcaklığına gelmesi ve tamamen erimesi için kullanılır. Bu sebeple buz erimeye başladığında (yani sıcaklığı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latin typeface="+mn-lt"/>
              </a:rPr>
              <a:t>0 C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latin typeface="+mn-lt"/>
              </a:rPr>
              <a:t>iken) ısı almaya devam etmesine rağmen sıcaklığında bir değişme olmaz fakat buz erir.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5211058"/>
            <a:ext cx="9144000" cy="1646818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99CC"/>
                </a:solidFill>
              </a:rPr>
              <a:t>Erime ısısı, katı hâlde bulunan maddenin tanecikleri arasındaki çekim kuvvetlerinin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99CC"/>
                </a:solidFill>
              </a:rPr>
              <a:t>azalmasına ve hal değiştirmesine neden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99CC"/>
                </a:solidFill>
              </a:rPr>
              <a:t>olur. </a:t>
            </a: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99CC"/>
              </a:solidFill>
            </a:endParaRPr>
          </a:p>
        </p:txBody>
      </p:sp>
      <p:pic>
        <p:nvPicPr>
          <p:cNvPr id="402434" name="Picture 2" descr="Molecular bonds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550" y="0"/>
            <a:ext cx="8400900" cy="5025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71550" y="3068960"/>
            <a:ext cx="2544266" cy="576064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Molekül bağı</a:t>
            </a:r>
          </a:p>
        </p:txBody>
      </p:sp>
      <p:sp>
        <p:nvSpPr>
          <p:cNvPr id="6" name="Dikdörtgen 5"/>
          <p:cNvSpPr/>
          <p:nvPr/>
        </p:nvSpPr>
        <p:spPr>
          <a:xfrm>
            <a:off x="2987824" y="404664"/>
            <a:ext cx="2544266" cy="57606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Kimyasal bağ</a:t>
            </a:r>
          </a:p>
        </p:txBody>
      </p:sp>
    </p:spTree>
    <p:extLst>
      <p:ext uri="{BB962C8B-B14F-4D97-AF65-F5344CB8AC3E}">
        <p14:creationId xmlns:p14="http://schemas.microsoft.com/office/powerpoint/2010/main" val="164329912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3458" name="Picture 2" descr="buz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8736" y="1873655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61" t="2101" r="6147" b="-2101"/>
          <a:stretch/>
        </p:blipFill>
        <p:spPr bwMode="auto">
          <a:xfrm>
            <a:off x="0" y="5502391"/>
            <a:ext cx="5765440" cy="1355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-47395"/>
            <a:ext cx="9144000" cy="1143000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Erime ısısı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995263"/>
            <a:ext cx="9144000" cy="1856248"/>
          </a:xfrm>
        </p:spPr>
        <p:txBody>
          <a:bodyPr/>
          <a:lstStyle/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</a:t>
            </a:r>
            <a:r>
              <a:rPr lang="tr-TR" b="1" u="sng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Erime sıcaklığındaki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1 gram saf katı maddenin erimesi için gerekli olan ısıya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2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erime ısısı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denir.</a:t>
            </a:r>
          </a:p>
          <a:p>
            <a:pPr algn="ctr">
              <a:buNone/>
            </a:pPr>
            <a:endParaRPr lang="tr-TR" sz="24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buNone/>
            </a:pPr>
            <a:endParaRPr lang="tr-TR" sz="20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3455665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D6101"/>
                </a:solidFill>
                <a:latin typeface="+mn-lt"/>
              </a:rPr>
              <a:t>Erime ısısı “L</a:t>
            </a:r>
            <a:r>
              <a:rPr lang="tr-TR" sz="2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D6101"/>
                </a:solidFill>
                <a:latin typeface="+mn-lt"/>
              </a:rPr>
              <a:t>e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D6101"/>
                </a:solidFill>
                <a:latin typeface="+mn-lt"/>
              </a:rPr>
              <a:t>”, ile gösterilir ve birimi 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D6101"/>
                </a:solidFill>
                <a:latin typeface="+mn-lt"/>
              </a:rPr>
              <a:t>J/g’dır.</a:t>
            </a:r>
            <a:endParaRPr lang="tr-TR" sz="3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D610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7EB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Örnek </a:t>
            </a:r>
            <a:endParaRPr lang="tr-TR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9" r="1594" b="6578"/>
          <a:stretch/>
        </p:blipFill>
        <p:spPr bwMode="auto">
          <a:xfrm>
            <a:off x="53752" y="1340768"/>
            <a:ext cx="9036496" cy="177767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2" y="4232687"/>
            <a:ext cx="9036496" cy="1722118"/>
          </a:xfr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deal.istik.de/Kunst/Experiment-Illus_Temperatur-relativ_warm-kal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996955"/>
            <a:ext cx="6552728" cy="4861045"/>
          </a:xfrm>
          <a:prstGeom prst="rect">
            <a:avLst/>
          </a:prstGeom>
          <a:noFill/>
        </p:spPr>
      </p:pic>
      <p:pic>
        <p:nvPicPr>
          <p:cNvPr id="8" name="Picture 4" descr="http://gifarsivim.sitemynet.com/mynet_resimlerim/gif36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143125" cy="22050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061" name="Picture 4" descr="http://gifarsivim.sitemynet.com/mynet_resimlerim/gif36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75" y="0"/>
            <a:ext cx="2143125" cy="22050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507" name="1 Başlık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Sıcaklık </a:t>
            </a:r>
          </a:p>
        </p:txBody>
      </p:sp>
      <p:sp>
        <p:nvSpPr>
          <p:cNvPr id="21508" name="2 İçerik Yer Tutucusu"/>
          <p:cNvSpPr>
            <a:spLocks noGrp="1"/>
          </p:cNvSpPr>
          <p:nvPr>
            <p:ph idx="1"/>
          </p:nvPr>
        </p:nvSpPr>
        <p:spPr>
          <a:xfrm>
            <a:off x="1835696" y="1015618"/>
            <a:ext cx="5472608" cy="110872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Sıcaklık ısının bir göstergesi olan, hissedilen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özelliktir de diyebiliriz.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7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Donma ısısı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Katı bir madde erirken ne kadar ısı alırsa aynı ısıyı katı hâle geçerken de çevresine verir. </a:t>
            </a:r>
          </a:p>
          <a:p>
            <a:pPr marL="0" indent="0" algn="ctr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Bu sebeple maddelerin donma ve erime ısıları birbirine eşittir. </a:t>
            </a:r>
          </a:p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26779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856"/>
            <a:ext cx="8229600" cy="808856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Donma ısısı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2232248"/>
          </a:xfrm>
        </p:spPr>
        <p:txBody>
          <a:bodyPr/>
          <a:lstStyle/>
          <a:p>
            <a:pPr marL="0" indent="0" algn="ctr">
              <a:buNone/>
            </a:pPr>
            <a:r>
              <a:rPr lang="tr-TR" b="1" u="sng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Donma </a:t>
            </a:r>
            <a:r>
              <a:rPr lang="tr-TR" b="1" u="sng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sıcaklığında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bulunan 1 g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sıvı saf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maddenin katı hâle geçmesi için çevreye verdiği ısı miktarına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2600"/>
                </a:solidFill>
              </a:rPr>
              <a:t>donma ısısı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denir. </a:t>
            </a: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</a:endParaRPr>
          </a:p>
          <a:p>
            <a:pPr marL="0" indent="0"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Donma ısısı “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Ld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” şeklinde gösterilir.</a:t>
            </a:r>
          </a:p>
        </p:txBody>
      </p:sp>
      <p:pic>
        <p:nvPicPr>
          <p:cNvPr id="405506" name="Picture 2" descr="water freezing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3879" y="3330565"/>
            <a:ext cx="5350121" cy="352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93812" y="4509120"/>
            <a:ext cx="3686375" cy="792088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Q = </a:t>
            </a:r>
            <a:r>
              <a:rPr lang="tr-TR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m . </a:t>
            </a:r>
            <a:r>
              <a:rPr lang="tr-TR" sz="4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Ld</a:t>
            </a:r>
            <a:endParaRPr lang="tr-TR" sz="48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5211058"/>
            <a:ext cx="9144000" cy="1646818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Donma ısısı dışarı verildiğinde, sıvı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hâlde bulunan maddenin tanecikleri arasındaki çekim kuvvetlerinin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artması ve hal değiştirmesine neden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olur. </a:t>
            </a: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pic>
        <p:nvPicPr>
          <p:cNvPr id="402434" name="Picture 2" descr="Molecular bonds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550" y="0"/>
            <a:ext cx="8400900" cy="5025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71550" y="3068960"/>
            <a:ext cx="2544266" cy="576064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Molekül bağı</a:t>
            </a:r>
          </a:p>
        </p:txBody>
      </p:sp>
      <p:sp>
        <p:nvSpPr>
          <p:cNvPr id="6" name="Dikdörtgen 5"/>
          <p:cNvSpPr/>
          <p:nvPr/>
        </p:nvSpPr>
        <p:spPr>
          <a:xfrm>
            <a:off x="2987824" y="404664"/>
            <a:ext cx="2544266" cy="57606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Kimyasal bağ</a:t>
            </a:r>
          </a:p>
        </p:txBody>
      </p:sp>
    </p:spTree>
    <p:extLst>
      <p:ext uri="{BB962C8B-B14F-4D97-AF65-F5344CB8AC3E}">
        <p14:creationId xmlns:p14="http://schemas.microsoft.com/office/powerpoint/2010/main" val="177844817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/>
          <p:nvPr/>
        </p:nvSpPr>
        <p:spPr>
          <a:xfrm>
            <a:off x="2843808" y="188640"/>
            <a:ext cx="3686375" cy="792088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Le = </a:t>
            </a:r>
            <a:r>
              <a:rPr lang="tr-TR" sz="4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Ld</a:t>
            </a:r>
            <a:endParaRPr lang="tr-TR" sz="48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600201"/>
            <a:ext cx="9144000" cy="2332855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</a:rPr>
              <a:t>Erime ve donma ısıları maddeler için ayırt edici bir özelliktir.</a:t>
            </a:r>
            <a:endParaRPr lang="tr-TR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</a:endParaRPr>
          </a:p>
        </p:txBody>
      </p:sp>
      <p:pic>
        <p:nvPicPr>
          <p:cNvPr id="407556" name="Picture 4" descr="erime donma ısısı ile ilgili görsel sonucu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2" t="13640" r="40111" b="3738"/>
          <a:stretch/>
        </p:blipFill>
        <p:spPr bwMode="auto">
          <a:xfrm>
            <a:off x="1068847" y="2636912"/>
            <a:ext cx="7236296" cy="4064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"/>
            <a:ext cx="9144000" cy="1988840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2600"/>
                </a:solidFill>
              </a:rPr>
              <a:t>Unutmayın!!!</a:t>
            </a:r>
          </a:p>
          <a:p>
            <a:pPr marL="0" indent="0" algn="ctr">
              <a:buNone/>
            </a:pP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</a:rPr>
              <a:t>Bir maddenin erimesi veya donması için erime veya donma sıcaklığına ulaşmış olması gerekmektedir.</a:t>
            </a:r>
            <a:endParaRPr lang="tr-TR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</a:endParaRPr>
          </a:p>
        </p:txBody>
      </p:sp>
      <p:pic>
        <p:nvPicPr>
          <p:cNvPr id="408578" name="Picture 2" descr="erime donma ısısı ile ilgili görsel sonucu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70"/>
          <a:stretch/>
        </p:blipFill>
        <p:spPr bwMode="auto">
          <a:xfrm>
            <a:off x="285750" y="1988841"/>
            <a:ext cx="8401050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7308304" y="6309320"/>
            <a:ext cx="1224136" cy="216025"/>
          </a:xfrm>
          <a:prstGeom prst="rect">
            <a:avLst/>
          </a:prstGeom>
          <a:solidFill>
            <a:srgbClr val="E1D5E9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5667655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Soru?</a:t>
            </a:r>
            <a:endParaRPr lang="tr-TR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131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9144000" cy="2100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09120"/>
            <a:ext cx="9144000" cy="1787407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boiling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085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Buharlaşma ısısı</a:t>
            </a:r>
            <a:endParaRPr lang="tr-TR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4276241"/>
            <a:ext cx="9144000" cy="2276872"/>
          </a:xfrm>
        </p:spPr>
        <p:txBody>
          <a:bodyPr/>
          <a:lstStyle/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Buharlaşma olayının gerçekleşmesi için ısıya ihtiyaç vardır. </a:t>
            </a:r>
          </a:p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Sıvı  buharlaşırken çevresinden ısı alır ve çevresini soğutur. Sıvı  maddeye ısı verildiğinde sıcaklık değeri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kaynama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sıcaklığına kadar artar.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İlgili resi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77" b="3144"/>
          <a:stretch/>
        </p:blipFill>
        <p:spPr bwMode="auto">
          <a:xfrm>
            <a:off x="0" y="0"/>
            <a:ext cx="9144000" cy="427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-20340" y="274638"/>
            <a:ext cx="9164340" cy="994122"/>
          </a:xfrm>
        </p:spPr>
        <p:txBody>
          <a:bodyPr/>
          <a:lstStyle/>
          <a:p>
            <a:r>
              <a:rPr lang="tr-TR" b="1" dirty="0">
                <a:ln w="12700">
                  <a:solidFill>
                    <a:prstClr val="black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rgbClr val="1F497D">
                      <a:lumMod val="75000"/>
                    </a:srgbClr>
                  </a:outerShdw>
                </a:effectLst>
              </a:rPr>
              <a:t>Buharlaşma ısısı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-20340" y="4197895"/>
            <a:ext cx="9144000" cy="2664297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Sıvının bundan sonra aldığı ısı ise sıvının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buhar haline geçmesi için harcanır.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Buharlaşma sırasında sıvı maddeye aktarılan ısı, tanecikler arasındaki çekim kuvvetlerinin yok denecek kadar azalmasına ve taneciklerin bağımsız hale gelmesine sebep olur.</a:t>
            </a:r>
          </a:p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79171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2434" name="Picture 2" descr="Molecular bonds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550" y="0"/>
            <a:ext cx="8400900" cy="5025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860" y="4927535"/>
            <a:ext cx="9144000" cy="1646818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</a:rPr>
              <a:t>Buharlaşma ısısı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</a:rPr>
              <a:t>,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</a:rPr>
              <a:t>sıvı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</a:rPr>
              <a:t>hâlde bulunan maddenin tanecikleri arasındaki çekim kuvvetlerinin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</a:rPr>
              <a:t>yok denecek kadar azalmasına ve hal değiştirmesine neden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</a:rPr>
              <a:t>olur. </a:t>
            </a: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FF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371550" y="3068960"/>
            <a:ext cx="2544266" cy="576064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Molekül bağı</a:t>
            </a:r>
          </a:p>
        </p:txBody>
      </p:sp>
      <p:sp>
        <p:nvSpPr>
          <p:cNvPr id="6" name="Dikdörtgen 5"/>
          <p:cNvSpPr/>
          <p:nvPr/>
        </p:nvSpPr>
        <p:spPr>
          <a:xfrm>
            <a:off x="2987824" y="404664"/>
            <a:ext cx="2544266" cy="57606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Kimyasal bağ</a:t>
            </a:r>
          </a:p>
        </p:txBody>
      </p:sp>
    </p:spTree>
    <p:extLst>
      <p:ext uri="{BB962C8B-B14F-4D97-AF65-F5344CB8AC3E}">
        <p14:creationId xmlns:p14="http://schemas.microsoft.com/office/powerpoint/2010/main" val="374956805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650" name="Picture 2" descr="İlgili resi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356992"/>
            <a:ext cx="5796136" cy="3260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Buharlaşma ısısı</a:t>
            </a:r>
            <a:endParaRPr lang="tr-TR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260" y="1433538"/>
            <a:ext cx="9135740" cy="2188840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D6101"/>
                </a:solidFill>
              </a:rPr>
              <a:t>Kaynama sıcaklığındaki 1 g saf sıvıyı, aynı sıcaklıktaki 1g buhar hâline getirmek için 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D6101"/>
                </a:solidFill>
              </a:rPr>
              <a:t>gerekli ısıya </a:t>
            </a:r>
            <a:r>
              <a:rPr lang="tr-TR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D6101"/>
                </a:solidFill>
              </a:rPr>
              <a:t>buharlaşma ısısı denir.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251520" y="3638278"/>
            <a:ext cx="3600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8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</a:rPr>
              <a:t>Buharlaşma ısısı </a:t>
            </a:r>
            <a:r>
              <a:rPr lang="tr-TR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</a:rPr>
              <a:t>Lb</a:t>
            </a:r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</a:rPr>
              <a:t> ile gösterilir.</a:t>
            </a:r>
            <a:endParaRPr lang="tr-TR" sz="28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0" y="5157192"/>
            <a:ext cx="3686375" cy="792088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Q = </a:t>
            </a:r>
            <a:r>
              <a:rPr lang="tr-TR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m . </a:t>
            </a:r>
            <a:r>
              <a:rPr lang="tr-TR" sz="4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Lb</a:t>
            </a:r>
            <a:endParaRPr lang="tr-TR" sz="48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z="4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Termometre Çeşitleri</a:t>
            </a:r>
          </a:p>
        </p:txBody>
      </p:sp>
      <p:pic>
        <p:nvPicPr>
          <p:cNvPr id="22535" name="Picture 7" descr="http://www.yagmurteknik.com.tr/yeni/urunler/examples/admin/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7050" y="2132856"/>
            <a:ext cx="3126950" cy="3950180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543046" y="1633804"/>
            <a:ext cx="3744416" cy="72008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Alkollü Termometre</a:t>
            </a:r>
          </a:p>
        </p:txBody>
      </p:sp>
      <p:sp>
        <p:nvSpPr>
          <p:cNvPr id="7" name="6 Dikdörtgen"/>
          <p:cNvSpPr/>
          <p:nvPr/>
        </p:nvSpPr>
        <p:spPr>
          <a:xfrm>
            <a:off x="5220072" y="1484784"/>
            <a:ext cx="3744416" cy="64807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err="1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Civalı</a:t>
            </a:r>
            <a:r>
              <a:rPr lang="tr-TR" sz="28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Termometre</a:t>
            </a:r>
          </a:p>
        </p:txBody>
      </p:sp>
      <p:sp>
        <p:nvSpPr>
          <p:cNvPr id="8" name="7 Dikdörtgen"/>
          <p:cNvSpPr/>
          <p:nvPr/>
        </p:nvSpPr>
        <p:spPr>
          <a:xfrm>
            <a:off x="5399584" y="6137920"/>
            <a:ext cx="3744416" cy="72008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Elektronik Termometre</a:t>
            </a:r>
          </a:p>
        </p:txBody>
      </p:sp>
      <p:pic>
        <p:nvPicPr>
          <p:cNvPr id="376834" name="Picture 2" descr="civalı termometre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451748">
            <a:off x="3485146" y="3352343"/>
            <a:ext cx="3514725" cy="1295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642" name="Picture 2" descr="alkollü termometre ile ilgili görsel sonuc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492896"/>
            <a:ext cx="3273828" cy="436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/>
          <p:cNvSpPr>
            <a:spLocks noGrp="1"/>
          </p:cNvSpPr>
          <p:nvPr>
            <p:ph idx="1"/>
          </p:nvPr>
        </p:nvSpPr>
        <p:spPr>
          <a:xfrm>
            <a:off x="0" y="4957193"/>
            <a:ext cx="9144000" cy="1900807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</a:rPr>
              <a:t>Sıvılar buharlaşırken aldıkları ısıyı </a:t>
            </a:r>
            <a:r>
              <a:rPr lang="tr-TR" b="1" dirty="0" err="1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</a:rPr>
              <a:t>yoğuşurken</a:t>
            </a:r>
            <a:r>
              <a:rPr lang="tr-TR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</a:rPr>
              <a:t> geri verirler. 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</a:rPr>
              <a:t>Kaynama sıcaklığındaki </a:t>
            </a:r>
            <a:r>
              <a:rPr lang="tr-TR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</a:rPr>
              <a:t>buhar, </a:t>
            </a:r>
            <a:r>
              <a:rPr lang="tr-TR" b="1" dirty="0" err="1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</a:rPr>
              <a:t>yoğuşma</a:t>
            </a:r>
            <a:r>
              <a:rPr lang="tr-TR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</a:rPr>
              <a:t> ısısı kadar ısı kaybettiğinde sıvı hâle geçer.</a:t>
            </a:r>
          </a:p>
        </p:txBody>
      </p:sp>
      <p:sp>
        <p:nvSpPr>
          <p:cNvPr id="6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Yoğuşma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ısısı</a:t>
            </a:r>
            <a:endParaRPr lang="tr-TR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2325835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Yoğuşma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ısısı</a:t>
            </a:r>
            <a:endParaRPr lang="tr-TR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-9252" y="1569492"/>
            <a:ext cx="9144000" cy="2236118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</a:rPr>
              <a:t>Kaynama sıcaklığındaki buharın sıvı hale gelmek için dışarı vermesi gereken ısıya </a:t>
            </a:r>
            <a:r>
              <a:rPr lang="tr-TR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2600"/>
                </a:solidFill>
              </a:rPr>
              <a:t>yoğuşma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2600"/>
                </a:solidFill>
              </a:rPr>
              <a:t> ısısı 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</a:rPr>
              <a:t>denir.</a:t>
            </a:r>
            <a:endParaRPr lang="tr-TR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pic>
        <p:nvPicPr>
          <p:cNvPr id="413698" name="Picture 2" descr="condensation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675" y="3478634"/>
            <a:ext cx="5079325" cy="335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0" y="3651652"/>
            <a:ext cx="40646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</a:rPr>
              <a:t>Yoğuşma</a:t>
            </a:r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</a:rPr>
              <a:t> ısısı </a:t>
            </a:r>
            <a:r>
              <a:rPr lang="tr-TR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</a:rPr>
              <a:t>Ly</a:t>
            </a:r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lang="tr-TR" sz="28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</a:rPr>
              <a:t>ile gösterilir.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75272" y="5157192"/>
            <a:ext cx="3686375" cy="792088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Q = </a:t>
            </a:r>
            <a:r>
              <a:rPr lang="tr-TR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m . </a:t>
            </a:r>
            <a:r>
              <a:rPr lang="tr-TR" sz="4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Ly</a:t>
            </a:r>
            <a:endParaRPr lang="tr-TR" sz="48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5211058"/>
            <a:ext cx="9144000" cy="1646818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Yoğuşma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ısısı dışarı verildiğinde, gaz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hâlde bulunan maddenin tanecikleri arasındaki çekim kuvvetlerinin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artması ve hal değiştirmesine neden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olur. </a:t>
            </a: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pic>
        <p:nvPicPr>
          <p:cNvPr id="402434" name="Picture 2" descr="Molecular bonds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550" y="0"/>
            <a:ext cx="8400900" cy="5025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71550" y="3068960"/>
            <a:ext cx="2544266" cy="576064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Molekül bağı</a:t>
            </a:r>
          </a:p>
        </p:txBody>
      </p:sp>
      <p:sp>
        <p:nvSpPr>
          <p:cNvPr id="6" name="Dikdörtgen 5"/>
          <p:cNvSpPr/>
          <p:nvPr/>
        </p:nvSpPr>
        <p:spPr>
          <a:xfrm>
            <a:off x="2987824" y="404664"/>
            <a:ext cx="2544266" cy="57606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Kimyasal bağ</a:t>
            </a:r>
          </a:p>
        </p:txBody>
      </p:sp>
    </p:spTree>
    <p:extLst>
      <p:ext uri="{BB962C8B-B14F-4D97-AF65-F5344CB8AC3E}">
        <p14:creationId xmlns:p14="http://schemas.microsoft.com/office/powerpoint/2010/main" val="225579193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/>
          <p:cNvSpPr/>
          <p:nvPr/>
        </p:nvSpPr>
        <p:spPr>
          <a:xfrm>
            <a:off x="2843808" y="188640"/>
            <a:ext cx="3686375" cy="792088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Lb</a:t>
            </a:r>
            <a:r>
              <a:rPr lang="tr-TR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= </a:t>
            </a:r>
            <a:r>
              <a:rPr lang="tr-TR" sz="4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Ly</a:t>
            </a:r>
            <a:endParaRPr lang="tr-TR" sz="48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0" y="1484784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latin typeface="+mn-lt"/>
              </a:rPr>
              <a:t>Buharlaşma - </a:t>
            </a:r>
            <a:r>
              <a:rPr lang="tr-TR" sz="3200" b="1" dirty="0" err="1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latin typeface="+mn-lt"/>
              </a:rPr>
              <a:t>yoğuşma</a:t>
            </a:r>
            <a:r>
              <a:rPr lang="tr-TR" sz="32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latin typeface="+mn-lt"/>
              </a:rPr>
              <a:t> ısıları da </a:t>
            </a:r>
            <a:r>
              <a:rPr lang="tr-TR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latin typeface="+mn-lt"/>
              </a:rPr>
              <a:t>maddeler için </a:t>
            </a:r>
            <a:r>
              <a:rPr lang="tr-TR" sz="32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latin typeface="+mn-lt"/>
              </a:rPr>
              <a:t>ayırt edici bir özelliktir.</a:t>
            </a:r>
          </a:p>
        </p:txBody>
      </p:sp>
      <p:pic>
        <p:nvPicPr>
          <p:cNvPr id="9" name="Picture 36" descr="erime donma ısısı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751318"/>
            <a:ext cx="7200800" cy="3808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18864" y="116065"/>
            <a:ext cx="8229600" cy="1143000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Soru?</a:t>
            </a:r>
            <a:endParaRPr lang="tr-TR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137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93422"/>
            <a:ext cx="8424936" cy="1195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3" name="Resim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3" r="845" b="12122"/>
          <a:stretch/>
        </p:blipFill>
        <p:spPr>
          <a:xfrm>
            <a:off x="299538" y="2831542"/>
            <a:ext cx="8496944" cy="1835100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31" r="1619"/>
          <a:stretch/>
        </p:blipFill>
        <p:spPr>
          <a:xfrm>
            <a:off x="251519" y="4935357"/>
            <a:ext cx="8592981" cy="1802284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7"/>
          <a:stretch/>
        </p:blipFill>
        <p:spPr bwMode="auto">
          <a:xfrm>
            <a:off x="31328" y="1220057"/>
            <a:ext cx="9059838" cy="562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ISINMA –SOĞUMA EĞRİLERİ </a:t>
            </a:r>
            <a:endParaRPr lang="tr-TR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17737"/>
            <a:ext cx="9036496" cy="5819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1 Başlık"/>
          <p:cNvSpPr>
            <a:spLocks noGrp="1"/>
          </p:cNvSpPr>
          <p:nvPr>
            <p:ph type="title"/>
          </p:nvPr>
        </p:nvSpPr>
        <p:spPr>
          <a:xfrm>
            <a:off x="510952" y="15776"/>
            <a:ext cx="8229600" cy="1143000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ISINMA –SOĞUMA EĞRİLERİ </a:t>
            </a:r>
            <a:endParaRPr lang="tr-TR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444208" y="1017737"/>
            <a:ext cx="2699792" cy="7550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93233" name="ShockwaveFlash1" r:id="rId2" imgW="9144000" imgH="6858000"/>
        </mc:Choice>
        <mc:Fallback>
          <p:control name="ShockwaveFlash1" r:id="rId2" imgW="9144000" imgH="6858000">
            <p:pic>
              <p:nvPicPr>
                <p:cNvPr id="2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9144000" cy="68580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94258" name="ShockwaveFlash1" r:id="rId2" imgW="8128080" imgH="6095880"/>
        </mc:Choice>
        <mc:Fallback>
          <p:control name="ShockwaveFlash1" r:id="rId2" imgW="8128080" imgH="6095880">
            <p:pic>
              <p:nvPicPr>
                <p:cNvPr id="2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539750" y="404813"/>
                  <a:ext cx="8128000" cy="60960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6"/>
          <a:stretch/>
        </p:blipFill>
        <p:spPr bwMode="auto">
          <a:xfrm>
            <a:off x="150666" y="908720"/>
            <a:ext cx="8813821" cy="537321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2201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7" descr="celsius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652" y="692696"/>
            <a:ext cx="4032448" cy="5300123"/>
          </a:xfrm>
          <a:prstGeom prst="rect">
            <a:avLst/>
          </a:prstGeom>
          <a:noFill/>
          <a:ln>
            <a:noFill/>
          </a:ln>
        </p:spPr>
      </p:pic>
      <p:sp>
        <p:nvSpPr>
          <p:cNvPr id="23555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284662" y="549274"/>
            <a:ext cx="4859337" cy="6120085"/>
          </a:xfrm>
        </p:spPr>
        <p:txBody>
          <a:bodyPr/>
          <a:lstStyle/>
          <a:p>
            <a:pPr eaLnBrk="1" hangingPunct="1">
              <a:spcBef>
                <a:spcPct val="0"/>
              </a:spcBef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Bugün birçok Avrupa ülkesinde ve Türkiye'de ortak bir sistem kullanılmaktadır.</a:t>
            </a:r>
          </a:p>
          <a:p>
            <a:pPr eaLnBrk="1" hangingPunct="1">
              <a:spcBef>
                <a:spcPct val="0"/>
              </a:spcBef>
            </a:pP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eaLnBrk="1" hangingPunct="1">
              <a:spcBef>
                <a:spcPct val="0"/>
              </a:spcBef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 sistem İsveçli fizikçi 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Anders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Celcius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(1701-1744)’un, termometrenin «yüzlük» derecelenmesine dayalı olan sistemdir.</a:t>
            </a:r>
          </a:p>
          <a:p>
            <a:pPr eaLnBrk="1" hangingPunct="1">
              <a:spcBef>
                <a:spcPct val="0"/>
              </a:spcBef>
            </a:pP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21" y="692696"/>
            <a:ext cx="8835168" cy="5740672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17561010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B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57199" y="125760"/>
            <a:ext cx="8229600" cy="1143000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Günlük Hayatta Hal Değişimi</a:t>
            </a:r>
            <a:endParaRPr lang="tr-TR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419" y="1268760"/>
            <a:ext cx="8657161" cy="3024336"/>
          </a:xfrm>
          <a:prstGeom prst="rect">
            <a:avLst/>
          </a:prstGeom>
        </p:spPr>
      </p:pic>
      <p:pic>
        <p:nvPicPr>
          <p:cNvPr id="416770" name="Picture 2" descr="testi ile ilgili görsel sonucu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736471"/>
            <a:ext cx="2304256" cy="3121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9332782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58987"/>
            <a:ext cx="8717769" cy="2304256"/>
          </a:xfrm>
        </p:spPr>
      </p:pic>
      <p:sp>
        <p:nvSpPr>
          <p:cNvPr id="5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Günlük Hayatta Hal Değişimi</a:t>
            </a:r>
            <a:endParaRPr lang="tr-TR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419842" name="Picture 2" descr="banyo yapmak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75" y="3763243"/>
            <a:ext cx="5953125" cy="309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7193140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C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Günlük Hayatta Hal Değişimi</a:t>
            </a:r>
            <a:endParaRPr lang="tr-TR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48" y="1628800"/>
            <a:ext cx="8486104" cy="2304256"/>
          </a:xfrm>
          <a:prstGeom prst="rect">
            <a:avLst/>
          </a:prstGeom>
        </p:spPr>
      </p:pic>
      <p:pic>
        <p:nvPicPr>
          <p:cNvPr id="420866" name="Picture 2" descr="ateşi çıkmak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3872" y="3641523"/>
            <a:ext cx="3130128" cy="3216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4947104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3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340" y="1772816"/>
            <a:ext cx="8351319" cy="2160240"/>
          </a:xfrm>
        </p:spPr>
      </p:pic>
      <p:sp>
        <p:nvSpPr>
          <p:cNvPr id="4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Günlük Hayatta Hal Değişimi</a:t>
            </a:r>
            <a:endParaRPr lang="tr-TR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421890" name="Picture 2" descr="denizden çıkmak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5" y="3312721"/>
            <a:ext cx="3265388" cy="3545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5786441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C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20" y="1988840"/>
            <a:ext cx="8506960" cy="1528787"/>
          </a:xfrm>
        </p:spPr>
      </p:pic>
      <p:sp>
        <p:nvSpPr>
          <p:cNvPr id="6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Günlük Hayatta Hal Değişimi</a:t>
            </a:r>
            <a:endParaRPr lang="tr-TR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422914" name="Picture 2" descr="kesilmiş karpuz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757612"/>
            <a:ext cx="5167312" cy="310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9400027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E9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976" y="2249482"/>
            <a:ext cx="8656047" cy="1619845"/>
          </a:xfrm>
        </p:spPr>
      </p:pic>
      <p:pic>
        <p:nvPicPr>
          <p:cNvPr id="423938" name="Picture 2" descr="kolonya dökmek ile ilgili görsel sonucu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6239" y="3140969"/>
            <a:ext cx="4497761" cy="371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Günlük Hayatta Hal Değişimi</a:t>
            </a:r>
            <a:endParaRPr lang="tr-TR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81280861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88" y="1503008"/>
            <a:ext cx="4492460" cy="2592288"/>
          </a:xfr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3380" y="4869160"/>
            <a:ext cx="4847580" cy="1662028"/>
          </a:xfrm>
          <a:prstGeom prst="rect">
            <a:avLst/>
          </a:prstGeom>
        </p:spPr>
      </p:pic>
      <p:sp>
        <p:nvSpPr>
          <p:cNvPr id="6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Günlük Hayatta Hal Değişimi</a:t>
            </a:r>
            <a:endParaRPr lang="tr-TR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424962" name="Picture 2" descr="kar yağışı manzara ile ilgili görsel sonucu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342597"/>
            <a:ext cx="4114428" cy="3085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4964" name="Picture 4" descr="kar erimesi ile ilgili görsel sonuc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377742"/>
            <a:ext cx="2480258" cy="2480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2939499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6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38100"/>
            <a:ext cx="8229600" cy="1143000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Donma ve Kaynamayı Geciktirme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00" y="1181100"/>
            <a:ext cx="5219700" cy="5676900"/>
          </a:xfrm>
          <a:prstGeom prst="rect">
            <a:avLst/>
          </a:prstGeom>
        </p:spPr>
      </p:pic>
      <p:pic>
        <p:nvPicPr>
          <p:cNvPr id="428034" name="Picture 2" descr="tuzlu su ile ilgili görsel sonucu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B"/>
              </a:clrFrom>
              <a:clrTo>
                <a:srgbClr val="FDFD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149080"/>
            <a:ext cx="4279426" cy="2048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8038" name="Picture 6" descr="İlgili resi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3800" y="1287763"/>
            <a:ext cx="3931072" cy="189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Nerde Kullanırız?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40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556" y="1628800"/>
            <a:ext cx="4387444" cy="1423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9058" name="Picture 2" descr="yolları tuzlama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2225" y="1268760"/>
            <a:ext cx="3931637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9060" name="Picture 4" descr="İlgili resi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50" y="4077073"/>
            <a:ext cx="5010666" cy="2760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5364088" y="4869160"/>
            <a:ext cx="3635896" cy="9219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  <a:t>Motor suyuna </a:t>
            </a:r>
            <a:r>
              <a:rPr lang="tr-TR" sz="32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  <a:t>antifiriz</a:t>
            </a:r>
            <a:r>
              <a:rPr lang="tr-TR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  <a:t> karıştırılır.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ISI 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935163"/>
            <a:ext cx="9144000" cy="4922837"/>
          </a:xfrm>
        </p:spPr>
        <p:txBody>
          <a:bodyPr rtlCol="0">
            <a:normAutofit/>
          </a:bodyPr>
          <a:lstStyle/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Madde taneciklerinin sahip olduğu enerjilerinin toplamına ısı denir. </a:t>
            </a:r>
            <a:r>
              <a:rPr lang="tr-TR" b="1" u="sng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Isı bir enerjidir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 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Diğer bir ifade; </a:t>
            </a:r>
            <a:r>
              <a:rPr lang="tr-TR" b="1" i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Isı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maddeler arasında alınıp verilen enerjinin adıdır.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 maddenin ısısı ölçülemez.Sadece aktarılan ısıyı ölçebilirsiniz(kalorimetre kabı).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Isı, bir enerji olduğu için birimi 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joule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 j )’dur. Bir başka ısı birimi ise kalori (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cal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)’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dir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(1 kalori = 4,18 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joule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dür.)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4581" name="Picture 12" descr="http://upload.wikimedia.org/wikipedia/commons/6/6d/Translational_motion.gif">
            <a:hlinkClick r:id="rId3" tooltip="1950 atmosfer basınç altındaki Helyum atomlarının animasyonu."/>
          </p:cNvPr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4" y="9962"/>
            <a:ext cx="2195736" cy="1925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effectLst>
          <a:outerShdw blurRad="40000" dist="23000" dir="5400000" rotWithShape="0">
            <a:srgbClr val="000000">
              <a:alpha val="35000"/>
            </a:srgbClr>
          </a:outerShdw>
          <a:reflection blurRad="6350" stA="52000" endA="300" endPos="35000" dir="5400000" sy="-100000" algn="bl" rotWithShape="0"/>
        </a:effectLst>
      </a:spPr>
      <a:bodyPr rtlCol="0" anchor="ctr"/>
      <a:lstStyle>
        <a:defPPr algn="ctr">
          <a:defRPr b="1" dirty="0" smtClean="0">
            <a:ln w="17780" cmpd="sng">
              <a:solidFill>
                <a:srgbClr val="FFFFFF"/>
              </a:solidFill>
              <a:prstDash val="solid"/>
              <a:miter lim="800000"/>
            </a:ln>
            <a:solidFill>
              <a:srgbClr val="FFFF00"/>
            </a:solidFill>
            <a:effectLst>
              <a:outerShdw blurRad="50800" algn="tl" rotWithShape="0">
                <a:srgbClr val="000000"/>
              </a:outerShdw>
            </a:effectLst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is Teması">
  <a:themeElements>
    <a:clrScheme name="Özel 1">
      <a:dk1>
        <a:srgbClr val="FFFFFF"/>
      </a:dk1>
      <a:lt1>
        <a:srgbClr val="FFFFFF"/>
      </a:lt1>
      <a:dk2>
        <a:srgbClr val="FFFFFF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2443</TotalTime>
  <Words>1796</Words>
  <Application>Microsoft Office PowerPoint</Application>
  <PresentationFormat>Ekran Gösterisi (4:3)</PresentationFormat>
  <Paragraphs>263</Paragraphs>
  <Slides>89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2</vt:i4>
      </vt:variant>
      <vt:variant>
        <vt:lpstr>Slayt Başlıkları</vt:lpstr>
      </vt:variant>
      <vt:variant>
        <vt:i4>89</vt:i4>
      </vt:variant>
    </vt:vector>
  </HeadingPairs>
  <TitlesOfParts>
    <vt:vector size="94" baseType="lpstr">
      <vt:lpstr>Arial</vt:lpstr>
      <vt:lpstr>Calibri</vt:lpstr>
      <vt:lpstr>Wingdings 2</vt:lpstr>
      <vt:lpstr>2_Ofis Teması</vt:lpstr>
      <vt:lpstr>Ofis Teması</vt:lpstr>
      <vt:lpstr>PowerPoint Sunusu</vt:lpstr>
      <vt:lpstr>PowerPoint Sunusu</vt:lpstr>
      <vt:lpstr>Sıcaklık </vt:lpstr>
      <vt:lpstr>PowerPoint Sunusu</vt:lpstr>
      <vt:lpstr>PowerPoint Sunusu</vt:lpstr>
      <vt:lpstr>Sıcaklık </vt:lpstr>
      <vt:lpstr>Termometre Çeşitleri</vt:lpstr>
      <vt:lpstr>PowerPoint Sunusu</vt:lpstr>
      <vt:lpstr>ISI </vt:lpstr>
      <vt:lpstr>Isı ve Sıcaklık ilişkisi</vt:lpstr>
      <vt:lpstr>Isı - Sıcaklık İlişkisi</vt:lpstr>
      <vt:lpstr>PowerPoint Sunusu</vt:lpstr>
      <vt:lpstr>Hatırlayınız!!! </vt:lpstr>
      <vt:lpstr>PowerPoint Sunusu</vt:lpstr>
      <vt:lpstr>Isı ve Sıcaklık Arasındaki Farklar</vt:lpstr>
      <vt:lpstr>Öz Isı</vt:lpstr>
      <vt:lpstr>Öz Isı©</vt:lpstr>
      <vt:lpstr>Saf maddelerin öz ısıları birbirinden farklıdır.</vt:lpstr>
      <vt:lpstr>PowerPoint Sunusu</vt:lpstr>
      <vt:lpstr>PowerPoint Sunusu</vt:lpstr>
      <vt:lpstr>Özısı Kütle İlişkisi</vt:lpstr>
      <vt:lpstr>Özısı Sıcaklık İlişkisi</vt:lpstr>
      <vt:lpstr>PowerPoint Sunusu</vt:lpstr>
      <vt:lpstr>Özısı İle İlgili Bilinmesi Gerekenler</vt:lpstr>
      <vt:lpstr>PowerPoint Sunusu</vt:lpstr>
      <vt:lpstr>PowerPoint Sunusu</vt:lpstr>
      <vt:lpstr>PowerPoint Sunusu</vt:lpstr>
      <vt:lpstr>PowerPoint Sunusu</vt:lpstr>
      <vt:lpstr>PowerPoint Sunusu</vt:lpstr>
      <vt:lpstr>Termometrelerde neden alkol kullanılır?</vt:lpstr>
      <vt:lpstr>Patatesli gözleme peynirli gözlemeye göre neden geç soğur?</vt:lpstr>
      <vt:lpstr>Sıcak su torbalarında kullanmamız gereken sıvı nasıl olmalıdır?</vt:lpstr>
      <vt:lpstr>Isı - Kütle İlişkisi </vt:lpstr>
      <vt:lpstr>Bir maddenin sahip olduğu ısı enerjisi maddenin sahip olduğu taneciklerin sayısı ile doğru orantılıdır. </vt:lpstr>
      <vt:lpstr>Belli bir sıcaklığa ulaştırılan kütlesi az olan madde ısıtıcı tarafından daha az bir süre ısıtılır bundan dolayı daha az ısı enerjisi alır.</vt:lpstr>
      <vt:lpstr>Sıcaklık - Kütle İlişkisi :</vt:lpstr>
      <vt:lpstr>İlk sıcaklıkları aynı fakat kütleleri farklı maddelere eşit miktarda ısı verilirse, kütlesi küçük olanın sıcaklığı çok, kütlesi büyük olanın sıcaklığı az yükselir.</vt:lpstr>
      <vt:lpstr>Isı - Özısı İlişkisi</vt:lpstr>
      <vt:lpstr>Özısısı büyük olan madde o sıcaklığa gelebilmek için daha çok ısı alması gereken madde demektir.</vt:lpstr>
      <vt:lpstr>Aynı sıcaklıkta olan maddelerde özısı büyük olanın sahip olduğu toplam enerji(ısı) de büyük olur.</vt:lpstr>
      <vt:lpstr>Isının özısı, kütle ve sıcaklık değişimi ile olan değişimlerini birleştirdiğimizde aşağıdaki bağıntıyı elde ederiz.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Deneyi anlayalım!!!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Erime ısısı </vt:lpstr>
      <vt:lpstr>Örnek </vt:lpstr>
      <vt:lpstr>Donma ısısı</vt:lpstr>
      <vt:lpstr>Donma ısısı</vt:lpstr>
      <vt:lpstr>PowerPoint Sunusu</vt:lpstr>
      <vt:lpstr>PowerPoint Sunusu</vt:lpstr>
      <vt:lpstr>PowerPoint Sunusu</vt:lpstr>
      <vt:lpstr>Soru?</vt:lpstr>
      <vt:lpstr>Buharlaşma ısısı</vt:lpstr>
      <vt:lpstr>Buharlaşma ısısı</vt:lpstr>
      <vt:lpstr>PowerPoint Sunusu</vt:lpstr>
      <vt:lpstr>Buharlaşma ısısı</vt:lpstr>
      <vt:lpstr>Yoğuşma ısısı</vt:lpstr>
      <vt:lpstr>Yoğuşma ısısı</vt:lpstr>
      <vt:lpstr>PowerPoint Sunusu</vt:lpstr>
      <vt:lpstr>PowerPoint Sunusu</vt:lpstr>
      <vt:lpstr>Soru?</vt:lpstr>
      <vt:lpstr>ISINMA –SOĞUMA EĞRİLERİ </vt:lpstr>
      <vt:lpstr>ISINMA –SOĞUMA EĞRİLERİ </vt:lpstr>
      <vt:lpstr>PowerPoint Sunusu</vt:lpstr>
      <vt:lpstr>PowerPoint Sunusu</vt:lpstr>
      <vt:lpstr>PowerPoint Sunusu</vt:lpstr>
      <vt:lpstr>PowerPoint Sunusu</vt:lpstr>
      <vt:lpstr>Günlük Hayatta Hal Değişimi</vt:lpstr>
      <vt:lpstr>Günlük Hayatta Hal Değişimi</vt:lpstr>
      <vt:lpstr>Günlük Hayatta Hal Değişimi</vt:lpstr>
      <vt:lpstr>Günlük Hayatta Hal Değişimi</vt:lpstr>
      <vt:lpstr>Günlük Hayatta Hal Değişimi</vt:lpstr>
      <vt:lpstr>Günlük Hayatta Hal Değişimi</vt:lpstr>
      <vt:lpstr>Günlük Hayatta Hal Değişimi</vt:lpstr>
      <vt:lpstr>Donma ve Kaynamayı Geciktirme</vt:lpstr>
      <vt:lpstr>Nerde Kullanırız?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Asus</dc:creator>
  <cp:lastModifiedBy>yasin anayurt</cp:lastModifiedBy>
  <cp:revision>230</cp:revision>
  <dcterms:created xsi:type="dcterms:W3CDTF">2009-03-08T20:19:09Z</dcterms:created>
  <dcterms:modified xsi:type="dcterms:W3CDTF">2017-03-12T12:47:57Z</dcterms:modified>
</cp:coreProperties>
</file>