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65" r:id="rId3"/>
    <p:sldId id="273" r:id="rId4"/>
    <p:sldId id="275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76" r:id="rId14"/>
    <p:sldId id="277" r:id="rId15"/>
    <p:sldId id="278" r:id="rId16"/>
    <p:sldId id="279" r:id="rId17"/>
    <p:sldId id="280" r:id="rId18"/>
    <p:sldId id="281" r:id="rId19"/>
    <p:sldId id="291" r:id="rId20"/>
    <p:sldId id="292" r:id="rId2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55D7"/>
    <a:srgbClr val="B9E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3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3A7C62-6FFD-403F-9CCB-4A82B8463CD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489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8A21E5-4AF9-4DF6-BF6B-1C4C825536F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076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7E048C-A4D9-4540-86BD-3CE33063471D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836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Başlık ve Diyagram veya Kuruluş Grafiğ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SmartArt Yer Tutucusu"/>
          <p:cNvSpPr>
            <a:spLocks noGrp="1"/>
          </p:cNvSpPr>
          <p:nvPr>
            <p:ph type="dgm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tr-TR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FEE93-0BEE-434D-9BC0-9FAE581A53CF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815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AAED74-5855-49FC-8C1A-3817EE2A065E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034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13979B-129A-4196-A6C4-697A915F60CC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820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21C79F-B61E-4DC4-B829-065EAE37C41D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47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C273B5-AFC8-4C44-BEA4-90BDEA412444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176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7B54CD-FE7D-45A5-814E-18C67249D4CA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40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286733-0E1A-4A4F-8C4E-88E77F982C93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305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72F392-F15C-4AB7-A855-016531621972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311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46784C-0C21-4FB3-8FD5-CF46AD22E88F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492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r-TR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24B084-9AD5-4555-A31C-4CCAEAFD2434}" type="slidenum">
              <a:rPr lang="tr-TR" smtClean="0">
                <a:solidFill>
                  <a:prstClr val="black">
                    <a:tint val="75000"/>
                  </a:prst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61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E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Kimya </a:t>
            </a:r>
            <a:endParaRPr lang="tr-TR" sz="6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137400" y="1600201"/>
            <a:ext cx="5054600" cy="5257799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Kimya maddenin nitelik ve özelliklerini, yapısını,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bileşimindeki değişiklikleri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, çeşitli şekillere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dönüşmesini, ayrı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ayrı maddelerin birbirine etkisini inceleyen ve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elde edilen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sonuçları yasalarla bağlayan bilim dalıdır.</a:t>
            </a:r>
          </a:p>
        </p:txBody>
      </p:sp>
      <p:pic>
        <p:nvPicPr>
          <p:cNvPr id="3074" name="Picture 2" descr="https://pixabay.com/static/uploads/photo/2015/04/26/13/47/chemistry-740453_960_7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7266796" cy="525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15491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şirketler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450" y="1752640"/>
            <a:ext cx="9099550" cy="510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12192000" cy="4495799"/>
          </a:xfrm>
        </p:spPr>
        <p:txBody>
          <a:bodyPr/>
          <a:lstStyle/>
          <a:p>
            <a:pPr algn="ctr"/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Türkiye’de kimya sanayisinin tarihi ancak yakın zamana kadar gitmektedir. 20. yüzyılın başlarında Osmanlı döneminde sabun, temizlik ürünleri vb. ürünler üreten birkaç üretim tesisi dışında kimya sanayi tesisi bulunmamaktadır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</a:t>
            </a:r>
          </a:p>
          <a:p>
            <a:pPr algn="ctr"/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Cumhuriyetin ilanından sonra kimyasal üreten şirketlerin kurulması sürecinde patlayıcılar, tıp, tarım kimyasalları, deterjanlar, matbaa mürekkebi ve tekstil boyalarının son aşamaları üretilmeye başlanmıştır.</a:t>
            </a:r>
          </a:p>
        </p:txBody>
      </p:sp>
    </p:spTree>
    <p:extLst>
      <p:ext uri="{BB962C8B-B14F-4D97-AF65-F5344CB8AC3E}">
        <p14:creationId xmlns:p14="http://schemas.microsoft.com/office/powerpoint/2010/main" val="834436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şirketler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7" y="948020"/>
            <a:ext cx="8075613" cy="522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168401"/>
            <a:ext cx="12192000" cy="50927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1950’li yıllardan itibaren planlı ekonomi döneminde kimya sanayisi gelişimi hızlanmıştır.</a:t>
            </a:r>
          </a:p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1960-80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</a:rPr>
              <a:t>döneminde kamu eliyle petrokimya, organik ve inorganik temel kimyasallar ve gübre üretimi gibi yüksek yatırım gerektiren alanlara yatırımlar gerçekleştirilmiştir.</a:t>
            </a:r>
          </a:p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</a:rPr>
              <a:t>1980’lerden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</a:rPr>
              <a:t>itibarenuygulanan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</a:rPr>
              <a:t> ihracata dayalı politikalarla birlikte sektör, günümüzdeki gelişmişlik derecesine ulaşmıştır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</a:rPr>
              <a:t>. Bu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</a:rPr>
              <a:t>dönemde ihracat ve ithalat gelişmiş, iç pazarda da başta otomotiv ve tekstil olmak üzere pek çok endüstriye girdi sağlanmıştır.</a:t>
            </a:r>
          </a:p>
        </p:txBody>
      </p:sp>
    </p:spTree>
    <p:extLst>
      <p:ext uri="{BB962C8B-B14F-4D97-AF65-F5344CB8AC3E}">
        <p14:creationId xmlns:p14="http://schemas.microsoft.com/office/powerpoint/2010/main" val="23545193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türkiye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37" y="2136813"/>
            <a:ext cx="10550525" cy="472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12192000" cy="3416299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Petrol ve petrol ürünleri; deterjan, sabun, ilaç kimyasalları, boya gibi ürünleri üreten kimya firmalarının çoğu,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Marmara Bölgesinin üç büyük sanayi ili olan İstanbul, Kocaeli ve Sakarya’da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,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Ege Bölgesi’nde İzmir’de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yerleşim gösterirken; gübre ve petrol ürünleri firmalarının çoğu,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Akdeniz Bölgesi’nde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toplanmıştır.</a:t>
            </a:r>
          </a:p>
        </p:txBody>
      </p:sp>
    </p:spTree>
    <p:extLst>
      <p:ext uri="{BB962C8B-B14F-4D97-AF65-F5344CB8AC3E}">
        <p14:creationId xmlns:p14="http://schemas.microsoft.com/office/powerpoint/2010/main" val="21929771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Ülkemizde Kimya Endüstrisi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752600"/>
            <a:ext cx="6184900" cy="2921000"/>
          </a:xfrm>
        </p:spPr>
        <p:txBody>
          <a:bodyPr/>
          <a:lstStyle/>
          <a:p>
            <a:pPr algn="ctr">
              <a:buFont typeface="Wingdings" panose="05000000000000000000" pitchFamily="2" charset="2"/>
              <a:buChar char="v"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Türkiye kauçuk ve plastik sektörü,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Almanya ve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İtalya’nın ardından Avrupa’nın en büyük 3. sektörüdür.</a:t>
            </a:r>
          </a:p>
        </p:txBody>
      </p:sp>
      <p:pic>
        <p:nvPicPr>
          <p:cNvPr id="5122" name="Picture 2" descr="http://www.dersimiz.com/gorseller/txt/01/PLASTIK-ISLEME-TEKNISYEN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1"/>
          <a:stretch/>
        </p:blipFill>
        <p:spPr bwMode="auto">
          <a:xfrm>
            <a:off x="6459655" y="1417638"/>
            <a:ext cx="5573595" cy="439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4.bp.blogspot.com/-mN7rFL0Y5zI/UH_31KbPyhI/AAAAAAAAA8U/-xyGcJ63ouU/s1600/51199.jp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55" y="4191001"/>
            <a:ext cx="5653589" cy="248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45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asrinindirimi.com/uploads/images/2037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100" y="1139151"/>
            <a:ext cx="5156200" cy="273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Ülkemizde Kimya Endüstrisi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600201"/>
            <a:ext cx="5626100" cy="4825999"/>
          </a:xfrm>
        </p:spPr>
        <p:txBody>
          <a:bodyPr/>
          <a:lstStyle/>
          <a:p>
            <a:pPr algn="ctr">
              <a:buFont typeface="Wingdings" panose="05000000000000000000" pitchFamily="2" charset="2"/>
              <a:buChar char="q"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7 milyar 401 milyon dolarlık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ihracatının yıldız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sektörleri arasında kozmetik ve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eczacılık ürünleri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de yer almaktadır.</a:t>
            </a:r>
          </a:p>
        </p:txBody>
      </p:sp>
      <p:pic>
        <p:nvPicPr>
          <p:cNvPr id="4" name="Picture 4" descr="http://4.bp.blogspot.com/-mN7rFL0Y5zI/UH_31KbPyhI/AAAAAAAAA8U/-xyGcJ63ouU/s1600/51199.jp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55" y="4191001"/>
            <a:ext cx="5653589" cy="248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eczaneteknisyenleridernegi.com/wp-content/uploads/2013/08/ilacla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587" y="4013200"/>
            <a:ext cx="4467225" cy="279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6002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09600" y="169862"/>
            <a:ext cx="10972800" cy="1143000"/>
          </a:xfrm>
        </p:spPr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Ülkemizde Kimya Endüstrisi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2097882"/>
            <a:ext cx="5309644" cy="1612899"/>
          </a:xfrm>
        </p:spPr>
        <p:txBody>
          <a:bodyPr/>
          <a:lstStyle/>
          <a:p>
            <a:pPr algn="ctr">
              <a:buFont typeface="Wingdings" panose="05000000000000000000" pitchFamily="2" charset="2"/>
              <a:buChar char="ü"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Türkiye Avrupa’nın en büyük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4.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boya üreticisidir.</a:t>
            </a:r>
          </a:p>
        </p:txBody>
      </p:sp>
      <p:pic>
        <p:nvPicPr>
          <p:cNvPr id="4" name="Picture 4" descr="http://4.bp.blogspot.com/-mN7rFL0Y5zI/UH_31KbPyhI/AAAAAAAAA8U/-xyGcJ63ouU/s1600/51199.jp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55" y="4191001"/>
            <a:ext cx="5653589" cy="248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vsp24.kmk.net.tr/resimler/sayfaresmi/8_2014421104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9244" y="1312862"/>
            <a:ext cx="6086475" cy="439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6980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65655" y="1579562"/>
            <a:ext cx="4787900" cy="3852864"/>
          </a:xfrm>
        </p:spPr>
        <p:txBody>
          <a:bodyPr/>
          <a:lstStyle/>
          <a:p>
            <a:pPr algn="ctr"/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Dünyanın en büyük 16. otomotiv üreticisidir.</a:t>
            </a:r>
          </a:p>
        </p:txBody>
      </p:sp>
      <p:pic>
        <p:nvPicPr>
          <p:cNvPr id="4" name="Picture 4" descr="http://4.bp.blogspot.com/-mN7rFL0Y5zI/UH_31KbPyhI/AAAAAAAAA8U/-xyGcJ63ouU/s1600/51199.jp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55" y="4191001"/>
            <a:ext cx="5653589" cy="248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Ülkemizde Kimya Endüstrisi</a:t>
            </a:r>
            <a:endParaRPr lang="tr-TR" dirty="0"/>
          </a:p>
        </p:txBody>
      </p:sp>
      <p:pic>
        <p:nvPicPr>
          <p:cNvPr id="8194" name="Picture 2" descr="http://otomobilist.files.wordpress.com/2012/01/5693_1_5_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027" y="1260764"/>
            <a:ext cx="6003974" cy="327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2007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istaj.com/wp-content/uploads/2014/04/mke-log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0779" y="13431"/>
            <a:ext cx="2801877" cy="181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istaj.com/wp-content/uploads/2014/04/mke-log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157" y="13432"/>
            <a:ext cx="2781299" cy="181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img.haberler.com/haber/968/mke-elmadag-barutsan-fabrikasi-nda-patlama-6985968_x_3262_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34" y="1562420"/>
            <a:ext cx="4271759" cy="240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158007" y="331711"/>
            <a:ext cx="7797799" cy="1143000"/>
          </a:xfrm>
        </p:spPr>
        <p:txBody>
          <a:bodyPr>
            <a:normAutofit/>
          </a:bodyPr>
          <a:lstStyle/>
          <a:p>
            <a:r>
              <a:rPr lang="tr-TR" sz="5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MKE </a:t>
            </a:r>
            <a:endParaRPr lang="tr-TR" sz="5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88574" y="1806421"/>
            <a:ext cx="7267232" cy="514365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Ülkemizde Makine ve Kimya Endüstrisi Kurumu, kimya endüstrisi alanındaki resmi kurumdur. </a:t>
            </a:r>
          </a:p>
          <a:p>
            <a:pPr marL="0" indent="0" algn="ctr">
              <a:buNone/>
            </a:pP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Mke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‘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nin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kimya endüstrisi alanında açtığı bir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ç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ok fabrika bulunmaktadır.</a:t>
            </a:r>
          </a:p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Türk Silahlı Kuvvetlerinin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her türlü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silah, mühimmat, roket, araç ve gereç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ihtiyaçlarını karşılayan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devlet kuruluşudur.</a:t>
            </a:r>
          </a:p>
        </p:txBody>
      </p:sp>
      <p:pic>
        <p:nvPicPr>
          <p:cNvPr id="9222" name="Picture 6" descr="http://www.bik.gov.tr/newsFiles/1/0/0/0/0/0/1/1/0/0/1/1/1/0/0/1/file/6718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34" y="3965285"/>
            <a:ext cx="4264024" cy="2892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haberhedef.com/wp-content/uploads/2013/03/MKEBORA12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31" y="96525"/>
            <a:ext cx="2604846" cy="1732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472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s2.trthaber.com/resimler/26000/263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141538"/>
            <a:ext cx="609600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Tübitak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828801"/>
            <a:ext cx="6007100" cy="4876799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Toplumumuzun yaşam kalitesinin artmasına ve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ülkemizin sürdürülebilir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gelişmesine hizmet eden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kuruluşlardan birisi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TÜBİTAK tır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.</a:t>
            </a:r>
          </a:p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Tübitak ve üniversiteler yaptıkları çalışmalar ile kimya bilimine katkı sunmaktadırlar.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10244" name="Picture 4" descr="http://bilimiz.tubitak.gov.tr/images/tbtkbm-bilimFuarlari-pic-solBanner-1305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09750" cy="194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98221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İlgili res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571" y="1143446"/>
            <a:ext cx="7600429" cy="2463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petrol mühendisi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570" y="3606800"/>
            <a:ext cx="7600429" cy="325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" y="114300"/>
            <a:ext cx="4591568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Meslekler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257300"/>
            <a:ext cx="4699000" cy="56007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Petrokimya ve diğer kimyasal elementlerin rezervlerinin keşfedilip çıkarılması ve işlenmesi sürecinde;</a:t>
            </a:r>
          </a:p>
          <a:p>
            <a:pPr marL="0" indent="0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•	Maden mühendisliği</a:t>
            </a:r>
          </a:p>
          <a:p>
            <a:pPr marL="0" indent="0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•	Petrol mühendisliği</a:t>
            </a:r>
          </a:p>
          <a:p>
            <a:pPr marL="0" indent="0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•	Kimya mühendisliği</a:t>
            </a:r>
          </a:p>
          <a:p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9224" name="Picture 8" descr="maden mühendisi ile ilgili görsel sonuc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569" y="-50131"/>
            <a:ext cx="7600430" cy="4000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073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www.tecosim.com/fileadmin/_migrated/pics/chemische-industrie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653" y="8322"/>
            <a:ext cx="4810348" cy="2693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90500" y="8322"/>
            <a:ext cx="52070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Kimya Endüstrisi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-1" y="1104151"/>
            <a:ext cx="7381653" cy="119454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Kimya endüstrisi, kimyasal üretme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sektörü ve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kim­yasal 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işlemleme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sektörü.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5531434" y="2943135"/>
            <a:ext cx="666056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Kimya endüstrisi birçok sektör için gerekli olan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ham madde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ihtiyacını karşılamaktadır. </a:t>
            </a:r>
            <a:endParaRPr lang="tr-TR" sz="32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Otomotiv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, deri, çimento, petrol, kağıt, kozmetik, gıda, tekstil, sağlık, boya, ilaç, gübre  ve enerji sektörlerinde kullanılmaktadır.</a:t>
            </a:r>
          </a:p>
        </p:txBody>
      </p:sp>
      <p:pic>
        <p:nvPicPr>
          <p:cNvPr id="1030" name="Picture 6" descr="http://processindustryforum.com/wp-content/uploads/2014/04/Chemical-industr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98701"/>
            <a:ext cx="5531435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3397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6896100" cy="68580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Hazır gıdalarda kullanılan kimyasal maddeler için;</a:t>
            </a:r>
          </a:p>
          <a:p>
            <a:pPr marL="0" indent="0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•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	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Gıda mühendisliği</a:t>
            </a:r>
          </a:p>
          <a:p>
            <a:pPr marL="0" indent="0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Tıbbi ilaç ve kozmetik ürünlerin üretiminde;</a:t>
            </a:r>
          </a:p>
          <a:p>
            <a:pPr marL="0" indent="0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•	Biyokimya alanında uzman tıp doktoru</a:t>
            </a:r>
          </a:p>
          <a:p>
            <a:pPr marL="0" indent="0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•	Kozmetik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teknisyenliği</a:t>
            </a:r>
          </a:p>
          <a:p>
            <a:pPr marL="0" indent="0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Tarım ilacı ve gübre üretiminde;</a:t>
            </a:r>
          </a:p>
          <a:p>
            <a:pPr marL="0" indent="0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•	Ziraat Mühendisliği</a:t>
            </a:r>
          </a:p>
          <a:p>
            <a:pPr marL="0" indent="0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Boya, lastik, deri, </a:t>
            </a:r>
            <a:r>
              <a:rPr lang="tr-TR" b="1" dirty="0" err="1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vb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sanayisinde;</a:t>
            </a:r>
          </a:p>
          <a:p>
            <a:pPr marL="0" indent="0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•	Boya teknisyenliği</a:t>
            </a:r>
          </a:p>
          <a:p>
            <a:pPr marL="0" indent="0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•	Lastik teknisyenliği</a:t>
            </a:r>
          </a:p>
          <a:p>
            <a:pPr marL="0" indent="0">
              <a:buNone/>
            </a:pP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•	Deri teknisyenliği</a:t>
            </a:r>
          </a:p>
          <a:p>
            <a:pPr marL="0" indent="0">
              <a:buNone/>
            </a:pP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  <a:p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pic>
        <p:nvPicPr>
          <p:cNvPr id="10242" name="Picture 2" descr="mühendis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700" y="89036"/>
            <a:ext cx="5003800" cy="3335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oktor ile ilgili görsel sonuc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424903"/>
            <a:ext cx="5321300" cy="3433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195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 descr="http://cerkezkoydeyasam.com/uploads/images/fotosearch_k46719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323" y="4713030"/>
            <a:ext cx="3148855" cy="209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bolkarsport.net/uploads/images/soydan-tekstil-hakkimizd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473" y="4897040"/>
            <a:ext cx="3012850" cy="1637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peragrupinsaat.com.tr/wp-content/uploads/2015/03/boy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473" y="2781043"/>
            <a:ext cx="2944847" cy="184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miyasebulbul.com/wp-content/uploads/2014/02/mutfaginizdaki-plastik-kapla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4975" y="4680719"/>
            <a:ext cx="3287025" cy="218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cdn.nasilkolay.com/static/GR0HG/yapistiricisi-lekesi-masadan-nasil-cikar_646x34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075" y="767584"/>
            <a:ext cx="3536500" cy="1861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1.bp.blogspot.com/-I0IFHC1_t8s/UAO1kmTCEMI/AAAAAAAAAVU/OHQ__nNNW74/s1600/deterjan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" y="798794"/>
            <a:ext cx="3600000" cy="192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Unvan 3"/>
          <p:cNvSpPr>
            <a:spLocks noGrp="1"/>
          </p:cNvSpPr>
          <p:nvPr>
            <p:ph type="title"/>
          </p:nvPr>
        </p:nvSpPr>
        <p:spPr>
          <a:xfrm>
            <a:off x="0" y="-653"/>
            <a:ext cx="12319000" cy="1143000"/>
          </a:xfrm>
        </p:spPr>
        <p:txBody>
          <a:bodyPr>
            <a:normAutofit fontScale="90000"/>
          </a:bodyPr>
          <a:lstStyle/>
          <a:p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Kimya endüstrisi yeni ürünlerin ortaya çıkmasını sağlar.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0" y="2616200"/>
            <a:ext cx="5245100" cy="42545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Kimya endüstrisi ile;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Temizlik malzemeleri,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Yapıştırıcılar,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Kağıt ürünleri,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Plastik ürünler,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Cam malzemeler,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Boya maddeleri,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Tekstil ürünleri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sz="half" idx="2"/>
          </p:nvPr>
        </p:nvSpPr>
        <p:spPr>
          <a:xfrm>
            <a:off x="8937175" y="2600838"/>
            <a:ext cx="3254825" cy="4257162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İlaçlar,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Kozmetik ürünleri,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Gıda maddeleri,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Yapı maddeleri,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Patlayıcılar,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Kimyasal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maddeler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Tarım ilaçları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üretilir…</a:t>
            </a:r>
          </a:p>
          <a:p>
            <a:pPr>
              <a:buFont typeface="Wingdings" panose="05000000000000000000" pitchFamily="2" charset="2"/>
              <a:buChar char="ü"/>
            </a:pPr>
            <a:endParaRPr lang="tr-TR" dirty="0" smtClean="0"/>
          </a:p>
          <a:p>
            <a:pPr>
              <a:buFont typeface="Wingdings" panose="05000000000000000000" pitchFamily="2" charset="2"/>
              <a:buChar char="ü"/>
            </a:pPr>
            <a:endParaRPr lang="tr-TR" dirty="0"/>
          </a:p>
        </p:txBody>
      </p:sp>
      <p:pic>
        <p:nvPicPr>
          <p:cNvPr id="2060" name="Picture 12" descr="http://serihaber.net/images/upload/kisi-basi-25-kutu-ilac-tuketildi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320" y="2781043"/>
            <a:ext cx="2669766" cy="1779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www.anamorfozgida.com/images/Slider/anamorfoz-spot-gida-gida-slider-01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590" y="934050"/>
            <a:ext cx="4935410" cy="151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380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0" y="101601"/>
            <a:ext cx="12192000" cy="30606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Kimya endüstrisi ülkenin gelişmişlik seviyesinin bir göstergesidir. </a:t>
            </a:r>
            <a:endParaRPr lang="tr-TR" sz="36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  <a:p>
            <a:pPr marL="0" indent="0"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Kimya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endüstrisi diğer sektörlerin gelişmesini 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sağlayan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önemli bir lokomotiftir.</a:t>
            </a:r>
          </a:p>
        </p:txBody>
      </p:sp>
    </p:spTree>
    <p:extLst>
      <p:ext uri="{BB962C8B-B14F-4D97-AF65-F5344CB8AC3E}">
        <p14:creationId xmlns:p14="http://schemas.microsoft.com/office/powerpoint/2010/main" val="3600084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İlgili res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86399" cy="439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270000"/>
            <a:ext cx="12192000" cy="2540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Calibri" panose="020F0502020204030204" pitchFamily="34" charset="0"/>
              </a:rPr>
              <a:t>Çok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Calibri" panose="020F0502020204030204" pitchFamily="34" charset="0"/>
              </a:rPr>
              <a:t>fazla sayıda ürün yelpazesine sahip olan kimya sektörü, ülkemizde ithalata bağımlı durumdadır. </a:t>
            </a:r>
          </a:p>
          <a:p>
            <a:pPr marL="0" indent="0"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Calibri" panose="020F0502020204030204" pitchFamily="34" charset="0"/>
              </a:rPr>
              <a:t>Kullanılan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Calibri" panose="020F0502020204030204" pitchFamily="34" charset="0"/>
              </a:rPr>
              <a:t>ham maddenin yüzde 70’i ithal edilmekte, %30’u ise yerli üretimle karşılanmaktadır. </a:t>
            </a:r>
          </a:p>
          <a:p>
            <a:endParaRPr lang="tr-TR" sz="3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94200"/>
            <a:ext cx="12250278" cy="2491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009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imya endüstrisi ile ilgili görsel sonuc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04187"/>
            <a:ext cx="12192000" cy="445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12192000" cy="33273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Calibri" panose="020F0502020204030204" pitchFamily="34" charset="0"/>
              </a:rPr>
              <a:t>Türk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Calibri" panose="020F0502020204030204" pitchFamily="34" charset="0"/>
              </a:rPr>
              <a:t>kimya endüstrisi, ağırlıklı olarak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latin typeface="Calibri" panose="020F0502020204030204" pitchFamily="34" charset="0"/>
              </a:rPr>
              <a:t>petrokimya, sabun, deterjan, gübre, ilaç, boya-vernik, sentetik elyaf, soda </a:t>
            </a:r>
            <a:r>
              <a:rPr lang="tr-TR" sz="36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latin typeface="Calibri" panose="020F0502020204030204" pitchFamily="34" charset="0"/>
              </a:rPr>
              <a:t>gibi çeşitli kimyasal ham madde ve tüketim ürünlerinin üretiminin gerçekleştirildiği tesislerden oluşmaktadır. </a:t>
            </a:r>
          </a:p>
          <a:p>
            <a:pPr algn="ctr"/>
            <a:endParaRPr lang="tr-TR" sz="3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938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55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381001"/>
            <a:ext cx="12192000" cy="182879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Sektörde faaliyet gösteren firmaların 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önemli bir kısmı küçük ve orta ölçekli işletmeler </a:t>
            </a: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olmakla birlikte, büyük ölçekli firmalar ile çok uluslu şirketler de faaliyet göstermektedir.</a:t>
            </a:r>
          </a:p>
        </p:txBody>
      </p:sp>
      <p:pic>
        <p:nvPicPr>
          <p:cNvPr id="3076" name="Picture 4" descr="İlgili res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25067"/>
            <a:ext cx="7110169" cy="3632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İlgili resi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24" y="3225067"/>
            <a:ext cx="5667375" cy="3632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3753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AEC"/>
              </a:clrFrom>
              <a:clrTo>
                <a:srgbClr val="FFFA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412" y="52465"/>
            <a:ext cx="9729788" cy="680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109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AEC"/>
              </a:clrFrom>
              <a:clrTo>
                <a:srgbClr val="FFFA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542" y="0"/>
            <a:ext cx="998674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7620908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578</Words>
  <Application>Microsoft Office PowerPoint</Application>
  <PresentationFormat>Geniş ekran</PresentationFormat>
  <Paragraphs>66</Paragraphs>
  <Slides>20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4" baseType="lpstr">
      <vt:lpstr>Arial</vt:lpstr>
      <vt:lpstr>Calibri</vt:lpstr>
      <vt:lpstr>Wingdings</vt:lpstr>
      <vt:lpstr>Ofis Teması</vt:lpstr>
      <vt:lpstr>Kimya </vt:lpstr>
      <vt:lpstr>Kimya Endüstrisi </vt:lpstr>
      <vt:lpstr>Kimya endüstrisi yeni ürünlerin ortaya çıkmasını sağlar.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Ülkemizde Kimya Endüstrisi</vt:lpstr>
      <vt:lpstr>Ülkemizde Kimya Endüstrisi</vt:lpstr>
      <vt:lpstr>Ülkemizde Kimya Endüstrisi</vt:lpstr>
      <vt:lpstr>Ülkemizde Kimya Endüstrisi</vt:lpstr>
      <vt:lpstr>MKE </vt:lpstr>
      <vt:lpstr>Tübitak </vt:lpstr>
      <vt:lpstr>Meslekler </vt:lpstr>
      <vt:lpstr>PowerPoint Sunusu</vt:lpstr>
    </vt:vector>
  </TitlesOfParts>
  <Company>SilentAll Team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yasin anayurt</dc:creator>
  <cp:lastModifiedBy>yasin anayurt</cp:lastModifiedBy>
  <cp:revision>36</cp:revision>
  <dcterms:created xsi:type="dcterms:W3CDTF">2016-03-02T20:53:54Z</dcterms:created>
  <dcterms:modified xsi:type="dcterms:W3CDTF">2017-01-01T12:06:06Z</dcterms:modified>
</cp:coreProperties>
</file>