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54"/>
  </p:notesMasterIdLst>
  <p:handoutMasterIdLst>
    <p:handoutMasterId r:id="rId55"/>
  </p:handoutMasterIdLst>
  <p:sldIdLst>
    <p:sldId id="256" r:id="rId2"/>
    <p:sldId id="298" r:id="rId3"/>
    <p:sldId id="278" r:id="rId4"/>
    <p:sldId id="284" r:id="rId5"/>
    <p:sldId id="328" r:id="rId6"/>
    <p:sldId id="285" r:id="rId7"/>
    <p:sldId id="310" r:id="rId8"/>
    <p:sldId id="316" r:id="rId9"/>
    <p:sldId id="309" r:id="rId10"/>
    <p:sldId id="260" r:id="rId11"/>
    <p:sldId id="317" r:id="rId12"/>
    <p:sldId id="318" r:id="rId13"/>
    <p:sldId id="299" r:id="rId14"/>
    <p:sldId id="319" r:id="rId15"/>
    <p:sldId id="277" r:id="rId16"/>
    <p:sldId id="320" r:id="rId17"/>
    <p:sldId id="262" r:id="rId18"/>
    <p:sldId id="321" r:id="rId19"/>
    <p:sldId id="297" r:id="rId20"/>
    <p:sldId id="263" r:id="rId21"/>
    <p:sldId id="322" r:id="rId22"/>
    <p:sldId id="311" r:id="rId23"/>
    <p:sldId id="312" r:id="rId24"/>
    <p:sldId id="279" r:id="rId25"/>
    <p:sldId id="290" r:id="rId26"/>
    <p:sldId id="289" r:id="rId27"/>
    <p:sldId id="280" r:id="rId28"/>
    <p:sldId id="301" r:id="rId29"/>
    <p:sldId id="300" r:id="rId30"/>
    <p:sldId id="323" r:id="rId31"/>
    <p:sldId id="302" r:id="rId32"/>
    <p:sldId id="324" r:id="rId33"/>
    <p:sldId id="303" r:id="rId34"/>
    <p:sldId id="325" r:id="rId35"/>
    <p:sldId id="313" r:id="rId36"/>
    <p:sldId id="304" r:id="rId37"/>
    <p:sldId id="315" r:id="rId38"/>
    <p:sldId id="326" r:id="rId39"/>
    <p:sldId id="327" r:id="rId40"/>
    <p:sldId id="305" r:id="rId41"/>
    <p:sldId id="329" r:id="rId42"/>
    <p:sldId id="264" r:id="rId43"/>
    <p:sldId id="293" r:id="rId44"/>
    <p:sldId id="294" r:id="rId45"/>
    <p:sldId id="283" r:id="rId46"/>
    <p:sldId id="291" r:id="rId47"/>
    <p:sldId id="286" r:id="rId48"/>
    <p:sldId id="287" r:id="rId49"/>
    <p:sldId id="288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E233"/>
    <a:srgbClr val="B0FA6F"/>
    <a:srgbClr val="00B050"/>
    <a:srgbClr val="CC00FF"/>
    <a:srgbClr val="008DE2"/>
    <a:srgbClr val="57318E"/>
    <a:srgbClr val="ABA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28" autoAdjust="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06B45-74D9-4A36-B00D-0DD4EFCA5EE7}" type="datetimeFigureOut">
              <a:rPr lang="tr-TR" smtClean="0"/>
              <a:t>15.09.2016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16AE8-EA91-48BF-8FA0-59036BFB32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551327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5AE8C9F-5DBC-4F52-848C-44F45515F15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5463145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0943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7844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9411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FB727-D7B5-402D-870D-5BE0BB831E7C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1FFA4-B03E-41F7-AE4B-897ED41934C3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7691A-0190-4865-BEAD-21763A6F6002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F0192-6E56-4735-A82E-DDAA3F712415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D10E9-C057-4A94-B243-328ACCD0D561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E8983-6A81-4F89-AA31-A603CFABA00C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0748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056063"/>
            <a:ext cx="4038600" cy="207486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B5F5F-B81A-42D2-8BF1-8561BAD336F6}" type="datetime1">
              <a:rPr lang="tr-TR" smtClean="0"/>
              <a:t>15.09.2016</a:t>
            </a:fld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E4B4F-37AF-4EE7-A0C9-B3F463620F6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7469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A2B4A-6701-4B82-8C8E-6DF588241A01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E0B50-0A53-4016-8801-85C4CA307D13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3BD87-9C2C-478D-B1B0-0A04632CFE75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B8D64-F892-47ED-9A7B-BE6AEB9B5A1C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57A6-849D-4592-AB0A-5EA6039BE5CE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EDE9A-3937-464D-BC47-954532BA7A3D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E78A8-778B-4B56-9052-86ADB1D7AABA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21DFA-2636-4112-8C5C-5193A8898399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6C9A9-7D91-4751-813C-A47AFF8D0B19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1B222-A8FF-484B-849F-10064445D38A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83EEC-CB67-4EA9-830A-69418EA44085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8079B-A10C-42D7-8B6F-1B78C8747FB4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14DDB-9FD9-4141-9666-7573DB617F82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317E8-CCC8-4D95-8BA0-1099DD8B1CB3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951DF-9DF0-4C5C-ADC5-C8D9DA88B1BB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56D6-915B-43EC-8748-D136A628B441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09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8663939-F1A8-4C73-8ED7-9DB57048B3D2}" type="datetime1">
              <a:rPr lang="tr-TR" smtClean="0"/>
              <a:t>15.09.2016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FF8109-46F2-4B39-BFAF-2B464153DB11}" type="slidenum">
              <a:rPr lang="tr-TR" altLang="en-US"/>
              <a:pPr>
                <a:defRPr/>
              </a:pPr>
              <a:t>‹#›</a:t>
            </a:fld>
            <a:endParaRPr lang="tr-T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15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hyperlink" Target="http://tr.wikipedia.org/wiki/Dosya:Mimov.gif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9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0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hyperlink" Target="http://tr.wikipedia.org/wiki/Dosya:Mimov.gif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video" Target="NULL" TargetMode="External"/><Relationship Id="rId7" Type="http://schemas.openxmlformats.org/officeDocument/2006/relationships/image" Target="../media/image59.wmf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0.png"/><Relationship Id="rId5" Type="http://schemas.openxmlformats.org/officeDocument/2006/relationships/slideLayout" Target="../slideLayouts/slideLayout7.xml"/><Relationship Id="rId4" Type="http://schemas.microsoft.com/office/2007/relationships/media" Target="../media/media2.mp4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kadincasayfa.com/wp-content/uploads/2011/03/tup-beb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16832"/>
            <a:ext cx="5057775" cy="3133726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060848"/>
            <a:ext cx="7772400" cy="1470025"/>
          </a:xfrm>
        </p:spPr>
        <p:txBody>
          <a:bodyPr/>
          <a:lstStyle/>
          <a:p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 BÖLÜNME</a:t>
            </a:r>
          </a:p>
        </p:txBody>
      </p:sp>
      <p:pic>
        <p:nvPicPr>
          <p:cNvPr id="20484" name="Picture 4" descr="mayoz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0"/>
            <a:ext cx="5688632" cy="1861177"/>
          </a:xfrm>
          <a:prstGeom prst="rect">
            <a:avLst/>
          </a:prstGeom>
          <a:noFill/>
        </p:spPr>
      </p:pic>
      <p:pic>
        <p:nvPicPr>
          <p:cNvPr id="20485" name="Picture 5" descr="mayoz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841776"/>
            <a:ext cx="8063846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title"/>
          </p:nvPr>
        </p:nvSpPr>
        <p:spPr>
          <a:xfrm>
            <a:off x="2356" y="723077"/>
            <a:ext cx="9141644" cy="706090"/>
          </a:xfrm>
        </p:spPr>
        <p:txBody>
          <a:bodyPr/>
          <a:lstStyle/>
          <a:p>
            <a:r>
              <a:rPr lang="tr-TR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Mayozda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Gen Değişimi(parça değişimi)</a:t>
            </a: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36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1-Evre </a:t>
            </a:r>
            <a:r>
              <a:rPr lang="tr-T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1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Crossing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over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51520" y="4977172"/>
            <a:ext cx="396044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Homolog kromozomlar yan yana gelerek birbirlerinin üzerine kıvrılırlar.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860032" y="4905162"/>
            <a:ext cx="372304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Homolog kromozomlar  arasında gen alış verişi olur. (</a:t>
            </a:r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Crossing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over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" t="16291" r="8891" b="12771"/>
          <a:stretch/>
        </p:blipFill>
        <p:spPr>
          <a:xfrm>
            <a:off x="251520" y="1618994"/>
            <a:ext cx="5042616" cy="3096343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6081" r="10794" b="4741"/>
          <a:stretch/>
        </p:blipFill>
        <p:spPr>
          <a:xfrm>
            <a:off x="5343943" y="1618993"/>
            <a:ext cx="3800057" cy="3096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1116" y="27856"/>
            <a:ext cx="9144000" cy="1143000"/>
          </a:xfrm>
        </p:spPr>
        <p:txBody>
          <a:bodyPr/>
          <a:lstStyle/>
          <a:p>
            <a:r>
              <a:rPr lang="tr-T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Gen değişimi rastgele fakat aynı özelliğe etki eden genler arasında olur.</a:t>
            </a:r>
            <a:endParaRPr lang="tr-TR" sz="36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" name="Picture 2" descr="homologous chromosom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92" b="13239"/>
          <a:stretch/>
        </p:blipFill>
        <p:spPr bwMode="auto">
          <a:xfrm>
            <a:off x="893967" y="2132856"/>
            <a:ext cx="735606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Dikdörtgen"/>
          <p:cNvSpPr/>
          <p:nvPr/>
        </p:nvSpPr>
        <p:spPr>
          <a:xfrm>
            <a:off x="611560" y="6021288"/>
            <a:ext cx="2161354" cy="400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Homolog Kromozomlar</a:t>
            </a:r>
          </a:p>
        </p:txBody>
      </p:sp>
      <p:sp>
        <p:nvSpPr>
          <p:cNvPr id="7" name="5 Dikdörtgen"/>
          <p:cNvSpPr/>
          <p:nvPr/>
        </p:nvSpPr>
        <p:spPr>
          <a:xfrm>
            <a:off x="1115616" y="1561654"/>
            <a:ext cx="2376264" cy="400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(Kopyalı)Kromozom</a:t>
            </a:r>
          </a:p>
        </p:txBody>
      </p:sp>
      <p:sp>
        <p:nvSpPr>
          <p:cNvPr id="8" name="5 Dikdörtgen"/>
          <p:cNvSpPr/>
          <p:nvPr/>
        </p:nvSpPr>
        <p:spPr>
          <a:xfrm>
            <a:off x="5149180" y="5877272"/>
            <a:ext cx="3994820" cy="576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Kromozomun her yerindeki genlerde değişiklik olmaz.</a:t>
            </a:r>
          </a:p>
        </p:txBody>
      </p:sp>
    </p:spTree>
    <p:extLst>
      <p:ext uri="{BB962C8B-B14F-4D97-AF65-F5344CB8AC3E}">
        <p14:creationId xmlns:p14="http://schemas.microsoft.com/office/powerpoint/2010/main" val="4244603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2353344" y="1268760"/>
            <a:ext cx="6790655" cy="1656184"/>
          </a:xfrm>
        </p:spPr>
        <p:txBody>
          <a:bodyPr/>
          <a:lstStyle/>
          <a:p>
            <a:pPr marL="0" indent="0" algn="ctr">
              <a:buNone/>
            </a:pPr>
            <a:r>
              <a:rPr lang="tr-TR" b="1" i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Dünyadaki insanların bu kadar çeşitli olmasının sebebi gerçekleşen gen </a:t>
            </a:r>
            <a:r>
              <a:rPr lang="tr-TR" b="1" i="1" dirty="0" smtClean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alış-verişidir</a:t>
            </a:r>
            <a:r>
              <a:rPr lang="tr-TR" b="1" i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  <a:endParaRPr lang="tr-TR" b="1" dirty="0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tr-TR" b="1" dirty="0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Unvan 1"/>
          <p:cNvSpPr>
            <a:spLocks noGrp="1"/>
          </p:cNvSpPr>
          <p:nvPr>
            <p:ph type="title"/>
          </p:nvPr>
        </p:nvSpPr>
        <p:spPr>
          <a:xfrm>
            <a:off x="1763688" y="0"/>
            <a:ext cx="8229600" cy="1143000"/>
          </a:xfrm>
        </p:spPr>
        <p:txBody>
          <a:bodyPr/>
          <a:lstStyle/>
          <a:p>
            <a:r>
              <a:rPr lang="tr-TR" b="1" dirty="0" err="1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Crossing-over</a:t>
            </a:r>
            <a:endParaRPr lang="tr-TR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9220" name="Picture 4" descr="human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432" y="3079042"/>
            <a:ext cx="6667500" cy="375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rossing ov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2923960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516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6081" r="10794" b="4741"/>
          <a:stretch/>
        </p:blipFill>
        <p:spPr>
          <a:xfrm>
            <a:off x="3131840" y="1340768"/>
            <a:ext cx="3888432" cy="3168352"/>
          </a:xfrm>
          <a:prstGeom prst="rect">
            <a:avLst/>
          </a:prstGeom>
        </p:spPr>
      </p:pic>
      <p:sp>
        <p:nvSpPr>
          <p:cNvPr id="6" name="11 Dikdörtgen"/>
          <p:cNvSpPr/>
          <p:nvPr/>
        </p:nvSpPr>
        <p:spPr>
          <a:xfrm>
            <a:off x="741312" y="4797152"/>
            <a:ext cx="7991872" cy="1301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FF0066"/>
              </a:buClr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Çekirdek zarı erir ve kromozomlar sitoplazmaya yayılır.</a:t>
            </a:r>
            <a:endParaRPr lang="tr-T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tr-TR" sz="40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1-Evre </a:t>
            </a:r>
            <a:r>
              <a:rPr lang="tr-TR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1</a:t>
            </a:r>
            <a:endParaRPr lang="tr-TR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71936" y="1137480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Çekirdek zarı </a:t>
            </a:r>
            <a:endParaRPr lang="tr-TR" sz="1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4085456" y="1544056"/>
            <a:ext cx="651792" cy="589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206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eiosis Prophase 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03" y="746944"/>
            <a:ext cx="8559193" cy="611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tr-TR" sz="40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1-Evre </a:t>
            </a:r>
            <a:r>
              <a:rPr lang="tr-TR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1 mikroskop </a:t>
            </a:r>
            <a:endParaRPr lang="tr-TR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754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Evre 2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82767" y="1013532"/>
            <a:ext cx="4095389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</a:rPr>
              <a:t>Sentrozomlar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</a:rPr>
              <a:t> kutuplara ulaşmıştır.İğ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</a:rPr>
              <a:t>iplikleri oluşumunu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</a:rPr>
              <a:t>tamamlar.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Kromozomlar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ekvatora (hücrenin ortasına) dizilir.(iğ ipliklerine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tutunarak)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Yalnız dikkat edilirse ; kromozomlar dizilirken homolog kromozomlar yan yana dizilirler.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2027" r="5491" b="3690"/>
          <a:stretch/>
        </p:blipFill>
        <p:spPr>
          <a:xfrm>
            <a:off x="619611" y="1970161"/>
            <a:ext cx="4284984" cy="3349725"/>
          </a:xfrm>
          <a:prstGeom prst="rect">
            <a:avLst/>
          </a:prstGeom>
        </p:spPr>
      </p:pic>
      <p:sp>
        <p:nvSpPr>
          <p:cNvPr id="7" name="5 Dikdörtgen"/>
          <p:cNvSpPr/>
          <p:nvPr/>
        </p:nvSpPr>
        <p:spPr>
          <a:xfrm>
            <a:off x="1395006" y="5379377"/>
            <a:ext cx="2161354" cy="400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Homolog Kromozomlar</a:t>
            </a:r>
          </a:p>
        </p:txBody>
      </p:sp>
      <p:sp>
        <p:nvSpPr>
          <p:cNvPr id="8" name="7 Dikdörtgen"/>
          <p:cNvSpPr/>
          <p:nvPr/>
        </p:nvSpPr>
        <p:spPr>
          <a:xfrm>
            <a:off x="-92060" y="3540005"/>
            <a:ext cx="1231838" cy="2100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Sentrozom</a:t>
            </a:r>
            <a:endParaRPr lang="tr-TR" sz="11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12 Dikdörtgen"/>
          <p:cNvSpPr/>
          <p:nvPr/>
        </p:nvSpPr>
        <p:spPr>
          <a:xfrm>
            <a:off x="3527884" y="1814417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İğ iplikleri</a:t>
            </a: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3707904" y="2370290"/>
            <a:ext cx="456097" cy="5546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12 Dikdörtgen"/>
          <p:cNvSpPr/>
          <p:nvPr/>
        </p:nvSpPr>
        <p:spPr>
          <a:xfrm>
            <a:off x="1691680" y="1111532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Hücrenin ekvatoru</a:t>
            </a: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2639368" y="1710500"/>
            <a:ext cx="0" cy="519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Meiosis Metaphase 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4321"/>
            <a:ext cx="7776864" cy="603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Evre 2 mikroskop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1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Evre 3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1556792"/>
            <a:ext cx="4067944" cy="4032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Homolog kromozomlar 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çiftleri birbirlerinden ayrılarak kutuplara çekilir.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Kutuplara çekilen kromozomlar gen alış verişinden dolayı anne babadan gelen kromozomların aynısı değildirler.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C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9" t="4783" r="7559" b="1984"/>
          <a:stretch/>
        </p:blipFill>
        <p:spPr>
          <a:xfrm>
            <a:off x="395536" y="2276872"/>
            <a:ext cx="4295434" cy="3528392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1115616" y="1556792"/>
            <a:ext cx="26642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Homolog Kromozomlar ayrılıyor.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eiosis Anaphase 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48" y="842705"/>
            <a:ext cx="7621104" cy="606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Evre 3 mikroskop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77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Evre 1-2-3 özet</a:t>
            </a:r>
            <a:endParaRPr lang="tr-TR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C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6" name="Resim 25" descr="C:\Users\user\Desktop\r6.pn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4968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medgen.ubc.ca/robinsonlab/__shared/assets/meiosis296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709612" y="3123404"/>
            <a:ext cx="3436744" cy="4032448"/>
          </a:xfrm>
          <a:prstGeom prst="rect">
            <a:avLst/>
          </a:prstGeom>
          <a:noFill/>
        </p:spPr>
      </p:pic>
      <p:pic>
        <p:nvPicPr>
          <p:cNvPr id="9" name="Picture 4" descr="http://content.revolutionhealth.com/contentimages/h9991281_001.jpg"/>
          <p:cNvPicPr>
            <a:picLocks noChangeAspect="1" noChangeArrowheads="1"/>
          </p:cNvPicPr>
          <p:nvPr/>
        </p:nvPicPr>
        <p:blipFill>
          <a:blip r:embed="rId3" cstate="print"/>
          <a:srcRect r="55627"/>
          <a:stretch>
            <a:fillRect/>
          </a:stretch>
        </p:blipFill>
        <p:spPr bwMode="auto">
          <a:xfrm>
            <a:off x="6498347" y="404664"/>
            <a:ext cx="2645653" cy="3888433"/>
          </a:xfrm>
          <a:prstGeom prst="rect">
            <a:avLst/>
          </a:prstGeom>
          <a:noFill/>
        </p:spPr>
      </p:pic>
      <p:pic>
        <p:nvPicPr>
          <p:cNvPr id="7" name="Picture 7" descr="http://www.sagliklisayfalar.com/images/erkek_organ.jpg"/>
          <p:cNvPicPr>
            <a:picLocks noChangeAspect="1" noChangeArrowheads="1"/>
          </p:cNvPicPr>
          <p:nvPr/>
        </p:nvPicPr>
        <p:blipFill>
          <a:blip r:embed="rId4" cstate="print"/>
          <a:srcRect r="70126" b="33248"/>
          <a:stretch>
            <a:fillRect/>
          </a:stretch>
        </p:blipFill>
        <p:spPr bwMode="auto">
          <a:xfrm>
            <a:off x="0" y="332656"/>
            <a:ext cx="1763688" cy="403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83568" y="3068960"/>
            <a:ext cx="504056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61665"/>
            <a:ext cx="8229600" cy="1143000"/>
          </a:xfrm>
        </p:spPr>
        <p:txBody>
          <a:bodyPr/>
          <a:lstStyle/>
          <a:p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Bölünme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3052935"/>
          </a:xfrm>
        </p:spPr>
        <p:txBody>
          <a:bodyPr/>
          <a:lstStyle/>
          <a:p>
            <a:pPr algn="ctr">
              <a:buNone/>
            </a:pP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bölünme </a:t>
            </a:r>
            <a:r>
              <a:rPr lang="tr-TR" sz="28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üreme hücrelerinin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oluşmasını sağlayan bölünme çeşididir. </a:t>
            </a:r>
          </a:p>
          <a:p>
            <a:pPr algn="ctr">
              <a:buNone/>
            </a:pP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bölünme canlıların üreme organlarındaki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2n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kromozoma sahip </a:t>
            </a:r>
            <a:r>
              <a:rPr lang="tr-TR" sz="28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üreme ana hücrelerinde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görülen ve </a:t>
            </a:r>
          </a:p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ana bölümden(mayoz-1 mayoz-2)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oluşan bölünme çeşididir.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C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14" descr="http://www.xbebek.com/wp-content/uploads/2011/03/GEBEL%C4%B0K-3.-HAFTA.jpg"/>
          <p:cNvPicPr>
            <a:picLocks noChangeAspect="1" noChangeArrowheads="1"/>
          </p:cNvPicPr>
          <p:nvPr/>
        </p:nvPicPr>
        <p:blipFill>
          <a:blip r:embed="rId5" cstate="print"/>
          <a:srcRect l="21600" r="24402"/>
          <a:stretch>
            <a:fillRect/>
          </a:stretch>
        </p:blipFill>
        <p:spPr bwMode="auto">
          <a:xfrm>
            <a:off x="7164288" y="4365104"/>
            <a:ext cx="1979712" cy="20201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://www.ureme.net/wp-content/uploads/sperm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65104"/>
            <a:ext cx="2657872" cy="199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5974" r="9281" b="2821"/>
          <a:stretch/>
        </p:blipFill>
        <p:spPr>
          <a:xfrm>
            <a:off x="5651376" y="4414415"/>
            <a:ext cx="3025080" cy="2388221"/>
          </a:xfrm>
          <a:prstGeom prst="rect">
            <a:avLst/>
          </a:prstGeom>
        </p:spPr>
      </p:pic>
      <p:sp>
        <p:nvSpPr>
          <p:cNvPr id="7" name="TextBox 3"/>
          <p:cNvSpPr txBox="1"/>
          <p:nvPr/>
        </p:nvSpPr>
        <p:spPr>
          <a:xfrm>
            <a:off x="-2344" y="-22944"/>
            <a:ext cx="9144000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4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</a:t>
            </a:r>
            <a:r>
              <a:rPr lang="tr-TR" sz="4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Evre 4</a:t>
            </a:r>
            <a:endParaRPr lang="tr-TR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993258" y="1029516"/>
            <a:ext cx="4180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 bölünmesi tamamlanır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zıt kutuplara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çekilen kromozomların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etrafında çekirdek zarı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oluşur.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5974" r="9281" b="2821"/>
          <a:stretch/>
        </p:blipFill>
        <p:spPr>
          <a:xfrm>
            <a:off x="242392" y="764704"/>
            <a:ext cx="4752528" cy="3751996"/>
          </a:xfrm>
          <a:prstGeom prst="rect">
            <a:avLst/>
          </a:prstGeom>
        </p:spPr>
      </p:pic>
      <p:sp>
        <p:nvSpPr>
          <p:cNvPr id="15" name="5 Dikdörtgen"/>
          <p:cNvSpPr/>
          <p:nvPr/>
        </p:nvSpPr>
        <p:spPr>
          <a:xfrm>
            <a:off x="974440" y="4516700"/>
            <a:ext cx="3413348" cy="8044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Farklı genetik yapıya sahip çekirdekler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716016" y="3767556"/>
            <a:ext cx="4427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Kromozomlar kromatin ipliklerine dönüşür.</a:t>
            </a:r>
          </a:p>
        </p:txBody>
      </p:sp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0" t="19839" r="69194" b="53106"/>
          <a:stretch/>
        </p:blipFill>
        <p:spPr>
          <a:xfrm>
            <a:off x="5724128" y="5085184"/>
            <a:ext cx="856671" cy="8138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0" t="19839" r="69194" b="53106"/>
          <a:stretch/>
        </p:blipFill>
        <p:spPr>
          <a:xfrm>
            <a:off x="7679578" y="5085184"/>
            <a:ext cx="856671" cy="8138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Meiosis Telophase 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5" y="691831"/>
            <a:ext cx="8549574" cy="61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23552" y="-8058"/>
            <a:ext cx="9144000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4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</a:t>
            </a:r>
            <a:r>
              <a:rPr lang="tr-TR" sz="4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Evre 4 mikroskop</a:t>
            </a:r>
            <a:endParaRPr lang="tr-TR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34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0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Sitoplazma  Bölünmesi</a:t>
            </a: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" name="9 Dikdörtgen"/>
          <p:cNvSpPr/>
          <p:nvPr/>
        </p:nvSpPr>
        <p:spPr>
          <a:xfrm>
            <a:off x="4720705" y="1177380"/>
            <a:ext cx="44279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Sitoplazma boğumlanarak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ikiye ayrılır.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I sonucu 2n kromozomlu bir hücreden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n kromozomlu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kromozomları(DNA) farklı iki hücre oluşur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8" name="Picture 2" descr="mitosis cytokinesi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3" t="13041" r="4513" b="9018"/>
          <a:stretch/>
        </p:blipFill>
        <p:spPr bwMode="auto">
          <a:xfrm>
            <a:off x="323528" y="1170360"/>
            <a:ext cx="439248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979713" y="2285108"/>
            <a:ext cx="1224136" cy="3565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400" dirty="0" smtClean="0"/>
              <a:t>Boğumlanma </a:t>
            </a:r>
            <a:endParaRPr lang="tr-TR" sz="1400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21625" r="10688" b="19598"/>
          <a:stretch/>
        </p:blipFill>
        <p:spPr>
          <a:xfrm>
            <a:off x="395536" y="3744349"/>
            <a:ext cx="396044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7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çift ayakkabı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583" y="1111548"/>
            <a:ext cx="2184177" cy="21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84783" y="-31452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Neden 2n’den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n’e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düştü?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68760"/>
            <a:ext cx="4788024" cy="5257800"/>
          </a:xfrm>
        </p:spPr>
        <p:txBody>
          <a:bodyPr/>
          <a:lstStyle/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2n çift homolog kromozomu temsil eder. Aynı ayakkabı çiftleri gibi…</a:t>
            </a: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</a:rPr>
              <a:t>Çekirdek bölünmesi(evre 3) sırasında homolog kromozomlar birbirinden ayrılır.</a:t>
            </a: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Çiftler birbirinden ayrıldığı için elimizde tekler kalmış olur bu yüzden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n’e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 düşer deriz.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pic>
        <p:nvPicPr>
          <p:cNvPr id="5122" name="Picture 2" descr="çift ayakkab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304" y="1111548"/>
            <a:ext cx="2360240" cy="23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14612" b="23382"/>
          <a:stretch/>
        </p:blipFill>
        <p:spPr bwMode="auto">
          <a:xfrm>
            <a:off x="5288338" y="3448171"/>
            <a:ext cx="1083966" cy="221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12 Dikdörtgen"/>
          <p:cNvSpPr/>
          <p:nvPr/>
        </p:nvSpPr>
        <p:spPr>
          <a:xfrm>
            <a:off x="5261639" y="5588248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13 Dikdörtgen"/>
          <p:cNvSpPr/>
          <p:nvPr/>
        </p:nvSpPr>
        <p:spPr>
          <a:xfrm>
            <a:off x="5863205" y="5615361"/>
            <a:ext cx="405938" cy="394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22" name="14 Düz Ok Bağlayıcısı"/>
          <p:cNvCxnSpPr/>
          <p:nvPr/>
        </p:nvCxnSpPr>
        <p:spPr>
          <a:xfrm>
            <a:off x="5442803" y="6004616"/>
            <a:ext cx="341965" cy="4415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15 Düz Ok Bağlayıcısı"/>
          <p:cNvCxnSpPr>
            <a:stCxn id="21" idx="2"/>
          </p:cNvCxnSpPr>
          <p:nvPr/>
        </p:nvCxnSpPr>
        <p:spPr>
          <a:xfrm flipH="1">
            <a:off x="5863206" y="6009552"/>
            <a:ext cx="202968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19 Dikdörtgen"/>
          <p:cNvSpPr/>
          <p:nvPr/>
        </p:nvSpPr>
        <p:spPr>
          <a:xfrm>
            <a:off x="5496539" y="6371332"/>
            <a:ext cx="6480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8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2n</a:t>
            </a:r>
            <a:endParaRPr lang="tr-TR" sz="28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28" name="Picture 2" descr="http://www.dkimages.com/discover/previews/916/9001146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4483" y="3373696"/>
            <a:ext cx="1932619" cy="2360239"/>
          </a:xfrm>
          <a:prstGeom prst="rect">
            <a:avLst/>
          </a:prstGeom>
          <a:noFill/>
        </p:spPr>
      </p:pic>
      <p:sp>
        <p:nvSpPr>
          <p:cNvPr id="31" name="12 Dikdörtgen"/>
          <p:cNvSpPr/>
          <p:nvPr/>
        </p:nvSpPr>
        <p:spPr>
          <a:xfrm>
            <a:off x="7425702" y="5659461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2" name="13 Dikdörtgen"/>
          <p:cNvSpPr/>
          <p:nvPr/>
        </p:nvSpPr>
        <p:spPr>
          <a:xfrm>
            <a:off x="8282335" y="5644576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33" name="14 Düz Ok Bağlayıcısı"/>
          <p:cNvCxnSpPr>
            <a:stCxn id="31" idx="2"/>
            <a:endCxn id="35" idx="0"/>
          </p:cNvCxnSpPr>
          <p:nvPr/>
        </p:nvCxnSpPr>
        <p:spPr>
          <a:xfrm>
            <a:off x="7641726" y="6019501"/>
            <a:ext cx="532597" cy="3993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15 Düz Ok Bağlayıcısı"/>
          <p:cNvCxnSpPr>
            <a:stCxn id="32" idx="2"/>
            <a:endCxn id="35" idx="0"/>
          </p:cNvCxnSpPr>
          <p:nvPr/>
        </p:nvCxnSpPr>
        <p:spPr>
          <a:xfrm flipH="1">
            <a:off x="8174323" y="6004616"/>
            <a:ext cx="324036" cy="4142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19 Dikdörtgen"/>
          <p:cNvSpPr/>
          <p:nvPr/>
        </p:nvSpPr>
        <p:spPr>
          <a:xfrm>
            <a:off x="7850287" y="6418900"/>
            <a:ext cx="6480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2n</a:t>
            </a:r>
            <a:endParaRPr lang="tr-TR" sz="24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145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</a:t>
            </a:r>
          </a:p>
        </p:txBody>
      </p:sp>
      <p:pic>
        <p:nvPicPr>
          <p:cNvPr id="6" name="Picture 2" descr="Mimov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50080"/>
            <a:ext cx="5616624" cy="464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74" name="ShockwaveFlash1" r:id="rId2" imgW="6985080" imgH="5079960"/>
        </mc:Choice>
        <mc:Fallback>
          <p:control name="ShockwaveFlash1" r:id="rId2" imgW="6985080" imgH="507996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042988" y="908050"/>
                  <a:ext cx="6985000" cy="5080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50" name="ShockwaveFlash1" r:id="rId2" imgW="9144000" imgH="6858000"/>
        </mc:Choice>
        <mc:Fallback>
          <p:control name="ShockwaveFlash1" r:id="rId2" imgW="9144000" imgH="685800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780928"/>
            <a:ext cx="7772400" cy="136245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800" cap="none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8800" cap="none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</a:t>
            </a:r>
            <a:endParaRPr lang="tr-TR" sz="8800" cap="none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>
          <a:xfrm>
            <a:off x="9872" y="11462"/>
            <a:ext cx="9144000" cy="1143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sz="6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Mayoz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2</a:t>
            </a:r>
            <a:endParaRPr lang="tr-TR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0" y="1268761"/>
            <a:ext cx="9144000" cy="3384376"/>
          </a:xfrm>
        </p:spPr>
        <p:txBody>
          <a:bodyPr/>
          <a:lstStyle/>
          <a:p>
            <a:pPr marL="0" indent="0" algn="ctr">
              <a:buNone/>
            </a:pP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2 de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1 de oluşan 2 hücrenin tekrar bölünmesi görülür.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2 de </a:t>
            </a:r>
            <a:r>
              <a:rPr lang="tr-TR" sz="2800" b="1" i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hazırlık evresi görülmez</a:t>
            </a:r>
            <a:r>
              <a:rPr lang="tr-TR" sz="2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Yani kromatin iplikler kendini eşlemez. 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-2 de </a:t>
            </a:r>
            <a:r>
              <a:rPr lang="tr-TR" sz="2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sadece </a:t>
            </a:r>
            <a:r>
              <a:rPr lang="tr-TR" sz="28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sentrozom</a:t>
            </a:r>
            <a:r>
              <a:rPr lang="tr-TR" sz="2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tr-TR" sz="2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eşlenmesi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görülür. </a:t>
            </a:r>
          </a:p>
          <a:p>
            <a:pPr marL="0" indent="0" algn="ctr">
              <a:buNone/>
            </a:pP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Diğer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olaylar aynen mitoz bölünme gibidir. Yani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-2 de mitoz bölünmede olduğu gibi çekirdek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4 evrede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bölünür.</a:t>
            </a:r>
          </a:p>
          <a:p>
            <a:pPr algn="ctr"/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21625" r="10688" b="19598"/>
          <a:stretch/>
        </p:blipFill>
        <p:spPr>
          <a:xfrm>
            <a:off x="2339752" y="4769768"/>
            <a:ext cx="396044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245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>
          <a:xfrm>
            <a:off x="0" y="-18752"/>
            <a:ext cx="91440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2-Evre 1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83855" y="1417638"/>
            <a:ext cx="4632161" cy="517971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Sentrozomlar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kutuplara çekilir ve aralarında iğ iplikleri oluşur.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Kromatin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iplikler kısalıp kalınlaşarak kromozomlara dönüşür.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Çekirdek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zarı kaybolur ve </a:t>
            </a:r>
            <a:r>
              <a:rPr lang="tr-TR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n sayıdaki kromozomlar sitoplazmaya yayılır.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" t="16214" r="10794" b="12849"/>
          <a:stretch/>
        </p:blipFill>
        <p:spPr>
          <a:xfrm rot="5400000">
            <a:off x="4880448" y="2608534"/>
            <a:ext cx="4883670" cy="3052294"/>
          </a:xfrm>
          <a:prstGeom prst="rect">
            <a:avLst/>
          </a:prstGeom>
        </p:spPr>
      </p:pic>
      <p:sp>
        <p:nvSpPr>
          <p:cNvPr id="10" name="36 Dikdörtgen"/>
          <p:cNvSpPr/>
          <p:nvPr/>
        </p:nvSpPr>
        <p:spPr>
          <a:xfrm>
            <a:off x="5047319" y="4105256"/>
            <a:ext cx="14976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Sentrozom</a:t>
            </a: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40 Dikdörtgen"/>
          <p:cNvSpPr/>
          <p:nvPr/>
        </p:nvSpPr>
        <p:spPr>
          <a:xfrm>
            <a:off x="5075596" y="2809041"/>
            <a:ext cx="10277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Hücrenin  kutbu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2 Dikdörtgen"/>
          <p:cNvSpPr/>
          <p:nvPr/>
        </p:nvSpPr>
        <p:spPr>
          <a:xfrm>
            <a:off x="7524328" y="3990033"/>
            <a:ext cx="187220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İğ iplikleri</a:t>
            </a: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5918127" y="3169081"/>
            <a:ext cx="526081" cy="9361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>
            <a:off x="6012160" y="4465296"/>
            <a:ext cx="360040" cy="835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H="1" flipV="1">
            <a:off x="8100392" y="3284984"/>
            <a:ext cx="288032" cy="648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8100392" y="4422081"/>
            <a:ext cx="360040" cy="753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40 Dikdörtgen"/>
          <p:cNvSpPr/>
          <p:nvPr/>
        </p:nvSpPr>
        <p:spPr>
          <a:xfrm>
            <a:off x="4984398" y="5390073"/>
            <a:ext cx="10277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Hücrenin  kutbu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6636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1210.photobucket.com/albums/cc405/BahattinOG/69953744111382615190.png"/>
          <p:cNvPicPr>
            <a:picLocks noChangeAspect="1" noChangeArrowheads="1"/>
          </p:cNvPicPr>
          <p:nvPr/>
        </p:nvPicPr>
        <p:blipFill>
          <a:blip r:embed="rId2" cstate="print"/>
          <a:srcRect t="5193"/>
          <a:stretch>
            <a:fillRect/>
          </a:stretch>
        </p:blipFill>
        <p:spPr bwMode="auto">
          <a:xfrm>
            <a:off x="-1" y="0"/>
            <a:ext cx="9224449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060848"/>
            <a:ext cx="9144000" cy="136245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800" b="0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Mayoz</a:t>
            </a:r>
            <a:r>
              <a:rPr lang="tr-TR" sz="8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1</a:t>
            </a:r>
            <a:endParaRPr lang="tr-TR" sz="8800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Meiosis Prophase I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56" y="1124248"/>
            <a:ext cx="7293888" cy="575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5"/>
          <p:cNvSpPr txBox="1">
            <a:spLocks/>
          </p:cNvSpPr>
          <p:nvPr/>
        </p:nvSpPr>
        <p:spPr>
          <a:xfrm>
            <a:off x="0" y="-18752"/>
            <a:ext cx="9144000" cy="11430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2-Evre 1 mikroskop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05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18504" y="-18752"/>
            <a:ext cx="9162504" cy="1215504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Mayoz</a:t>
            </a:r>
            <a:r>
              <a:rPr lang="tr-TR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 2- Evre 2</a:t>
            </a:r>
            <a:endParaRPr lang="tr-TR" b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9716" y="2156396"/>
            <a:ext cx="4032448" cy="470912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Sitoplazmaya dağılmış olan kromozomlar iğ ipliklerine tutunarak hücrenin ekvator düzlemine dizilirler.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" t="17572" r="9176" b="11491"/>
          <a:stretch/>
        </p:blipFill>
        <p:spPr>
          <a:xfrm rot="5400000">
            <a:off x="4299398" y="2559971"/>
            <a:ext cx="5369739" cy="3240360"/>
          </a:xfrm>
          <a:prstGeom prst="rect">
            <a:avLst/>
          </a:prstGeom>
        </p:spPr>
      </p:pic>
      <p:sp>
        <p:nvSpPr>
          <p:cNvPr id="8" name="40 Dikdörtgen"/>
          <p:cNvSpPr/>
          <p:nvPr/>
        </p:nvSpPr>
        <p:spPr>
          <a:xfrm>
            <a:off x="6588224" y="1315261"/>
            <a:ext cx="10277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Ekvator 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12 Dikdörtgen"/>
          <p:cNvSpPr/>
          <p:nvPr/>
        </p:nvSpPr>
        <p:spPr>
          <a:xfrm>
            <a:off x="7271792" y="4062893"/>
            <a:ext cx="187220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İğ iplikleri</a:t>
            </a: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 flipV="1">
            <a:off x="7740352" y="3356992"/>
            <a:ext cx="0" cy="7006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H="1">
            <a:off x="7615986" y="4494941"/>
            <a:ext cx="124366" cy="2985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4326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Meiosis Metaphase I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10072"/>
            <a:ext cx="793941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-18504" y="-18752"/>
            <a:ext cx="9162504" cy="121550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Mayoz</a:t>
            </a:r>
            <a:r>
              <a:rPr lang="tr-TR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 2- Evre 2 mikroskop</a:t>
            </a:r>
            <a:endParaRPr lang="tr-TR" b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533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Mayoz</a:t>
            </a:r>
            <a:r>
              <a:rPr lang="tr-TR" b="1" dirty="0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2-Evre 3</a:t>
            </a:r>
            <a:endParaRPr lang="tr-TR" b="1" dirty="0">
              <a:ln w="13462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636912"/>
            <a:ext cx="6021412" cy="28531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(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tek-n sayıdaki) Kromozomlar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iğ iplikleri tarafından kutuplara çekilir. 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" t="19598" r="7560" b="17571"/>
          <a:stretch/>
        </p:blipFill>
        <p:spPr>
          <a:xfrm rot="5400000">
            <a:off x="4759738" y="2593190"/>
            <a:ext cx="466508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746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Meiosis Anaphase I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24260"/>
            <a:ext cx="7646719" cy="603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err="1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Mayoz</a:t>
            </a:r>
            <a:r>
              <a:rPr lang="tr-TR" b="1" dirty="0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2-Evre 3 mikroskop</a:t>
            </a:r>
            <a:endParaRPr lang="tr-TR" b="1" dirty="0">
              <a:ln w="13462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27400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sayıdaki kromozomun ayrılması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132" y="1268760"/>
            <a:ext cx="9144000" cy="3124943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Buradaki olay şuna benzer;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mayoz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1 de hatırlarsanız ayakkabıların çiftleri(2n) ayrılmış ayakkabılar tek(n) kalmıştı. Şimdi yine o kalan tek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ayakkabılar kopyalarından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ayrılıyor ve yine tek(n) kalmış oluyorlar.</a:t>
            </a:r>
          </a:p>
          <a:p>
            <a:pPr algn="ctr"/>
            <a:endParaRPr lang="tr-TR" dirty="0"/>
          </a:p>
        </p:txBody>
      </p:sp>
      <p:pic>
        <p:nvPicPr>
          <p:cNvPr id="4" name="Resim 3" descr="http://www.ilgazetesi.com.tr/wp-content/uploads/2009/06/ayakkab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3196" y="3789040"/>
            <a:ext cx="3960440" cy="283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4" descr="http://www.ilgazetesi.com.tr/wp-content/uploads/2009/06/ayakkab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976" y="3789040"/>
            <a:ext cx="3960440" cy="283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43416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456"/>
            <a:ext cx="9144000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Mayoz</a:t>
            </a:r>
            <a:r>
              <a:rPr lang="tr-TR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2- Evre 4</a:t>
            </a:r>
            <a:endParaRPr lang="tr-TR" b="1" dirty="0">
              <a:ln w="13462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452" y="1988840"/>
            <a:ext cx="4932040" cy="276368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tr-TR" sz="3600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Zıt kutuplara çekilen kromozomların etrafında tekrar çekirdek zarı oluşur.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sz="3600" b="1" dirty="0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t="10134" r="7769" b="14875"/>
          <a:stretch/>
        </p:blipFill>
        <p:spPr>
          <a:xfrm rot="5400000">
            <a:off x="4944534" y="2525026"/>
            <a:ext cx="4953908" cy="3106688"/>
          </a:xfrm>
          <a:prstGeom prst="rect">
            <a:avLst/>
          </a:prstGeom>
        </p:spPr>
      </p:pic>
      <p:sp>
        <p:nvSpPr>
          <p:cNvPr id="8" name="5 Dikdörtgen"/>
          <p:cNvSpPr/>
          <p:nvPr/>
        </p:nvSpPr>
        <p:spPr>
          <a:xfrm>
            <a:off x="2195736" y="5301208"/>
            <a:ext cx="338437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Farklı genetik yapıya sahip dört adet n(tek) kromozoma sahip çekirdek</a:t>
            </a:r>
          </a:p>
        </p:txBody>
      </p:sp>
    </p:spTree>
    <p:extLst>
      <p:ext uri="{BB962C8B-B14F-4D97-AF65-F5344CB8AC3E}">
        <p14:creationId xmlns:p14="http://schemas.microsoft.com/office/powerpoint/2010/main" val="42443701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t="10134" r="7769" b="14875"/>
          <a:stretch/>
        </p:blipFill>
        <p:spPr>
          <a:xfrm rot="5400000">
            <a:off x="4944534" y="2525026"/>
            <a:ext cx="4953908" cy="3106688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276872"/>
            <a:ext cx="5181352" cy="446449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Zıt kutuplara çekilen kromozomlar incelip uzayarak kromatin iplikleri oluşur.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İğ iplikleri kaybolur. Çekirdek bölünmesi tamamlanır. 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0" t="19839" r="69194" b="53106"/>
          <a:stretch/>
        </p:blipFill>
        <p:spPr>
          <a:xfrm>
            <a:off x="6084168" y="2420888"/>
            <a:ext cx="1152128" cy="1094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0" t="19839" r="69194" b="53106"/>
          <a:stretch/>
        </p:blipFill>
        <p:spPr>
          <a:xfrm>
            <a:off x="7241728" y="1988840"/>
            <a:ext cx="1152128" cy="1094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0" t="19839" r="69194" b="53106"/>
          <a:stretch/>
        </p:blipFill>
        <p:spPr>
          <a:xfrm>
            <a:off x="6055816" y="4725144"/>
            <a:ext cx="1152128" cy="1094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0" t="19839" r="69194" b="53106"/>
          <a:stretch/>
        </p:blipFill>
        <p:spPr>
          <a:xfrm>
            <a:off x="7371456" y="5107406"/>
            <a:ext cx="1152128" cy="1094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Unvan 1"/>
          <p:cNvSpPr txBox="1">
            <a:spLocks/>
          </p:cNvSpPr>
          <p:nvPr/>
        </p:nvSpPr>
        <p:spPr bwMode="auto">
          <a:xfrm>
            <a:off x="0" y="2456"/>
            <a:ext cx="9144000" cy="11430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Mayoz 2- Evre 4</a:t>
            </a:r>
            <a:endParaRPr lang="tr-TR" b="1" dirty="0">
              <a:ln w="13462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54328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Meiosis Telophase II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40656"/>
            <a:ext cx="7625941" cy="601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1"/>
          <p:cNvSpPr txBox="1">
            <a:spLocks/>
          </p:cNvSpPr>
          <p:nvPr/>
        </p:nvSpPr>
        <p:spPr bwMode="auto">
          <a:xfrm>
            <a:off x="0" y="2456"/>
            <a:ext cx="9144000" cy="11430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Mayoz</a:t>
            </a:r>
            <a:r>
              <a:rPr lang="tr-TR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2- Evre 4 mikroskop</a:t>
            </a:r>
            <a:endParaRPr lang="tr-TR" b="1" dirty="0">
              <a:ln w="13462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92689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our Daughter Cells - Ed Reschke/Photolibrary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5206"/>
            <a:ext cx="7632848" cy="602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nvan 1"/>
          <p:cNvSpPr txBox="1">
            <a:spLocks/>
          </p:cNvSpPr>
          <p:nvPr/>
        </p:nvSpPr>
        <p:spPr bwMode="auto">
          <a:xfrm>
            <a:off x="0" y="2456"/>
            <a:ext cx="9144000" cy="11430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Mayoz</a:t>
            </a:r>
            <a:r>
              <a:rPr lang="tr-TR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2- Evre 4 mikroskop</a:t>
            </a:r>
            <a:endParaRPr lang="tr-TR" b="1" dirty="0">
              <a:ln w="13462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3947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t="3426" r="13221" b="5461"/>
          <a:stretch/>
        </p:blipFill>
        <p:spPr>
          <a:xfrm rot="5400000">
            <a:off x="5147556" y="1670413"/>
            <a:ext cx="4176464" cy="38164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tr-TR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Hazırlık Evresi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556792"/>
            <a:ext cx="4067944" cy="193899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Kalıtım maddesi </a:t>
            </a:r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(DNA) </a:t>
            </a: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kendini eşler.</a:t>
            </a:r>
          </a:p>
          <a:p>
            <a:pPr algn="ctr">
              <a:buNone/>
              <a:defRPr/>
            </a:pP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Yani kromatin iplik sayısı 2 katına çıkar</a:t>
            </a:r>
          </a:p>
          <a:p>
            <a:pPr>
              <a:defRPr/>
            </a:pP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78" y="3470508"/>
            <a:ext cx="4071938" cy="1323439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Hayvan hücresinde </a:t>
            </a:r>
            <a:r>
              <a:rPr lang="tr-TR" sz="2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sentrozom</a:t>
            </a: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kendini eşler</a:t>
            </a:r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.(kopyalar)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793947"/>
            <a:ext cx="4067944" cy="163121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tr-TR" sz="2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Metabolik</a:t>
            </a: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olaylar (hücre içi faaliyetler) </a:t>
            </a: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hızlanır. Enerjiye ihtiyaç artar.</a:t>
            </a:r>
          </a:p>
          <a:p>
            <a:pPr algn="ctr">
              <a:defRPr/>
            </a:pP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7008" y="5622425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2n kromozomlu üreme ana hücresi 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V="1">
            <a:off x="5508104" y="4040751"/>
            <a:ext cx="1331640" cy="6631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6257077" y="1070457"/>
            <a:ext cx="18133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800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Sentrozom</a:t>
            </a:r>
            <a:endParaRPr lang="tr-TR" sz="1800" dirty="0" smtClean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None/>
            </a:pPr>
            <a:r>
              <a:rPr lang="tr-TR" sz="1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tr-TR" sz="1800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sentriol</a:t>
            </a:r>
            <a:r>
              <a:rPr lang="tr-TR" sz="1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1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6929278" y="1669631"/>
            <a:ext cx="219685" cy="845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277" y="838373"/>
            <a:ext cx="1469114" cy="1087144"/>
          </a:xfrm>
          <a:prstGeom prst="rect">
            <a:avLst/>
          </a:prstGeom>
        </p:spPr>
      </p:pic>
      <p:cxnSp>
        <p:nvCxnSpPr>
          <p:cNvPr id="15" name="Düz Ok Bağlayıcısı 14"/>
          <p:cNvCxnSpPr/>
          <p:nvPr/>
        </p:nvCxnSpPr>
        <p:spPr>
          <a:xfrm>
            <a:off x="7163766" y="1671717"/>
            <a:ext cx="254620" cy="843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241882" y="4451894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Kromatin iplikler </a:t>
            </a:r>
            <a:endParaRPr lang="tr-TR" sz="1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1994449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Çekirdek zarı </a:t>
            </a:r>
            <a:endParaRPr lang="tr-TR" sz="1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5684901" y="2438994"/>
            <a:ext cx="939327" cy="8808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 t="8100" r="9056" b="7651"/>
          <a:stretch/>
        </p:blipFill>
        <p:spPr>
          <a:xfrm>
            <a:off x="1787116" y="2132856"/>
            <a:ext cx="5112568" cy="3744416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31452" y="-1"/>
            <a:ext cx="9175452" cy="1013967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Sitoplazma Bölünmesi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1452" y="1013967"/>
            <a:ext cx="9144000" cy="1466006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Sitoplâzma </a:t>
            </a:r>
            <a:r>
              <a:rPr lang="tr-TR" b="1" dirty="0" err="1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boğumlanarak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iki hücre ikiye ayrılır. Ve sonuçta dört hücre oluşur.</a:t>
            </a:r>
          </a:p>
          <a:p>
            <a:pPr algn="ctr"/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9088" y="5877272"/>
            <a:ext cx="9161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Mayoz</a:t>
            </a:r>
            <a:r>
              <a:rPr lang="tr-TR" sz="24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2 sonucunda n kromozomlu iki hücreden n kromozomlu dört hücre oluşur.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 </a:t>
            </a:r>
          </a:p>
        </p:txBody>
      </p:sp>
      <p:sp>
        <p:nvSpPr>
          <p:cNvPr id="9" name="Dikdörtgen 8"/>
          <p:cNvSpPr/>
          <p:nvPr/>
        </p:nvSpPr>
        <p:spPr>
          <a:xfrm>
            <a:off x="3271590" y="3861048"/>
            <a:ext cx="20924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49228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WWW.IZLEVIDEO.NET-La méios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7952" y="0"/>
            <a:ext cx="8573100" cy="6858000"/>
          </a:xfrm>
        </p:spPr>
      </p:pic>
    </p:spTree>
    <p:extLst>
      <p:ext uri="{BB962C8B-B14F-4D97-AF65-F5344CB8AC3E}">
        <p14:creationId xmlns:p14="http://schemas.microsoft.com/office/powerpoint/2010/main" val="10187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http://course1.winona.edu/sberg/ILLUST/Fig13-6b.gif"/>
          <p:cNvPicPr>
            <a:picLocks noChangeAspect="1" noChangeArrowheads="1"/>
          </p:cNvPicPr>
          <p:nvPr/>
        </p:nvPicPr>
        <p:blipFill>
          <a:blip r:embed="rId2" cstate="print"/>
          <a:srcRect b="7601"/>
          <a:stretch>
            <a:fillRect/>
          </a:stretch>
        </p:blipFill>
        <p:spPr bwMode="auto">
          <a:xfrm>
            <a:off x="0" y="1916832"/>
            <a:ext cx="9144000" cy="3943938"/>
          </a:xfrm>
          <a:prstGeom prst="rect">
            <a:avLst/>
          </a:prstGeom>
          <a:noFill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 r="73090" b="49870"/>
          <a:stretch>
            <a:fillRect/>
          </a:stretch>
        </p:blipFill>
        <p:spPr bwMode="auto">
          <a:xfrm>
            <a:off x="0" y="0"/>
            <a:ext cx="22145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2915816" y="0"/>
            <a:ext cx="6228184" cy="177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 bildiğimiz mitoz bölünmeye benzer. Fakat buradaki fark ; </a:t>
            </a:r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 de hazırlık evresi yoktur.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844824"/>
            <a:ext cx="20517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 sonucu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kromozoma sahip 2 hücre oluşmuştur.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flipV="1">
            <a:off x="251520" y="1556792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28 Dikdörtgen"/>
          <p:cNvSpPr/>
          <p:nvPr/>
        </p:nvSpPr>
        <p:spPr>
          <a:xfrm>
            <a:off x="5292080" y="3645024"/>
            <a:ext cx="2016224" cy="54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Kopya kromozomlar ayrılıyor.</a:t>
            </a:r>
            <a:endParaRPr lang="tr-TR" sz="1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380312" y="3717032"/>
            <a:ext cx="1763688" cy="54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Mayoz</a:t>
            </a:r>
            <a:r>
              <a:rPr lang="tr-TR" sz="1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sonucu 4 adet n kromozomlu hücre oluşur.</a:t>
            </a:r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754312" y="1628800"/>
            <a:ext cx="7380312" cy="4824536"/>
            <a:chOff x="285720" y="857232"/>
            <a:chExt cx="8323300" cy="4752997"/>
          </a:xfrm>
        </p:grpSpPr>
        <p:pic>
          <p:nvPicPr>
            <p:cNvPr id="2867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720" y="1928802"/>
              <a:ext cx="1647825" cy="102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57356" y="1643050"/>
              <a:ext cx="2771775" cy="157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8" name="Picture 22" descr="bro35125_0314L"/>
            <p:cNvPicPr>
              <a:picLocks noChangeAspect="1" noChangeArrowheads="1"/>
            </p:cNvPicPr>
            <p:nvPr/>
          </p:nvPicPr>
          <p:blipFill>
            <a:blip r:embed="rId4" cstate="print"/>
            <a:srcRect l="47501" t="2867" r="19167" b="63707"/>
            <a:stretch>
              <a:fillRect/>
            </a:stretch>
          </p:blipFill>
          <p:spPr bwMode="auto">
            <a:xfrm>
              <a:off x="4572000" y="1142984"/>
              <a:ext cx="3048000" cy="2665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9" name="Picture 24" descr="bro35125_0314L"/>
            <p:cNvPicPr>
              <a:picLocks noChangeAspect="1" noChangeArrowheads="1"/>
            </p:cNvPicPr>
            <p:nvPr/>
          </p:nvPicPr>
          <p:blipFill>
            <a:blip r:embed="rId4" cstate="print"/>
            <a:srcRect l="80833" b="63707"/>
            <a:stretch>
              <a:fillRect/>
            </a:stretch>
          </p:blipFill>
          <p:spPr bwMode="auto">
            <a:xfrm rot="5400000">
              <a:off x="6285714" y="3286922"/>
              <a:ext cx="1752600" cy="2894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15"/>
            <p:cNvSpPr/>
            <p:nvPr/>
          </p:nvSpPr>
          <p:spPr>
            <a:xfrm>
              <a:off x="5589582" y="4616449"/>
              <a:ext cx="357189" cy="928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17" name="Rectangle 16"/>
            <p:cNvSpPr/>
            <p:nvPr/>
          </p:nvSpPr>
          <p:spPr>
            <a:xfrm rot="16200000">
              <a:off x="7072313" y="3286118"/>
              <a:ext cx="357190" cy="9286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18" name="Rectangle 17"/>
            <p:cNvSpPr/>
            <p:nvPr/>
          </p:nvSpPr>
          <p:spPr>
            <a:xfrm rot="16200000">
              <a:off x="7429502" y="928670"/>
              <a:ext cx="428627" cy="285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</p:grpSp>
      <p:pic>
        <p:nvPicPr>
          <p:cNvPr id="12" name="Picture 7" descr="http://www.sagliklisayfalar.com/images/erkek_organ.jpg"/>
          <p:cNvPicPr>
            <a:picLocks noChangeAspect="1" noChangeArrowheads="1"/>
          </p:cNvPicPr>
          <p:nvPr/>
        </p:nvPicPr>
        <p:blipFill>
          <a:blip r:embed="rId5" cstate="print"/>
          <a:srcRect r="70126" b="33248"/>
          <a:stretch>
            <a:fillRect/>
          </a:stretch>
        </p:blipFill>
        <p:spPr bwMode="auto">
          <a:xfrm>
            <a:off x="-9376" y="1340768"/>
            <a:ext cx="1700805" cy="389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9001125" cy="7747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 pitchFamily="34" charset="0"/>
              </a:rPr>
              <a:t>Sperm Hücrelerinin Oluşumu</a:t>
            </a:r>
            <a:endParaRPr lang="tr-TR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346600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226920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98528" y="1484784"/>
            <a:ext cx="20517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 sonucu n kromozoma sahip 2 hücre oluşmuştur.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794872" y="4365104"/>
            <a:ext cx="21237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Mayoz</a:t>
            </a:r>
            <a:r>
              <a:rPr lang="tr-TR" sz="1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sonucu 4 adet n kromozomlu hücre oluşur.</a:t>
            </a:r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394272" y="2132856"/>
            <a:ext cx="187220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2n kromozomlu üreme ana hücresi  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content.revolutionhealth.com/contentimages/h9991281_001.jpg"/>
          <p:cNvPicPr>
            <a:picLocks noChangeAspect="1" noChangeArrowheads="1"/>
          </p:cNvPicPr>
          <p:nvPr/>
        </p:nvPicPr>
        <p:blipFill>
          <a:blip r:embed="rId2" cstate="print"/>
          <a:srcRect r="58342"/>
          <a:stretch>
            <a:fillRect/>
          </a:stretch>
        </p:blipFill>
        <p:spPr bwMode="auto">
          <a:xfrm>
            <a:off x="8260" y="1340768"/>
            <a:ext cx="2483768" cy="3888433"/>
          </a:xfrm>
          <a:prstGeom prst="rect">
            <a:avLst/>
          </a:prstGeom>
          <a:noFill/>
        </p:spPr>
      </p:pic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2492028" y="1772816"/>
            <a:ext cx="6660232" cy="5229200"/>
            <a:chOff x="500034" y="1142984"/>
            <a:chExt cx="7110446" cy="5000660"/>
          </a:xfrm>
        </p:grpSpPr>
        <p:pic>
          <p:nvPicPr>
            <p:cNvPr id="29701" name="Picture 4" descr="bro35125_0314L"/>
            <p:cNvPicPr>
              <a:picLocks noChangeAspect="1" noChangeArrowheads="1"/>
            </p:cNvPicPr>
            <p:nvPr/>
          </p:nvPicPr>
          <p:blipFill>
            <a:blip r:embed="rId3" cstate="print"/>
            <a:srcRect t="38785" r="83333" b="32079"/>
            <a:stretch>
              <a:fillRect/>
            </a:stretch>
          </p:blipFill>
          <p:spPr bwMode="auto">
            <a:xfrm>
              <a:off x="571472" y="1285860"/>
              <a:ext cx="1523999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2" name="Picture 14" descr="bro35125_0314L"/>
            <p:cNvPicPr>
              <a:picLocks noChangeAspect="1" noChangeArrowheads="1"/>
            </p:cNvPicPr>
            <p:nvPr/>
          </p:nvPicPr>
          <p:blipFill>
            <a:blip r:embed="rId3" cstate="print"/>
            <a:srcRect l="50000" t="38785" b="32079"/>
            <a:stretch>
              <a:fillRect/>
            </a:stretch>
          </p:blipFill>
          <p:spPr bwMode="auto">
            <a:xfrm rot="5400000">
              <a:off x="4162430" y="2624124"/>
              <a:ext cx="4572000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18"/>
            <p:cNvSpPr/>
            <p:nvPr/>
          </p:nvSpPr>
          <p:spPr>
            <a:xfrm>
              <a:off x="3643299" y="1214423"/>
              <a:ext cx="1428757" cy="285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71471" y="1142984"/>
              <a:ext cx="1428757" cy="285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00034" y="2857496"/>
              <a:ext cx="1428757" cy="500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687879" y="3455988"/>
              <a:ext cx="785816" cy="1177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286369" y="4964124"/>
              <a:ext cx="785817" cy="1179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pic>
          <p:nvPicPr>
            <p:cNvPr id="29708" name="Picture 10" descr="bro35125_0314L"/>
            <p:cNvPicPr>
              <a:picLocks noChangeAspect="1" noChangeArrowheads="1"/>
            </p:cNvPicPr>
            <p:nvPr/>
          </p:nvPicPr>
          <p:blipFill>
            <a:blip r:embed="rId3" cstate="print"/>
            <a:srcRect l="16667" t="38785" r="50000" b="32079"/>
            <a:stretch>
              <a:fillRect/>
            </a:stretch>
          </p:blipFill>
          <p:spPr bwMode="auto">
            <a:xfrm>
              <a:off x="2357422" y="1142984"/>
              <a:ext cx="3048000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Rectangle 21"/>
            <p:cNvSpPr/>
            <p:nvPr/>
          </p:nvSpPr>
          <p:spPr>
            <a:xfrm>
              <a:off x="4214802" y="2894009"/>
              <a:ext cx="928691" cy="6778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</p:grpSp>
      <p:sp>
        <p:nvSpPr>
          <p:cNvPr id="28" name="27 Dikdörtgen"/>
          <p:cNvSpPr/>
          <p:nvPr/>
        </p:nvSpPr>
        <p:spPr>
          <a:xfrm>
            <a:off x="2276004" y="1844824"/>
            <a:ext cx="187220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2n kromozomlu üreme ana hücresi  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9001125" cy="7747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4800" b="1" dirty="0" smtClean="0">
                <a:latin typeface="Century Gothic" pitchFamily="34" charset="0"/>
              </a:rPr>
              <a:t>Yumurta Hücresinin Oluşumu</a:t>
            </a:r>
            <a:endParaRPr lang="tr-TR" sz="4400" dirty="0">
              <a:latin typeface="Century Gothic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516364" y="170080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5300340" y="364502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712100" y="15567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12308" y="1268760"/>
            <a:ext cx="20517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 sonucu n kromozoma sahip 2 hücre oluşmuştur.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956524" y="3573016"/>
            <a:ext cx="21957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Mayoz</a:t>
            </a:r>
            <a:r>
              <a:rPr lang="tr-TR" sz="1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sonucu 4 adet n kromozomlu hücre oluşur.</a:t>
            </a:r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2" descr="Mimov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571500"/>
            <a:ext cx="5500688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WW.IZLEVIDEO.NET-La méiose (2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2660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3099" name="ShockwaveFlash1" r:id="rId2" imgW="9144000" imgH="6858000"/>
        </mc:Choice>
        <mc:Fallback>
          <p:control name="ShockwaveFlash1" r:id="rId2" imgW="9144000" imgH="685800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98995"/>
            <a:ext cx="9144000" cy="1143000"/>
          </a:xfrm>
        </p:spPr>
        <p:txBody>
          <a:bodyPr/>
          <a:lstStyle/>
          <a:p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Bölünmenin Özellikleri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733256"/>
            <a:ext cx="9144000" cy="820688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 Eşeyli (sperm ve yumurta ile) üreyen canlılarda görülür.</a:t>
            </a:r>
          </a:p>
          <a:p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39503"/>
            <a:ext cx="9144000" cy="5760639"/>
          </a:xfrm>
        </p:spPr>
        <p:txBody>
          <a:bodyPr/>
          <a:lstStyle/>
          <a:p>
            <a:pPr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 Üreme organlarındaki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2n kromozomlu </a:t>
            </a:r>
            <a:r>
              <a:rPr lang="tr-TR" sz="28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üreme ana hücrelerinde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görülür. </a:t>
            </a:r>
          </a:p>
          <a:p>
            <a:pPr>
              <a:buNone/>
            </a:pP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 Üreme hücrelerini oluşturmak için yapılır. </a:t>
            </a:r>
          </a:p>
          <a:p>
            <a:pPr>
              <a:buNone/>
            </a:pP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>
              <a:buNone/>
            </a:pPr>
            <a:r>
              <a:rPr lang="tr-TR" sz="2800" dirty="0" smtClean="0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</a:rPr>
              <a:t>4-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Erkeklerde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testilerde(bitkilerde erkek organda), dişilerde yumurtalıkta meydana gelir.</a:t>
            </a:r>
          </a:p>
          <a:p>
            <a:pPr>
              <a:buNone/>
            </a:pP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://www.xbebek.com/wp-content/uploads/2011/03/GEBEL%C4%B0K-3.-HAFTA.jpg"/>
          <p:cNvPicPr>
            <a:picLocks noChangeAspect="1" noChangeArrowheads="1"/>
          </p:cNvPicPr>
          <p:nvPr/>
        </p:nvPicPr>
        <p:blipFill>
          <a:blip r:embed="rId2" cstate="print"/>
          <a:srcRect l="21600" r="24402"/>
          <a:stretch>
            <a:fillRect/>
          </a:stretch>
        </p:blipFill>
        <p:spPr bwMode="auto">
          <a:xfrm>
            <a:off x="7170836" y="404664"/>
            <a:ext cx="1979712" cy="20201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www.ureme.net/wp-content/uploads/sper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45968" y="1428105"/>
            <a:ext cx="2657872" cy="1993404"/>
          </a:xfrm>
          <a:prstGeom prst="rect">
            <a:avLst/>
          </a:prstGeom>
          <a:noFill/>
        </p:spPr>
      </p:pic>
      <p:pic>
        <p:nvPicPr>
          <p:cNvPr id="6" name="Resim 5" descr="C:\Users\Yasin\Desktop\FEN VE TEKNOLOJİ son\foto\fen foto\kadın üreme.JPG"/>
          <p:cNvPicPr/>
          <p:nvPr/>
        </p:nvPicPr>
        <p:blipFill>
          <a:blip r:embed="rId4" cstate="print"/>
          <a:srcRect b="18017"/>
          <a:stretch>
            <a:fillRect/>
          </a:stretch>
        </p:blipFill>
        <p:spPr bwMode="auto">
          <a:xfrm>
            <a:off x="1619672" y="4149080"/>
            <a:ext cx="3024336" cy="2670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Resim 6" descr="C:\Users\Yasin\Desktop\FEN VE TEKNOLOJİ son\foto\fen foto\üremeerkek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3520" y="4149080"/>
            <a:ext cx="2880320" cy="2670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499992" y="144488"/>
            <a:ext cx="4644008" cy="2182924"/>
          </a:xfrm>
        </p:spPr>
        <p:txBody>
          <a:bodyPr/>
          <a:lstStyle/>
          <a:p>
            <a:pPr marL="0" lv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6- Bölünme 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sonucu oluşan hücrelerin kromozom sayısı yarıya iner. 2n’den </a:t>
            </a:r>
            <a:r>
              <a:rPr lang="tr-TR" b="1" dirty="0" err="1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n’e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iner.</a:t>
            </a:r>
          </a:p>
        </p:txBody>
      </p:sp>
      <p:pic>
        <p:nvPicPr>
          <p:cNvPr id="11266" name="Picture 2" descr="mayoz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" t="3184" r="3882" b="2915"/>
          <a:stretch/>
        </p:blipFill>
        <p:spPr bwMode="auto">
          <a:xfrm>
            <a:off x="4499992" y="2656804"/>
            <a:ext cx="4464496" cy="3098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499992" y="5475793"/>
            <a:ext cx="3528392" cy="288033"/>
          </a:xfrm>
          <a:prstGeom prst="rect">
            <a:avLst/>
          </a:prstGeom>
          <a:solidFill>
            <a:srgbClr val="8DE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 descr="meiosis ile ilgili görsel sonuc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2" r="28937"/>
          <a:stretch/>
        </p:blipFill>
        <p:spPr bwMode="auto">
          <a:xfrm>
            <a:off x="525128" y="1783944"/>
            <a:ext cx="3254784" cy="503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42700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5- 2n kromozomlu bir hücreden n kromozomlu </a:t>
            </a:r>
            <a:r>
              <a:rPr lang="tr-TR" sz="3200" b="1" u="sng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4 farklı hücre </a:t>
            </a: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oluşur.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nterphase - Credit: Ed Reschke/Getty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01" y="1107763"/>
            <a:ext cx="8601998" cy="572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tr-TR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Hazırlık 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Evresi mikroskop</a:t>
            </a:r>
            <a:endParaRPr lang="tr-TR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7704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turkiyes.net/wp-content/uploads/2010/10/geneti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116632"/>
            <a:ext cx="348615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396" y="619473"/>
            <a:ext cx="6156176" cy="2161455"/>
          </a:xfrm>
        </p:spPr>
        <p:txBody>
          <a:bodyPr/>
          <a:lstStyle/>
          <a:p>
            <a:pPr marL="0" lvl="0" indent="0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7- Bölünme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sonucu oluşan hücreler farklı kalıtsal bilgiye (özelliğe) sahiptir. (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Krossing-Over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 olayı nedeniyle) Bu sebepten canlılarda </a:t>
            </a:r>
            <a:r>
              <a:rPr lang="tr-TR" sz="2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çeşitlilik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 görülür.</a:t>
            </a: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2D05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436096" y="3811012"/>
            <a:ext cx="3707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8- </a:t>
            </a:r>
            <a:r>
              <a:rPr lang="tr-TR" sz="2400" b="1" dirty="0" err="1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Mayoz</a:t>
            </a:r>
            <a:r>
              <a:rPr lang="tr-TR" sz="2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r>
              <a:rPr lang="tr-TR" sz="2400" b="1" dirty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bölünmenin amacı, üreme hücrelerinin kromozom sayısını yarıya indirerek döllenme sonucu oluşacak canlıların kromozom sayılarının </a:t>
            </a:r>
            <a:r>
              <a:rPr lang="tr-TR" sz="2400" b="1" u="sng" dirty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nesiller boyu sabit kalmasını </a:t>
            </a:r>
            <a:r>
              <a:rPr lang="tr-TR" sz="2400" b="1" dirty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sağlamaktır. </a:t>
            </a:r>
          </a:p>
        </p:txBody>
      </p:sp>
      <p:pic>
        <p:nvPicPr>
          <p:cNvPr id="12292" name="Picture 4" descr="meiosis sperm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88782"/>
            <a:ext cx="5089873" cy="263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117257" y="551723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990682" y="4221088"/>
            <a:ext cx="132351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3995936" y="3424859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anne</a:t>
            </a:r>
            <a:endParaRPr lang="tr-TR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45989" y="347275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baba</a:t>
            </a:r>
            <a:endParaRPr lang="tr-TR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33798" y="5754639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sperm</a:t>
            </a:r>
            <a:endParaRPr lang="tr-TR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15816" y="6103095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yumurta</a:t>
            </a:r>
            <a:endParaRPr lang="tr-TR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86662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1252736"/>
          </a:xfrm>
        </p:spPr>
        <p:txBody>
          <a:bodyPr/>
          <a:lstStyle/>
          <a:p>
            <a:pPr marL="0" lvl="0" indent="0"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9-Canlılarda </a:t>
            </a: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ergenlikte başlar ve üreme dönemi boyu devam eder.</a:t>
            </a:r>
          </a:p>
          <a:p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13314" name="Picture 2" descr="The life cycle of human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48" y="2492896"/>
            <a:ext cx="8523313" cy="28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8876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C:\Users\user\Desktop\w5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7" r="4113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52118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981739" y="846897"/>
            <a:ext cx="4162261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Eşlenmiş 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olan(kopyalanmış) </a:t>
            </a: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kromatin iplikler kısalıp kalınlaşarak 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kromozomları </a:t>
            </a: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meydana getirirler.</a:t>
            </a:r>
          </a:p>
          <a:p>
            <a:pPr algn="ctr">
              <a:lnSpc>
                <a:spcPct val="15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tr-TR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Sentrozomlar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kutuplara çekilmeye başlar.</a:t>
            </a:r>
            <a:endParaRPr lang="tr-TR" sz="24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15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tr-TR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Sentrozomların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arasında iğ </a:t>
            </a: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iplikleri oluşmaya 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başlar.</a:t>
            </a:r>
            <a:endParaRPr lang="tr-TR" sz="2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tr-TR" sz="4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Mayoz</a:t>
            </a:r>
            <a:r>
              <a:rPr lang="tr-TR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 1-Evre 1</a:t>
            </a:r>
            <a:endParaRPr lang="tr-TR" sz="48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6081" r="10794" b="4741"/>
          <a:stretch/>
        </p:blipFill>
        <p:spPr>
          <a:xfrm>
            <a:off x="546653" y="2852936"/>
            <a:ext cx="3888432" cy="3168352"/>
          </a:xfrm>
          <a:prstGeom prst="rect">
            <a:avLst/>
          </a:prstGeom>
        </p:spPr>
      </p:pic>
      <p:sp>
        <p:nvSpPr>
          <p:cNvPr id="6" name="34 Dikdörtgen"/>
          <p:cNvSpPr/>
          <p:nvPr/>
        </p:nvSpPr>
        <p:spPr>
          <a:xfrm>
            <a:off x="-36512" y="6033244"/>
            <a:ext cx="1728192" cy="53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Kromozomlar</a:t>
            </a:r>
          </a:p>
          <a:p>
            <a:pPr algn="ctr">
              <a:buNone/>
            </a:pPr>
            <a:r>
              <a:rPr lang="tr-TR" sz="1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(kopyalı ) </a:t>
            </a:r>
            <a:endParaRPr lang="tr-TR" sz="18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7" name="35 Düz Ok Bağlayıcısı"/>
          <p:cNvCxnSpPr/>
          <p:nvPr/>
        </p:nvCxnSpPr>
        <p:spPr>
          <a:xfrm flipV="1">
            <a:off x="1054297" y="4787085"/>
            <a:ext cx="1236256" cy="10795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36 Dikdörtgen"/>
          <p:cNvSpPr/>
          <p:nvPr/>
        </p:nvSpPr>
        <p:spPr>
          <a:xfrm>
            <a:off x="323860" y="2629021"/>
            <a:ext cx="14976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Sentrozom</a:t>
            </a: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38 Düz Ok Bağlayıcısı"/>
          <p:cNvCxnSpPr/>
          <p:nvPr/>
        </p:nvCxnSpPr>
        <p:spPr>
          <a:xfrm flipH="1">
            <a:off x="971600" y="3058993"/>
            <a:ext cx="8614" cy="1181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39 Dikdörtgen"/>
          <p:cNvSpPr/>
          <p:nvPr/>
        </p:nvSpPr>
        <p:spPr>
          <a:xfrm>
            <a:off x="-1" y="4378300"/>
            <a:ext cx="827585" cy="3263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Hücrenin  kutbu</a:t>
            </a:r>
            <a:endParaRPr lang="tr-TR" sz="12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40 Dikdörtgen"/>
          <p:cNvSpPr/>
          <p:nvPr/>
        </p:nvSpPr>
        <p:spPr>
          <a:xfrm>
            <a:off x="4160959" y="4290920"/>
            <a:ext cx="10277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Hücrenin  kutbu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2 Dikdörtgen"/>
          <p:cNvSpPr/>
          <p:nvPr/>
        </p:nvSpPr>
        <p:spPr>
          <a:xfrm>
            <a:off x="3498981" y="2809041"/>
            <a:ext cx="187220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İğ iplikleri</a:t>
            </a: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4" name="Düz Ok Bağlayıcısı 13"/>
          <p:cNvCxnSpPr/>
          <p:nvPr/>
        </p:nvCxnSpPr>
        <p:spPr>
          <a:xfrm flipH="1">
            <a:off x="3872209" y="3303846"/>
            <a:ext cx="451313" cy="884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Başlık"/>
          <p:cNvSpPr>
            <a:spLocks noGrp="1"/>
          </p:cNvSpPr>
          <p:nvPr>
            <p:ph type="title"/>
          </p:nvPr>
        </p:nvSpPr>
        <p:spPr>
          <a:xfrm>
            <a:off x="0" y="34880"/>
            <a:ext cx="91440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Homolog Kromozom</a:t>
            </a:r>
          </a:p>
        </p:txBody>
      </p:sp>
      <p:sp>
        <p:nvSpPr>
          <p:cNvPr id="27651" name="2 Metin Yer Tutucusu"/>
          <p:cNvSpPr>
            <a:spLocks noGrp="1"/>
          </p:cNvSpPr>
          <p:nvPr>
            <p:ph type="body" sz="half" idx="1"/>
          </p:nvPr>
        </p:nvSpPr>
        <p:spPr>
          <a:xfrm>
            <a:off x="-15618" y="1324283"/>
            <a:ext cx="5724128" cy="2376264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 anneden biri babadan gelen şekil ve büyüklük bakımından aynı, canlıdaki aynı özelliklere etki eden kromozomlardır.</a:t>
            </a:r>
          </a:p>
        </p:txBody>
      </p:sp>
      <p:pic>
        <p:nvPicPr>
          <p:cNvPr id="24" name="Picture 2" descr="http://gopram.gov.tr/tr/temp_resimleri/anne-baba-%C3%A7ocuk.jpg"/>
          <p:cNvPicPr>
            <a:picLocks noChangeAspect="1" noChangeArrowheads="1"/>
          </p:cNvPicPr>
          <p:nvPr/>
        </p:nvPicPr>
        <p:blipFill>
          <a:blip r:embed="rId2" cstate="print"/>
          <a:srcRect t="23172"/>
          <a:stretch>
            <a:fillRect/>
          </a:stretch>
        </p:blipFill>
        <p:spPr bwMode="auto">
          <a:xfrm>
            <a:off x="971600" y="4302224"/>
            <a:ext cx="3555136" cy="2376264"/>
          </a:xfrm>
          <a:prstGeom prst="rect">
            <a:avLst/>
          </a:prstGeom>
          <a:noFill/>
        </p:spPr>
      </p:pic>
      <p:pic>
        <p:nvPicPr>
          <p:cNvPr id="25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14612" b="23382"/>
          <a:stretch/>
        </p:blipFill>
        <p:spPr bwMode="auto">
          <a:xfrm>
            <a:off x="6754504" y="1646203"/>
            <a:ext cx="1677849" cy="342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1" t="26415" r="14612" b="23382"/>
          <a:stretch/>
        </p:blipFill>
        <p:spPr bwMode="auto">
          <a:xfrm>
            <a:off x="4350101" y="3567619"/>
            <a:ext cx="353269" cy="150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23514" b="23382"/>
          <a:stretch/>
        </p:blipFill>
        <p:spPr bwMode="auto">
          <a:xfrm>
            <a:off x="659623" y="3491249"/>
            <a:ext cx="354660" cy="150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4 Dikdörtgen"/>
          <p:cNvSpPr/>
          <p:nvPr/>
        </p:nvSpPr>
        <p:spPr>
          <a:xfrm>
            <a:off x="7984588" y="1151516"/>
            <a:ext cx="118762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Anneden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9" name="5 Dikdörtgen"/>
          <p:cNvSpPr/>
          <p:nvPr/>
        </p:nvSpPr>
        <p:spPr>
          <a:xfrm>
            <a:off x="5843506" y="1161793"/>
            <a:ext cx="122413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Babadan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0" name="12 Dikdörtgen"/>
          <p:cNvSpPr/>
          <p:nvPr/>
        </p:nvSpPr>
        <p:spPr>
          <a:xfrm>
            <a:off x="6938005" y="5109789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1" name="13 Dikdörtgen"/>
          <p:cNvSpPr/>
          <p:nvPr/>
        </p:nvSpPr>
        <p:spPr>
          <a:xfrm>
            <a:off x="7838470" y="5119335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32" name="14 Düz Ok Bağlayıcısı"/>
          <p:cNvCxnSpPr>
            <a:stCxn id="30" idx="2"/>
          </p:cNvCxnSpPr>
          <p:nvPr/>
        </p:nvCxnSpPr>
        <p:spPr>
          <a:xfrm>
            <a:off x="7154029" y="5469829"/>
            <a:ext cx="341965" cy="4415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15 Düz Ok Bağlayıcısı"/>
          <p:cNvCxnSpPr>
            <a:stCxn id="31" idx="2"/>
          </p:cNvCxnSpPr>
          <p:nvPr/>
        </p:nvCxnSpPr>
        <p:spPr>
          <a:xfrm flipH="1">
            <a:off x="7838470" y="5479375"/>
            <a:ext cx="216024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19 Dikdörtgen"/>
          <p:cNvSpPr/>
          <p:nvPr/>
        </p:nvSpPr>
        <p:spPr>
          <a:xfrm>
            <a:off x="7392100" y="5901877"/>
            <a:ext cx="6480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8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2n</a:t>
            </a:r>
            <a:endParaRPr lang="tr-TR" sz="28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5" name="20 Çember Ok"/>
          <p:cNvSpPr/>
          <p:nvPr/>
        </p:nvSpPr>
        <p:spPr>
          <a:xfrm rot="21419281">
            <a:off x="1049175" y="3490149"/>
            <a:ext cx="1570405" cy="1369336"/>
          </a:xfrm>
          <a:prstGeom prst="circularArrow">
            <a:avLst>
              <a:gd name="adj1" fmla="val 10270"/>
              <a:gd name="adj2" fmla="val 1238111"/>
              <a:gd name="adj3" fmla="val 20315990"/>
              <a:gd name="adj4" fmla="val 9529817"/>
              <a:gd name="adj5" fmla="val 1731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21 Çember Ok"/>
          <p:cNvSpPr/>
          <p:nvPr/>
        </p:nvSpPr>
        <p:spPr>
          <a:xfrm rot="1667450" flipH="1">
            <a:off x="2550450" y="3731286"/>
            <a:ext cx="1694673" cy="1174063"/>
          </a:xfrm>
          <a:prstGeom prst="circularArrow">
            <a:avLst>
              <a:gd name="adj1" fmla="val 10270"/>
              <a:gd name="adj2" fmla="val 1548497"/>
              <a:gd name="adj3" fmla="val 20315990"/>
              <a:gd name="adj4" fmla="val 10298705"/>
              <a:gd name="adj5" fmla="val 17319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28 Oval"/>
          <p:cNvSpPr/>
          <p:nvPr/>
        </p:nvSpPr>
        <p:spPr>
          <a:xfrm>
            <a:off x="5912073" y="1507050"/>
            <a:ext cx="3275856" cy="3609984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Yukarı Bükülü Ok"/>
          <p:cNvSpPr/>
          <p:nvPr/>
        </p:nvSpPr>
        <p:spPr>
          <a:xfrm rot="21353605">
            <a:off x="2483540" y="5881965"/>
            <a:ext cx="4426861" cy="929676"/>
          </a:xfrm>
          <a:prstGeom prst="curved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107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>
          <a:xfrm>
            <a:off x="0" y="-6052"/>
            <a:ext cx="9144000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2n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-9088" y="1340768"/>
            <a:ext cx="6588224" cy="5392454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Homolog kromozomlar beraber çalıştıkları için çiftler halinde bulunurlar. Bundan dolayı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2n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ile gösterilir.</a:t>
            </a:r>
          </a:p>
          <a:p>
            <a:pPr marL="0" indent="0" algn="ctr">
              <a:buNone/>
            </a:pPr>
            <a:r>
              <a:rPr lang="tr-TR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2n demek çift sayı demek değildir; çift demektir. Ayakkabı çifti gibi…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Homolog kromozomlar ayrıldıkları zaman 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n’e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 düşerler. </a:t>
            </a:r>
            <a:r>
              <a:rPr lang="tr-TR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Burada n tek sayı değildir çift olmamayı anlatır.</a:t>
            </a:r>
            <a:endParaRPr lang="tr-TR" b="1" u="sng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146" name="Picture 2" descr="homologous chromosomes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2" b="42712"/>
          <a:stretch/>
        </p:blipFill>
        <p:spPr bwMode="auto">
          <a:xfrm rot="5400000">
            <a:off x="4929621" y="3431419"/>
            <a:ext cx="5721199" cy="153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44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mumcu.com/html/images/down0051.gif"/>
          <p:cNvPicPr>
            <a:picLocks noChangeAspect="1" noChangeArrowheads="1"/>
          </p:cNvPicPr>
          <p:nvPr/>
        </p:nvPicPr>
        <p:blipFill>
          <a:blip r:embed="rId2" cstate="print"/>
          <a:srcRect r="57374"/>
          <a:stretch>
            <a:fillRect/>
          </a:stretch>
        </p:blipFill>
        <p:spPr bwMode="auto">
          <a:xfrm>
            <a:off x="0" y="3068960"/>
            <a:ext cx="2808312" cy="3499519"/>
          </a:xfrm>
          <a:prstGeom prst="rect">
            <a:avLst/>
          </a:prstGeom>
          <a:noFill/>
        </p:spPr>
      </p:pic>
      <p:pic>
        <p:nvPicPr>
          <p:cNvPr id="82946" name="Picture 2" descr="http://www.austincc.edu/mlt/mdfund/pictures/FISH_chromoso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992929"/>
            <a:ext cx="6804248" cy="3865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864" y="0"/>
            <a:ext cx="3356992" cy="335699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08" y="0"/>
            <a:ext cx="3356992" cy="3356992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04064" y="445232"/>
            <a:ext cx="5832648" cy="216024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İnsanın Vücut Hücrelerinde Bulunan </a:t>
            </a:r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omolog Kromozomlar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332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863</TotalTime>
  <Words>979</Words>
  <Application>Microsoft Office PowerPoint</Application>
  <PresentationFormat>Ekran Gösterisi (4:3)</PresentationFormat>
  <Paragraphs>161</Paragraphs>
  <Slides>52</Slides>
  <Notes>3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57" baseType="lpstr">
      <vt:lpstr>Arial</vt:lpstr>
      <vt:lpstr>Calibri</vt:lpstr>
      <vt:lpstr>Century Gothic</vt:lpstr>
      <vt:lpstr>Wingdings</vt:lpstr>
      <vt:lpstr>Ofis Teması</vt:lpstr>
      <vt:lpstr>MAYOZ BÖLÜNME</vt:lpstr>
      <vt:lpstr>Mayoz Bölünme </vt:lpstr>
      <vt:lpstr>Mayoz 1</vt:lpstr>
      <vt:lpstr>PowerPoint Sunusu</vt:lpstr>
      <vt:lpstr>PowerPoint Sunusu</vt:lpstr>
      <vt:lpstr>PowerPoint Sunusu</vt:lpstr>
      <vt:lpstr>Homolog Kromozom</vt:lpstr>
      <vt:lpstr>2n</vt:lpstr>
      <vt:lpstr>İnsanın Vücut Hücrelerinde Bulunan Homolog Kromozomlar</vt:lpstr>
      <vt:lpstr>Mayozda Gen Değişimi(parça değişimi)</vt:lpstr>
      <vt:lpstr>Gen değişimi rastgele fakat aynı özelliğe etki eden genler arasında olur.</vt:lpstr>
      <vt:lpstr>Crossing-over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Evre 1-2-3 özet</vt:lpstr>
      <vt:lpstr>PowerPoint Sunusu</vt:lpstr>
      <vt:lpstr>PowerPoint Sunusu</vt:lpstr>
      <vt:lpstr>PowerPoint Sunusu</vt:lpstr>
      <vt:lpstr>Neden 2n’den n’e düştü?</vt:lpstr>
      <vt:lpstr>Mayoz 1</vt:lpstr>
      <vt:lpstr>PowerPoint Sunusu</vt:lpstr>
      <vt:lpstr>PowerPoint Sunusu</vt:lpstr>
      <vt:lpstr>Mayoz 2</vt:lpstr>
      <vt:lpstr>Mayoz 2</vt:lpstr>
      <vt:lpstr>Mayoz 2-Evre 1</vt:lpstr>
      <vt:lpstr>PowerPoint Sunusu</vt:lpstr>
      <vt:lpstr>Mayoz 2- Evre 2</vt:lpstr>
      <vt:lpstr>PowerPoint Sunusu</vt:lpstr>
      <vt:lpstr>Mayoz 2-Evre 3</vt:lpstr>
      <vt:lpstr>PowerPoint Sunusu</vt:lpstr>
      <vt:lpstr>n sayıdaki kromozomun ayrılması</vt:lpstr>
      <vt:lpstr>Mayoz 2- Evre 4</vt:lpstr>
      <vt:lpstr>PowerPoint Sunusu</vt:lpstr>
      <vt:lpstr>PowerPoint Sunusu</vt:lpstr>
      <vt:lpstr>PowerPoint Sunusu</vt:lpstr>
      <vt:lpstr>Sitoplazma Bölünmesi</vt:lpstr>
      <vt:lpstr>PowerPoint Sunusu</vt:lpstr>
      <vt:lpstr>PowerPoint Sunusu</vt:lpstr>
      <vt:lpstr>Sperm Hücrelerinin Oluşumu</vt:lpstr>
      <vt:lpstr>Yumurta Hücresinin Oluşumu</vt:lpstr>
      <vt:lpstr>PowerPoint Sunusu</vt:lpstr>
      <vt:lpstr>PowerPoint Sunusu</vt:lpstr>
      <vt:lpstr>Mayoz Bölünmenin Özellikleri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MAYOZ BÖLÜNME</dc:title>
  <dc:creator>Anayurt</dc:creator>
  <cp:lastModifiedBy>yasin anayurt</cp:lastModifiedBy>
  <cp:revision>83</cp:revision>
  <dcterms:created xsi:type="dcterms:W3CDTF">2009-10-17T21:49:43Z</dcterms:created>
  <dcterms:modified xsi:type="dcterms:W3CDTF">2016-09-15T00:19:09Z</dcterms:modified>
</cp:coreProperties>
</file>