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7"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91" r:id="rId33"/>
    <p:sldId id="292" r:id="rId34"/>
    <p:sldId id="293" r:id="rId35"/>
    <p:sldId id="294" r:id="rId36"/>
    <p:sldId id="299" r:id="rId37"/>
    <p:sldId id="300" r:id="rId38"/>
    <p:sldId id="301" r:id="rId39"/>
    <p:sldId id="303" r:id="rId40"/>
    <p:sldId id="304" r:id="rId41"/>
    <p:sldId id="305" r:id="rId42"/>
    <p:sldId id="306" r:id="rId43"/>
    <p:sldId id="309" r:id="rId44"/>
    <p:sldId id="310" r:id="rId45"/>
    <p:sldId id="308" r:id="rId46"/>
    <p:sldId id="312" r:id="rId47"/>
    <p:sldId id="289" r:id="rId48"/>
    <p:sldId id="311" r:id="rId49"/>
    <p:sldId id="290" r:id="rId5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000099"/>
    <a:srgbClr val="0099FF"/>
    <a:srgbClr val="339933"/>
    <a:srgbClr val="FF3399"/>
    <a:srgbClr val="CC00FF"/>
    <a:srgbClr val="00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93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325EFAF-67C7-4835-A683-C6D0F8EC327E}" type="datetimeFigureOut">
              <a:rPr lang="tr-TR" smtClean="0"/>
              <a:pPr/>
              <a:t>27.11.2014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9C34208-592E-4745-8623-995DB7F8B6BE}"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325EFAF-67C7-4835-A683-C6D0F8EC327E}" type="datetimeFigureOut">
              <a:rPr lang="tr-TR" smtClean="0"/>
              <a:pPr/>
              <a:t>27.11.2014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9C34208-592E-4745-8623-995DB7F8B6BE}"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325EFAF-67C7-4835-A683-C6D0F8EC327E}" type="datetimeFigureOut">
              <a:rPr lang="tr-TR" smtClean="0"/>
              <a:pPr/>
              <a:t>27.11.2014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9C34208-592E-4745-8623-995DB7F8B6BE}"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325EFAF-67C7-4835-A683-C6D0F8EC327E}" type="datetimeFigureOut">
              <a:rPr lang="tr-TR" smtClean="0"/>
              <a:pPr/>
              <a:t>27.11.2014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9C34208-592E-4745-8623-995DB7F8B6BE}"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325EFAF-67C7-4835-A683-C6D0F8EC327E}" type="datetimeFigureOut">
              <a:rPr lang="tr-TR" smtClean="0"/>
              <a:pPr/>
              <a:t>27.11.2014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9C34208-592E-4745-8623-995DB7F8B6BE}"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325EFAF-67C7-4835-A683-C6D0F8EC327E}" type="datetimeFigureOut">
              <a:rPr lang="tr-TR" smtClean="0"/>
              <a:pPr/>
              <a:t>27.11.2014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9C34208-592E-4745-8623-995DB7F8B6BE}"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325EFAF-67C7-4835-A683-C6D0F8EC327E}" type="datetimeFigureOut">
              <a:rPr lang="tr-TR" smtClean="0"/>
              <a:pPr/>
              <a:t>27.11.2014</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39C34208-592E-4745-8623-995DB7F8B6BE}"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325EFAF-67C7-4835-A683-C6D0F8EC327E}" type="datetimeFigureOut">
              <a:rPr lang="tr-TR" smtClean="0"/>
              <a:pPr/>
              <a:t>27.11.2014</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39C34208-592E-4745-8623-995DB7F8B6BE}"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325EFAF-67C7-4835-A683-C6D0F8EC327E}" type="datetimeFigureOut">
              <a:rPr lang="tr-TR" smtClean="0"/>
              <a:pPr/>
              <a:t>27.11.2014</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39C34208-592E-4745-8623-995DB7F8B6BE}"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325EFAF-67C7-4835-A683-C6D0F8EC327E}" type="datetimeFigureOut">
              <a:rPr lang="tr-TR" smtClean="0"/>
              <a:pPr/>
              <a:t>27.11.2014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9C34208-592E-4745-8623-995DB7F8B6BE}"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325EFAF-67C7-4835-A683-C6D0F8EC327E}" type="datetimeFigureOut">
              <a:rPr lang="tr-TR" smtClean="0"/>
              <a:pPr/>
              <a:t>27.11.2014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9C34208-592E-4745-8623-995DB7F8B6BE}"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25EFAF-67C7-4835-A683-C6D0F8EC327E}" type="datetimeFigureOut">
              <a:rPr lang="tr-TR" smtClean="0"/>
              <a:pPr/>
              <a:t>27.11.2014</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C34208-592E-4745-8623-995DB7F8B6BE}"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hyperlink" Target="mailto:bt4006@tubitak.gov.tr"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620689"/>
            <a:ext cx="7772400" cy="2979762"/>
          </a:xfrm>
        </p:spPr>
        <p:txBody>
          <a:bodyPr/>
          <a:lstStyle/>
          <a:p>
            <a:endParaRPr lang="tr-TR" dirty="0"/>
          </a:p>
        </p:txBody>
      </p:sp>
      <p:sp>
        <p:nvSpPr>
          <p:cNvPr id="3" name="2 Alt Başlık"/>
          <p:cNvSpPr>
            <a:spLocks noGrp="1"/>
          </p:cNvSpPr>
          <p:nvPr>
            <p:ph type="subTitle" idx="1"/>
          </p:nvPr>
        </p:nvSpPr>
        <p:spPr/>
        <p:txBody>
          <a:bodyPr>
            <a:noAutofit/>
          </a:bodyPr>
          <a:lstStyle/>
          <a:p>
            <a:r>
              <a:rPr lang="tr-TR" sz="4000" b="1" u="sng" dirty="0" smtClean="0">
                <a:ln>
                  <a:prstDash val="solid"/>
                </a:ln>
                <a:solidFill>
                  <a:schemeClr val="tx1"/>
                </a:solidFill>
                <a:effectLst>
                  <a:outerShdw blurRad="88000" dist="50800" dir="5040000" algn="tl">
                    <a:schemeClr val="accent4">
                      <a:tint val="80000"/>
                      <a:satMod val="250000"/>
                      <a:alpha val="45000"/>
                    </a:schemeClr>
                  </a:outerShdw>
                </a:effectLst>
                <a:latin typeface="Arial Black" pitchFamily="34" charset="0"/>
                <a:ea typeface="SimSun-ExtB" pitchFamily="49" charset="-122"/>
                <a:cs typeface="Times New Roman" pitchFamily="18" charset="0"/>
              </a:rPr>
              <a:t>TÜBİTAK 4006</a:t>
            </a:r>
          </a:p>
          <a:p>
            <a:endParaRPr lang="tr-TR" sz="2400" b="1" dirty="0" smtClean="0">
              <a:ln>
                <a:prstDash val="solid"/>
              </a:ln>
              <a:solidFill>
                <a:schemeClr val="tx1"/>
              </a:solidFill>
              <a:effectLst>
                <a:outerShdw blurRad="88000" dist="50800" dir="5040000" algn="tl">
                  <a:schemeClr val="accent4">
                    <a:tint val="80000"/>
                    <a:satMod val="250000"/>
                    <a:alpha val="45000"/>
                  </a:schemeClr>
                </a:outerShdw>
              </a:effectLst>
              <a:latin typeface="SimSun-ExtB" pitchFamily="49" charset="-122"/>
              <a:ea typeface="SimSun-ExtB" pitchFamily="49" charset="-122"/>
              <a:cs typeface="Times New Roman" pitchFamily="18" charset="0"/>
            </a:endParaRPr>
          </a:p>
          <a:p>
            <a:r>
              <a:rPr lang="tr-TR" sz="2400" b="1" dirty="0" smtClean="0">
                <a:ln>
                  <a:prstDash val="solid"/>
                </a:ln>
                <a:solidFill>
                  <a:schemeClr val="tx1"/>
                </a:solidFill>
                <a:effectLst>
                  <a:outerShdw blurRad="88000" dist="50800" dir="5040000" algn="tl">
                    <a:schemeClr val="accent4">
                      <a:tint val="80000"/>
                      <a:satMod val="250000"/>
                      <a:alpha val="45000"/>
                    </a:schemeClr>
                  </a:outerShdw>
                </a:effectLst>
                <a:latin typeface="SimSun-ExtB" pitchFamily="49" charset="-122"/>
                <a:ea typeface="SimSun-ExtB" pitchFamily="49" charset="-122"/>
                <a:cs typeface="Times New Roman" pitchFamily="18" charset="0"/>
              </a:rPr>
              <a:t>BİLİM FUARLARINI DESTEKLEME PROGRAMI</a:t>
            </a:r>
          </a:p>
          <a:p>
            <a:endParaRPr lang="tr-TR" sz="2400" b="1" dirty="0" smtClean="0">
              <a:ln>
                <a:prstDash val="solid"/>
              </a:ln>
              <a:solidFill>
                <a:schemeClr val="tx1"/>
              </a:solidFill>
              <a:effectLst>
                <a:outerShdw blurRad="88000" dist="50800" dir="5040000" algn="tl">
                  <a:schemeClr val="accent4">
                    <a:tint val="80000"/>
                    <a:satMod val="250000"/>
                    <a:alpha val="45000"/>
                  </a:schemeClr>
                </a:outerShdw>
              </a:effectLst>
              <a:latin typeface="SimSun-ExtB" pitchFamily="49" charset="-122"/>
              <a:ea typeface="SimSun-ExtB" pitchFamily="49" charset="-122"/>
              <a:cs typeface="Times New Roman" pitchFamily="18" charset="0"/>
            </a:endParaRPr>
          </a:p>
          <a:p>
            <a:r>
              <a:rPr lang="tr-TR" sz="2400" b="1" dirty="0" smtClean="0">
                <a:ln>
                  <a:prstDash val="solid"/>
                </a:ln>
                <a:solidFill>
                  <a:schemeClr val="tx1"/>
                </a:solidFill>
                <a:effectLst>
                  <a:outerShdw blurRad="88000" dist="50800" dir="5040000" algn="tl">
                    <a:schemeClr val="accent4">
                      <a:tint val="80000"/>
                      <a:satMod val="250000"/>
                      <a:alpha val="45000"/>
                    </a:schemeClr>
                  </a:outerShdw>
                </a:effectLst>
                <a:latin typeface="SimSun-ExtB" pitchFamily="49" charset="-122"/>
                <a:ea typeface="SimSun-ExtB" pitchFamily="49" charset="-122"/>
                <a:cs typeface="Times New Roman" pitchFamily="18" charset="0"/>
              </a:rPr>
              <a:t>BİLGİLENDİRME TOPLANTISI</a:t>
            </a:r>
          </a:p>
          <a:p>
            <a:endParaRPr lang="tr-TR" sz="2400" dirty="0">
              <a:solidFill>
                <a:schemeClr val="tx1"/>
              </a:solidFill>
              <a:latin typeface="SimSun-ExtB" pitchFamily="49" charset="-122"/>
              <a:ea typeface="SimSun-ExtB" pitchFamily="49" charset="-122"/>
            </a:endParaRPr>
          </a:p>
        </p:txBody>
      </p:sp>
      <p:pic>
        <p:nvPicPr>
          <p:cNvPr id="4" name="Picture 2"/>
          <p:cNvPicPr>
            <a:picLocks noChangeAspect="1" noChangeArrowheads="1"/>
          </p:cNvPicPr>
          <p:nvPr/>
        </p:nvPicPr>
        <p:blipFill>
          <a:blip r:embed="rId2" cstate="print"/>
          <a:srcRect/>
          <a:stretch>
            <a:fillRect/>
          </a:stretch>
        </p:blipFill>
        <p:spPr bwMode="auto">
          <a:xfrm>
            <a:off x="2051720" y="0"/>
            <a:ext cx="5112568" cy="36724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Başvuru programına giriş kısmına tıkladıktan sonra ‘’YENİ KULLANICI KAYDI’’ yapılmalıdır.</a:t>
            </a:r>
            <a:endParaRPr lang="tr-TR"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539552" y="1916832"/>
            <a:ext cx="8050085"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098" name="Picture 2"/>
          <p:cNvPicPr>
            <a:picLocks noGrp="1" noChangeAspect="1" noChangeArrowheads="1"/>
          </p:cNvPicPr>
          <p:nvPr>
            <p:ph idx="1"/>
          </p:nvPr>
        </p:nvPicPr>
        <p:blipFill>
          <a:blip r:embed="rId2" cstate="print"/>
          <a:srcRect/>
          <a:stretch>
            <a:fillRect/>
          </a:stretch>
        </p:blipFill>
        <p:spPr bwMode="auto">
          <a:xfrm>
            <a:off x="179512" y="0"/>
            <a:ext cx="8712967"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395536" y="1"/>
            <a:ext cx="8352927" cy="69430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6146" name="Picture 2"/>
          <p:cNvPicPr>
            <a:picLocks noGrp="1" noChangeAspect="1" noChangeArrowheads="1"/>
          </p:cNvPicPr>
          <p:nvPr>
            <p:ph idx="1"/>
          </p:nvPr>
        </p:nvPicPr>
        <p:blipFill>
          <a:blip r:embed="rId2" cstate="print"/>
          <a:srcRect/>
          <a:stretch>
            <a:fillRect/>
          </a:stretch>
        </p:blipFill>
        <p:spPr bwMode="auto">
          <a:xfrm>
            <a:off x="457200" y="260648"/>
            <a:ext cx="8229600" cy="6192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6600" dirty="0" smtClean="0">
                <a:solidFill>
                  <a:srgbClr val="FF0000"/>
                </a:solidFill>
              </a:rPr>
              <a:t>ÖNEMLİ!</a:t>
            </a:r>
            <a:endParaRPr lang="tr-TR" sz="6600" dirty="0">
              <a:solidFill>
                <a:srgbClr val="FF0000"/>
              </a:solidFill>
            </a:endParaRPr>
          </a:p>
        </p:txBody>
      </p:sp>
      <p:sp>
        <p:nvSpPr>
          <p:cNvPr id="3" name="2 İçerik Yer Tutucusu"/>
          <p:cNvSpPr>
            <a:spLocks noGrp="1"/>
          </p:cNvSpPr>
          <p:nvPr>
            <p:ph idx="1"/>
          </p:nvPr>
        </p:nvSpPr>
        <p:spPr/>
        <p:txBody>
          <a:bodyPr>
            <a:normAutofit fontScale="85000" lnSpcReduction="10000"/>
          </a:bodyPr>
          <a:lstStyle/>
          <a:p>
            <a:endParaRPr lang="tr-TR" dirty="0"/>
          </a:p>
          <a:p>
            <a:r>
              <a:rPr lang="tr-TR" dirty="0"/>
              <a:t>Başvuru aşamasında sisteme girilen </a:t>
            </a:r>
            <a:r>
              <a:rPr lang="tr-TR" u="sng" dirty="0"/>
              <a:t>IBAN numarasının mutlaka proje yürütücüsünün kendi adına açılan aktif bir hesaba ait olması gerekmektedir. </a:t>
            </a:r>
          </a:p>
          <a:p>
            <a:r>
              <a:rPr lang="tr-TR" dirty="0" smtClean="0"/>
              <a:t> </a:t>
            </a:r>
            <a:r>
              <a:rPr lang="tr-TR" dirty="0"/>
              <a:t>“</a:t>
            </a:r>
            <a:r>
              <a:rPr lang="tr-TR" b="1" dirty="0">
                <a:solidFill>
                  <a:srgbClr val="00B050"/>
                </a:solidFill>
              </a:rPr>
              <a:t>Başvuru Onay”</a:t>
            </a:r>
            <a:r>
              <a:rPr lang="tr-TR" dirty="0"/>
              <a:t> bölümünde kullanıcı yaptığı başvuruyu Onayla butonuna tıklayarak onaylamalıdır. </a:t>
            </a:r>
            <a:r>
              <a:rPr lang="tr-TR" u="sng" dirty="0"/>
              <a:t>Onaysız başvurular geçersiz sayılacaktır. </a:t>
            </a:r>
          </a:p>
          <a:p>
            <a:r>
              <a:rPr lang="tr-TR" dirty="0" smtClean="0"/>
              <a:t> </a:t>
            </a:r>
            <a:r>
              <a:rPr lang="tr-TR" b="1" dirty="0">
                <a:solidFill>
                  <a:srgbClr val="FF3399"/>
                </a:solidFill>
              </a:rPr>
              <a:t>Başvuru onaylandıktan sonra değişiklik yapılamamaktadır. </a:t>
            </a:r>
            <a:r>
              <a:rPr lang="tr-TR" dirty="0"/>
              <a:t>Bu nedenle başvuru onaylanmadan önce verilen bilgilerin doğruluğu tekrar kontrol edilmelidir. </a:t>
            </a:r>
          </a:p>
          <a:p>
            <a:endParaRPr lang="tr-T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332656"/>
            <a:ext cx="8229600" cy="5793507"/>
          </a:xfrm>
        </p:spPr>
        <p:txBody>
          <a:bodyPr>
            <a:normAutofit fontScale="92500"/>
          </a:bodyPr>
          <a:lstStyle/>
          <a:p>
            <a:endParaRPr lang="tr-TR" dirty="0"/>
          </a:p>
          <a:p>
            <a:r>
              <a:rPr lang="tr-TR" dirty="0"/>
              <a:t>Başvuruları geçerli olan proje yürütücülerine, e-posta ile “Başvurunuz onaylanmıştır, başvuru sayfanızda yüklü olan „Sözleşmeyi‟ indirmeniz ve tek nüsha halinde, eksiksiz olarak doldurarak, her sayfası paraflanmış ve yetkili kişilerce imzalanmış şekilde sözleşmede belirtilen adrese </a:t>
            </a:r>
            <a:r>
              <a:rPr lang="tr-TR" b="1" dirty="0">
                <a:solidFill>
                  <a:srgbClr val="0099FF"/>
                </a:solidFill>
              </a:rPr>
              <a:t>en geç 10 iş günü içerisinde göndermeniz gerekmektedir.” mesajı gönderilir. Bu mesaj başvurunun onaylanmasını takip eden birkaç gün içerisinde proje yürütücüsünün sistemde kayıtlı e-posta adresine gönderilir. </a:t>
            </a:r>
          </a:p>
          <a:p>
            <a:endParaRPr lang="tr-T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692696"/>
            <a:ext cx="8229600" cy="5433467"/>
          </a:xfrm>
        </p:spPr>
        <p:txBody>
          <a:bodyPr>
            <a:normAutofit/>
          </a:bodyPr>
          <a:lstStyle/>
          <a:p>
            <a:r>
              <a:rPr lang="tr-TR" sz="4300" b="1" dirty="0"/>
              <a:t>4006 </a:t>
            </a:r>
            <a:r>
              <a:rPr lang="tr-TR" sz="4300" b="1" dirty="0" smtClean="0"/>
              <a:t>TÜBİTAK </a:t>
            </a:r>
            <a:r>
              <a:rPr lang="tr-TR" sz="4300" b="1" dirty="0"/>
              <a:t>Bilim Fuarları Destekleme Sözleşmesi: </a:t>
            </a:r>
          </a:p>
          <a:p>
            <a:pPr>
              <a:buNone/>
            </a:pPr>
            <a:r>
              <a:rPr lang="tr-TR" dirty="0"/>
              <a:t> </a:t>
            </a:r>
            <a:r>
              <a:rPr lang="tr-TR" dirty="0" smtClean="0"/>
              <a:t>  </a:t>
            </a:r>
            <a:r>
              <a:rPr lang="tr-TR" dirty="0" smtClean="0"/>
              <a:t> </a:t>
            </a:r>
            <a:r>
              <a:rPr lang="tr-TR" dirty="0"/>
              <a:t>Başvurunun kesinleşmesi için, sistemde başvuru sayfanızda yüklü olan Sözleşme‟</a:t>
            </a:r>
            <a:r>
              <a:rPr lang="tr-TR" dirty="0" err="1"/>
              <a:t>yi</a:t>
            </a:r>
            <a:r>
              <a:rPr lang="tr-TR" dirty="0"/>
              <a:t> indirmeniz ve tek nüsha halinde, eksiksiz olarak doldurarak, </a:t>
            </a:r>
            <a:r>
              <a:rPr lang="tr-TR" dirty="0">
                <a:solidFill>
                  <a:srgbClr val="FF3399"/>
                </a:solidFill>
              </a:rPr>
              <a:t>her sayfası paraflanmış </a:t>
            </a:r>
            <a:r>
              <a:rPr lang="tr-TR" dirty="0"/>
              <a:t>ve </a:t>
            </a:r>
            <a:r>
              <a:rPr lang="tr-TR" dirty="0">
                <a:solidFill>
                  <a:srgbClr val="FF3399"/>
                </a:solidFill>
              </a:rPr>
              <a:t>yetkili kişilerce imzalanmış </a:t>
            </a:r>
            <a:r>
              <a:rPr lang="tr-TR" dirty="0"/>
              <a:t>şekilde, sözleşmede belirtilen adrese </a:t>
            </a:r>
            <a:r>
              <a:rPr lang="tr-TR" b="1" u="sng" dirty="0">
                <a:solidFill>
                  <a:srgbClr val="7030A0"/>
                </a:solidFill>
              </a:rPr>
              <a:t>en geç 10 iş günü </a:t>
            </a:r>
            <a:r>
              <a:rPr lang="tr-TR" dirty="0"/>
              <a:t>içerisinde posta/kargo yoluyla göndermeniz gerekmektedir. </a:t>
            </a:r>
          </a:p>
          <a:p>
            <a:endParaRPr lang="tr-T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1" y="0"/>
            <a:ext cx="9143999" cy="6597352"/>
          </a:xfrm>
          <a:prstGeom prst="rect">
            <a:avLst/>
          </a:prstGeom>
          <a:ln w="25400" cap="flat" cmpd="sng" algn="ctr">
            <a:solidFill>
              <a:schemeClr val="dk1"/>
            </a:solidFill>
            <a:prstDash val="solid"/>
            <a:headEnd/>
            <a:tailEnd/>
          </a:ln>
        </p:spPr>
        <p:style>
          <a:lnRef idx="2">
            <a:schemeClr val="dk1"/>
          </a:lnRef>
          <a:fillRef idx="1">
            <a:schemeClr val="lt1"/>
          </a:fillRef>
          <a:effectRef idx="0">
            <a:schemeClr val="dk1"/>
          </a:effectRef>
          <a:fontRef idx="minor">
            <a:schemeClr val="dk1"/>
          </a:fontRef>
        </p:style>
      </p:pic>
      <p:sp>
        <p:nvSpPr>
          <p:cNvPr id="3" name="2 Serbest Form"/>
          <p:cNvSpPr/>
          <p:nvPr/>
        </p:nvSpPr>
        <p:spPr>
          <a:xfrm>
            <a:off x="3779912" y="5877272"/>
            <a:ext cx="3967089" cy="245513"/>
          </a:xfrm>
          <a:custGeom>
            <a:avLst/>
            <a:gdLst>
              <a:gd name="connsiteX0" fmla="*/ 0 w 3967089"/>
              <a:gd name="connsiteY0" fmla="*/ 42203 h 126609"/>
              <a:gd name="connsiteX1" fmla="*/ 450166 w 3967089"/>
              <a:gd name="connsiteY1" fmla="*/ 28135 h 126609"/>
              <a:gd name="connsiteX2" fmla="*/ 844061 w 3967089"/>
              <a:gd name="connsiteY2" fmla="*/ 42203 h 126609"/>
              <a:gd name="connsiteX3" fmla="*/ 1406769 w 3967089"/>
              <a:gd name="connsiteY3" fmla="*/ 14068 h 126609"/>
              <a:gd name="connsiteX4" fmla="*/ 1828800 w 3967089"/>
              <a:gd name="connsiteY4" fmla="*/ 28135 h 126609"/>
              <a:gd name="connsiteX5" fmla="*/ 1871003 w 3967089"/>
              <a:gd name="connsiteY5" fmla="*/ 42203 h 126609"/>
              <a:gd name="connsiteX6" fmla="*/ 2194560 w 3967089"/>
              <a:gd name="connsiteY6" fmla="*/ 84406 h 126609"/>
              <a:gd name="connsiteX7" fmla="*/ 2405575 w 3967089"/>
              <a:gd name="connsiteY7" fmla="*/ 112542 h 126609"/>
              <a:gd name="connsiteX8" fmla="*/ 2447778 w 3967089"/>
              <a:gd name="connsiteY8" fmla="*/ 126609 h 126609"/>
              <a:gd name="connsiteX9" fmla="*/ 2813538 w 3967089"/>
              <a:gd name="connsiteY9" fmla="*/ 98474 h 126609"/>
              <a:gd name="connsiteX10" fmla="*/ 2869809 w 3967089"/>
              <a:gd name="connsiteY10" fmla="*/ 84406 h 126609"/>
              <a:gd name="connsiteX11" fmla="*/ 3038621 w 3967089"/>
              <a:gd name="connsiteY11" fmla="*/ 56271 h 126609"/>
              <a:gd name="connsiteX12" fmla="*/ 3094892 w 3967089"/>
              <a:gd name="connsiteY12" fmla="*/ 42203 h 126609"/>
              <a:gd name="connsiteX13" fmla="*/ 3488787 w 3967089"/>
              <a:gd name="connsiteY13" fmla="*/ 0 h 126609"/>
              <a:gd name="connsiteX14" fmla="*/ 3967089 w 3967089"/>
              <a:gd name="connsiteY14" fmla="*/ 14068 h 126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67089" h="126609">
                <a:moveTo>
                  <a:pt x="0" y="42203"/>
                </a:moveTo>
                <a:cubicBezTo>
                  <a:pt x="150055" y="37514"/>
                  <a:pt x="300037" y="28135"/>
                  <a:pt x="450166" y="28135"/>
                </a:cubicBezTo>
                <a:cubicBezTo>
                  <a:pt x="581548" y="28135"/>
                  <a:pt x="712693" y="44135"/>
                  <a:pt x="844061" y="42203"/>
                </a:cubicBezTo>
                <a:cubicBezTo>
                  <a:pt x="1031844" y="39442"/>
                  <a:pt x="1406769" y="14068"/>
                  <a:pt x="1406769" y="14068"/>
                </a:cubicBezTo>
                <a:cubicBezTo>
                  <a:pt x="1547446" y="18757"/>
                  <a:pt x="1688303" y="19620"/>
                  <a:pt x="1828800" y="28135"/>
                </a:cubicBezTo>
                <a:cubicBezTo>
                  <a:pt x="1843601" y="29032"/>
                  <a:pt x="1856347" y="39948"/>
                  <a:pt x="1871003" y="42203"/>
                </a:cubicBezTo>
                <a:cubicBezTo>
                  <a:pt x="1978504" y="58742"/>
                  <a:pt x="2086634" y="70915"/>
                  <a:pt x="2194560" y="84406"/>
                </a:cubicBezTo>
                <a:cubicBezTo>
                  <a:pt x="2264228" y="93115"/>
                  <a:pt x="2336576" y="97209"/>
                  <a:pt x="2405575" y="112542"/>
                </a:cubicBezTo>
                <a:cubicBezTo>
                  <a:pt x="2420050" y="115759"/>
                  <a:pt x="2433710" y="121920"/>
                  <a:pt x="2447778" y="126609"/>
                </a:cubicBezTo>
                <a:cubicBezTo>
                  <a:pt x="2569698" y="117231"/>
                  <a:pt x="2691865" y="110641"/>
                  <a:pt x="2813538" y="98474"/>
                </a:cubicBezTo>
                <a:cubicBezTo>
                  <a:pt x="2832776" y="96550"/>
                  <a:pt x="2850806" y="87969"/>
                  <a:pt x="2869809" y="84406"/>
                </a:cubicBezTo>
                <a:cubicBezTo>
                  <a:pt x="2925879" y="73893"/>
                  <a:pt x="2983278" y="70107"/>
                  <a:pt x="3038621" y="56271"/>
                </a:cubicBezTo>
                <a:cubicBezTo>
                  <a:pt x="3057378" y="51582"/>
                  <a:pt x="3075707" y="44601"/>
                  <a:pt x="3094892" y="42203"/>
                </a:cubicBezTo>
                <a:cubicBezTo>
                  <a:pt x="3225922" y="25824"/>
                  <a:pt x="3357489" y="14068"/>
                  <a:pt x="3488787" y="0"/>
                </a:cubicBezTo>
                <a:cubicBezTo>
                  <a:pt x="3816918" y="18230"/>
                  <a:pt x="3657470" y="14068"/>
                  <a:pt x="3967089" y="14068"/>
                </a:cubicBezTo>
              </a:path>
            </a:pathLst>
          </a:custGeom>
        </p:spPr>
        <p:style>
          <a:lnRef idx="2">
            <a:schemeClr val="accent2"/>
          </a:lnRef>
          <a:fillRef idx="0">
            <a:schemeClr val="accent2"/>
          </a:fillRef>
          <a:effectRef idx="1">
            <a:schemeClr val="accent2"/>
          </a:effectRef>
          <a:fontRef idx="minor">
            <a:schemeClr val="tx1"/>
          </a:fontRef>
        </p:style>
        <p:txBody>
          <a:bodyPr rtlCol="0" anchor="ctr"/>
          <a:lstStyle/>
          <a:p>
            <a:pPr algn="ctr"/>
            <a:endParaRPr lang="tr-TR" b="1" dirty="0">
              <a:solidFill>
                <a:srgbClr val="FF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dirty="0"/>
          </a:p>
          <a:p>
            <a:pPr algn="ctr"/>
            <a:r>
              <a:rPr lang="tr-TR" dirty="0"/>
              <a:t>Sözleşmeyi imzalayarak TÜBİTAK Bilim Fuarı gerçekleştirmeyi ve fuarınızda en az 25 proje (</a:t>
            </a:r>
            <a:r>
              <a:rPr lang="tr-TR" b="1" dirty="0">
                <a:solidFill>
                  <a:schemeClr val="accent2">
                    <a:lumMod val="75000"/>
                  </a:schemeClr>
                </a:solidFill>
              </a:rPr>
              <a:t>5. ve 6. hizmet alanlarında bulunan okullar için en az 15 proje</a:t>
            </a:r>
            <a:r>
              <a:rPr lang="tr-TR" dirty="0"/>
              <a:t>) sunumu yapmayı taahhüt etmiş olursunuz. </a:t>
            </a:r>
          </a:p>
          <a:p>
            <a:pPr algn="ctr"/>
            <a:r>
              <a:rPr lang="tr-TR"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glow rad="139700">
                    <a:schemeClr val="accent5">
                      <a:satMod val="175000"/>
                      <a:alpha val="40000"/>
                    </a:schemeClr>
                  </a:glow>
                  <a:outerShdw blurRad="50800" dist="40000" dir="5400000" algn="tl" rotWithShape="0">
                    <a:srgbClr val="000000">
                      <a:shade val="5000"/>
                      <a:satMod val="120000"/>
                      <a:alpha val="33000"/>
                    </a:srgbClr>
                  </a:outerShdw>
                </a:effectLst>
              </a:rPr>
              <a:t>VAN ERCİŞ </a:t>
            </a:r>
            <a:endParaRPr lang="tr-TR"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glow rad="139700">
                  <a:schemeClr val="accent5">
                    <a:satMod val="175000"/>
                    <a:alpha val="40000"/>
                  </a:schemeClr>
                </a:glow>
                <a:outerShdw blurRad="50800" dist="40000" dir="5400000" algn="tl" rotWithShape="0">
                  <a:srgbClr val="000000">
                    <a:shade val="5000"/>
                    <a:satMod val="120000"/>
                    <a:alpha val="33000"/>
                  </a:srgbClr>
                </a:outerShdw>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7170" name="Picture 2"/>
          <p:cNvPicPr>
            <a:picLocks noGrp="1" noChangeAspect="1" noChangeArrowheads="1"/>
          </p:cNvPicPr>
          <p:nvPr>
            <p:ph idx="1"/>
          </p:nvPr>
        </p:nvPicPr>
        <p:blipFill>
          <a:blip r:embed="rId2" cstate="print"/>
          <a:srcRect/>
          <a:stretch>
            <a:fillRect/>
          </a:stretch>
        </p:blipFill>
        <p:spPr bwMode="auto">
          <a:xfrm>
            <a:off x="546957" y="188640"/>
            <a:ext cx="8050085" cy="593752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476672"/>
            <a:ext cx="8229600" cy="5649491"/>
          </a:xfrm>
        </p:spPr>
        <p:txBody>
          <a:bodyPr>
            <a:normAutofit/>
          </a:bodyPr>
          <a:lstStyle/>
          <a:p>
            <a:r>
              <a:rPr lang="tr-TR" sz="5400" b="1" dirty="0">
                <a:solidFill>
                  <a:srgbClr val="FF0000"/>
                </a:solidFill>
              </a:rPr>
              <a:t>Çağrı Amacı: </a:t>
            </a:r>
          </a:p>
          <a:p>
            <a:r>
              <a:rPr lang="tr-TR" dirty="0"/>
              <a:t>Bu çağrı, 5-12. sınıfta okumakta olan öğrencilerin öğretim programı çerçevesinde ve kendi ilgi alanları doğrultusunda belirledikleri konular üzerine araştırma yaparak, araştırmalarının sonuçlarını sergileyebilecekleri, öğrenciler ve izleyicilere eğlenerek öğrenebilecekleri bir ortam sunan Bilim Fuarlarına destek verilmesini amaçlamaktadır.</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332656"/>
            <a:ext cx="8229600" cy="5793507"/>
          </a:xfrm>
        </p:spPr>
        <p:txBody>
          <a:bodyPr>
            <a:normAutofit fontScale="92500"/>
          </a:bodyPr>
          <a:lstStyle/>
          <a:p>
            <a:r>
              <a:rPr lang="tr-TR" sz="4300" b="1" dirty="0">
                <a:solidFill>
                  <a:srgbClr val="FF0000"/>
                </a:solidFill>
              </a:rPr>
              <a:t>Destek ve Harcamaların Kapsamı: </a:t>
            </a:r>
          </a:p>
          <a:p>
            <a:r>
              <a:rPr lang="tr-TR" dirty="0" smtClean="0"/>
              <a:t> </a:t>
            </a:r>
            <a:r>
              <a:rPr lang="tr-TR" dirty="0"/>
              <a:t>TÜBİTAK Bilim Fuarları destek tutarı </a:t>
            </a:r>
            <a:r>
              <a:rPr lang="tr-TR" sz="3500" b="1" u="sng" dirty="0">
                <a:solidFill>
                  <a:srgbClr val="339933"/>
                </a:solidFill>
              </a:rPr>
              <a:t>5.000 TL</a:t>
            </a:r>
            <a:r>
              <a:rPr lang="tr-TR" dirty="0"/>
              <a:t>‟</a:t>
            </a:r>
            <a:r>
              <a:rPr lang="tr-TR" dirty="0" err="1"/>
              <a:t>dir</a:t>
            </a:r>
            <a:r>
              <a:rPr lang="tr-TR" dirty="0"/>
              <a:t>. </a:t>
            </a:r>
          </a:p>
          <a:p>
            <a:r>
              <a:rPr lang="tr-TR" dirty="0" smtClean="0"/>
              <a:t> </a:t>
            </a:r>
            <a:r>
              <a:rPr lang="tr-TR" dirty="0"/>
              <a:t>Sözleşmenin taraflarca imzalanmasından sonra, toplam destek tutarı, Proje Yürütücüsünün TÜBİTAK‟a bildirdiği kendi adına açılmış hesaba hibe olarak transfer edilir. </a:t>
            </a:r>
          </a:p>
          <a:p>
            <a:r>
              <a:rPr lang="tr-TR" dirty="0" smtClean="0"/>
              <a:t> </a:t>
            </a:r>
            <a:r>
              <a:rPr lang="tr-TR" dirty="0"/>
              <a:t>Destek tutarının harcamaları, Proje Yürütücüsü tarafından gerçekleştirilir. Söz konusu harcamalar proje başlama ve bitiş tarihleri arasında gerçekleştirilir. </a:t>
            </a:r>
          </a:p>
          <a:p>
            <a:endParaRPr lang="tr-T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1340768"/>
            <a:ext cx="8229600" cy="4785395"/>
          </a:xfrm>
        </p:spPr>
        <p:txBody>
          <a:bodyPr>
            <a:normAutofit fontScale="92500" lnSpcReduction="20000"/>
          </a:bodyPr>
          <a:lstStyle/>
          <a:p>
            <a:pPr>
              <a:buNone/>
            </a:pPr>
            <a:endParaRPr lang="tr-TR" dirty="0"/>
          </a:p>
          <a:p>
            <a:endParaRPr lang="tr-TR" dirty="0"/>
          </a:p>
          <a:p>
            <a:r>
              <a:rPr lang="tr-TR" dirty="0"/>
              <a:t>P</a:t>
            </a:r>
            <a:r>
              <a:rPr lang="tr-TR" dirty="0" smtClean="0"/>
              <a:t>roje </a:t>
            </a:r>
            <a:r>
              <a:rPr lang="tr-TR" dirty="0"/>
              <a:t>ihtiyaçları doğrultusunda yapılan diğer alımlar destek kapsamında kabul edilmektedir. </a:t>
            </a:r>
            <a:r>
              <a:rPr lang="tr-TR" b="1" dirty="0" err="1" smtClean="0"/>
              <a:t>TÜBiTAK</a:t>
            </a:r>
            <a:r>
              <a:rPr lang="tr-TR" b="1" dirty="0" smtClean="0"/>
              <a:t> </a:t>
            </a:r>
            <a:r>
              <a:rPr lang="tr-TR" b="1" dirty="0"/>
              <a:t>desteğinden yapılan harcamalara ait belgeler (faturalar), TÜBİTAK tarafından gerektiğinde yapılacak denetimlerde gösterilmek üzere genel hükümler </a:t>
            </a:r>
            <a:r>
              <a:rPr lang="tr-TR" b="1" dirty="0" smtClean="0"/>
              <a:t>çerçevesinde * </a:t>
            </a:r>
            <a:r>
              <a:rPr lang="tr-TR" b="1" dirty="0"/>
              <a:t>Proje Yürütücüsü tarafından muhafaza edilecektir, </a:t>
            </a:r>
            <a:r>
              <a:rPr lang="tr-TR" b="1" dirty="0" err="1" smtClean="0"/>
              <a:t>TÜBiTAK’a</a:t>
            </a:r>
            <a:r>
              <a:rPr lang="tr-TR" b="1" dirty="0" smtClean="0"/>
              <a:t> </a:t>
            </a:r>
            <a:r>
              <a:rPr lang="tr-TR" b="1" dirty="0"/>
              <a:t>herhangi bir harcama belgesi gönderilmeyecektir </a:t>
            </a:r>
          </a:p>
          <a:p>
            <a:endParaRPr lang="tr-TR" dirty="0"/>
          </a:p>
        </p:txBody>
      </p:sp>
      <p:sp>
        <p:nvSpPr>
          <p:cNvPr id="4" name="3 Oval"/>
          <p:cNvSpPr/>
          <p:nvPr/>
        </p:nvSpPr>
        <p:spPr>
          <a:xfrm>
            <a:off x="827584" y="1124744"/>
            <a:ext cx="1944216" cy="792088"/>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tr-TR"/>
          </a:p>
        </p:txBody>
      </p:sp>
      <p:sp>
        <p:nvSpPr>
          <p:cNvPr id="5" name="4 Oval"/>
          <p:cNvSpPr/>
          <p:nvPr/>
        </p:nvSpPr>
        <p:spPr>
          <a:xfrm>
            <a:off x="4860032" y="1340768"/>
            <a:ext cx="1944216" cy="792088"/>
          </a:xfrm>
          <a:prstGeom prst="ellipse">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tr-TR"/>
          </a:p>
        </p:txBody>
      </p:sp>
      <p:sp>
        <p:nvSpPr>
          <p:cNvPr id="6" name="5 Oval"/>
          <p:cNvSpPr/>
          <p:nvPr/>
        </p:nvSpPr>
        <p:spPr>
          <a:xfrm>
            <a:off x="7199784" y="260648"/>
            <a:ext cx="1944216" cy="792088"/>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tr-TR"/>
          </a:p>
        </p:txBody>
      </p:sp>
      <p:sp>
        <p:nvSpPr>
          <p:cNvPr id="7" name="6 Oval"/>
          <p:cNvSpPr/>
          <p:nvPr/>
        </p:nvSpPr>
        <p:spPr>
          <a:xfrm>
            <a:off x="6876256" y="5517232"/>
            <a:ext cx="1944216" cy="792088"/>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tr-TR"/>
          </a:p>
        </p:txBody>
      </p:sp>
      <p:sp>
        <p:nvSpPr>
          <p:cNvPr id="8" name="7 Oval"/>
          <p:cNvSpPr/>
          <p:nvPr/>
        </p:nvSpPr>
        <p:spPr>
          <a:xfrm>
            <a:off x="0" y="260648"/>
            <a:ext cx="1944216" cy="792088"/>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764704"/>
            <a:ext cx="8229600" cy="5361459"/>
          </a:xfrm>
        </p:spPr>
        <p:txBody>
          <a:bodyPr>
            <a:normAutofit fontScale="85000" lnSpcReduction="20000"/>
          </a:bodyPr>
          <a:lstStyle/>
          <a:p>
            <a:endParaRPr lang="tr-TR" dirty="0"/>
          </a:p>
          <a:p>
            <a:r>
              <a:rPr lang="tr-TR" dirty="0"/>
              <a:t>Destek kapsamında demirbaş niteliğindeki taşınırların (makine/teçhizat) alınması halinde, </a:t>
            </a:r>
            <a:r>
              <a:rPr lang="tr-TR" b="1" dirty="0"/>
              <a:t>söz konusu malzeme, Proje Yürütücüsü tarafından görevli olduğu kuruluşa hibe edilerek, düzenlenen taşınır işlem fişi faturaya eklenerek muhafaza edilir. </a:t>
            </a:r>
          </a:p>
          <a:p>
            <a:r>
              <a:rPr lang="tr-TR" dirty="0" smtClean="0"/>
              <a:t> </a:t>
            </a:r>
            <a:r>
              <a:rPr lang="tr-TR" b="1" dirty="0"/>
              <a:t>Bilim Fuarları tamamlandıktan sonra sisteme girilen sonuç raporunda proje harcamalarının bilgisi istenmektedir. Yapılan harcamalara ait bilgiler </a:t>
            </a:r>
            <a:r>
              <a:rPr lang="tr-TR" b="1" dirty="0" err="1" smtClean="0"/>
              <a:t>TÜBiTAK</a:t>
            </a:r>
            <a:r>
              <a:rPr lang="tr-TR" b="1" dirty="0" smtClean="0"/>
              <a:t> </a:t>
            </a:r>
            <a:r>
              <a:rPr lang="tr-TR" b="1" dirty="0"/>
              <a:t>tarafından gerektiğinde yapılacak denetimlerde kullanılacaktır. </a:t>
            </a:r>
          </a:p>
          <a:p>
            <a:r>
              <a:rPr lang="tr-TR" dirty="0" smtClean="0"/>
              <a:t> </a:t>
            </a:r>
            <a:r>
              <a:rPr lang="tr-TR" dirty="0"/>
              <a:t>Proje sonuçlandığında, </a:t>
            </a:r>
            <a:r>
              <a:rPr lang="tr-TR" b="1" dirty="0">
                <a:solidFill>
                  <a:srgbClr val="CC00FF"/>
                </a:solidFill>
              </a:rPr>
              <a:t>destek tutarının tamamının Bilim Fuarı organizasyonu ve faaliyetleri için harcanması esastır. </a:t>
            </a:r>
          </a:p>
          <a:p>
            <a:endParaRPr lang="tr-T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332656"/>
            <a:ext cx="8229600" cy="5793507"/>
          </a:xfrm>
        </p:spPr>
        <p:style>
          <a:lnRef idx="2">
            <a:schemeClr val="accent4"/>
          </a:lnRef>
          <a:fillRef idx="1">
            <a:schemeClr val="lt1"/>
          </a:fillRef>
          <a:effectRef idx="0">
            <a:schemeClr val="accent4"/>
          </a:effectRef>
          <a:fontRef idx="minor">
            <a:schemeClr val="dk1"/>
          </a:fontRef>
        </p:style>
        <p:txBody>
          <a:bodyPr>
            <a:normAutofit fontScale="92500" lnSpcReduction="20000"/>
          </a:bodyPr>
          <a:lstStyle/>
          <a:p>
            <a:endParaRPr lang="tr-TR" dirty="0"/>
          </a:p>
          <a:p>
            <a:r>
              <a:rPr lang="tr-TR" dirty="0"/>
              <a:t>Proje sonuçlandığında, mücbir sebeplerden dolayı destek tutarının tamamının harcanamaması halinde, kalan destek tutarı proje yürütücüsü tarafından sonuç raporu sisteme yüklenmeden önce </a:t>
            </a:r>
            <a:r>
              <a:rPr lang="tr-TR"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TÜBİTAK banka hesabına iade edilir ve dekont ilgili müdürlüğe iletilir. </a:t>
            </a:r>
            <a:endParaRPr lang="tr-TR" dirty="0"/>
          </a:p>
          <a:p>
            <a:r>
              <a:rPr lang="tr-TR" dirty="0" smtClean="0"/>
              <a:t> </a:t>
            </a:r>
            <a:r>
              <a:rPr lang="tr-TR" dirty="0"/>
              <a:t>Faturaların kesimi ile ilgili olarak, aşağıda örneği bulunan fatura formatına uyulması ve ekteki örnek faturada gösterildiği gibi </a:t>
            </a:r>
            <a:r>
              <a:rPr lang="tr-TR" b="1" dirty="0" err="1" smtClean="0"/>
              <a:t>TÜBiTAK</a:t>
            </a:r>
            <a:r>
              <a:rPr lang="tr-TR" b="1" dirty="0" smtClean="0"/>
              <a:t> </a:t>
            </a:r>
            <a:r>
              <a:rPr lang="tr-TR" b="1" dirty="0"/>
              <a:t>4006 Bilim Fuarı Projesi ifadesi mutlaka yazdırılarak proje yürütücüsü adına kestirilmesi gerekmektedir. </a:t>
            </a:r>
            <a:r>
              <a:rPr lang="tr-TR" b="1" u="sng" dirty="0">
                <a:solidFill>
                  <a:srgbClr val="FF0000"/>
                </a:solidFill>
              </a:rPr>
              <a:t>Yazar kasa fişi kabul edilmemektedir. </a:t>
            </a:r>
          </a:p>
          <a:p>
            <a:endParaRPr lang="tr-TR"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Picture 2"/>
          <p:cNvPicPr>
            <a:picLocks noGrp="1" noChangeAspect="1" noChangeArrowheads="1"/>
          </p:cNvPicPr>
          <p:nvPr>
            <p:ph idx="1"/>
          </p:nvPr>
        </p:nvPicPr>
        <p:blipFill>
          <a:blip r:embed="rId2" cstate="print"/>
          <a:srcRect/>
          <a:stretch>
            <a:fillRect/>
          </a:stretch>
        </p:blipFill>
        <p:spPr bwMode="auto">
          <a:xfrm>
            <a:off x="395536" y="332656"/>
            <a:ext cx="3943894" cy="6120680"/>
          </a:xfrm>
          <a:prstGeom prst="rect">
            <a:avLst/>
          </a:prstGeom>
          <a:noFill/>
          <a:ln w="9525">
            <a:noFill/>
            <a:miter lim="800000"/>
            <a:headEnd/>
            <a:tailEnd/>
          </a:ln>
        </p:spPr>
      </p:pic>
      <p:sp>
        <p:nvSpPr>
          <p:cNvPr id="5" name="4 Yuvarlatılmış Dikdörtgen"/>
          <p:cNvSpPr/>
          <p:nvPr/>
        </p:nvSpPr>
        <p:spPr>
          <a:xfrm>
            <a:off x="4860032" y="620688"/>
            <a:ext cx="3960440" cy="58326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b="1" cap="none" spc="0" dirty="0" smtClean="0">
                <a:ln>
                  <a:prstDash val="solid"/>
                </a:ln>
                <a:solidFill>
                  <a:srgbClr val="FF0000"/>
                </a:solidFill>
                <a:effectLst>
                  <a:outerShdw blurRad="88000" dist="50800" dir="5040000" algn="tl">
                    <a:schemeClr val="accent4">
                      <a:tint val="80000"/>
                      <a:satMod val="250000"/>
                      <a:alpha val="45000"/>
                    </a:schemeClr>
                  </a:outerShdw>
                </a:effectLst>
              </a:rPr>
              <a:t>Yazar kasa fişi kabul edilmemektedir.</a:t>
            </a:r>
          </a:p>
          <a:p>
            <a:pPr algn="ctr"/>
            <a:endParaRPr lang="tr-TR" sz="2400" b="1" cap="none" spc="0" dirty="0" smtClean="0">
              <a:ln>
                <a:prstDash val="solid"/>
              </a:ln>
              <a:solidFill>
                <a:srgbClr val="FF0000"/>
              </a:solidFill>
              <a:effectLst>
                <a:outerShdw blurRad="88000" dist="50800" dir="5040000" algn="tl">
                  <a:schemeClr val="accent4">
                    <a:tint val="80000"/>
                    <a:satMod val="250000"/>
                    <a:alpha val="45000"/>
                  </a:schemeClr>
                </a:outerShdw>
              </a:effectLst>
            </a:endParaRPr>
          </a:p>
          <a:p>
            <a:pPr algn="ctr"/>
            <a:r>
              <a:rPr lang="tr-TR" sz="2400" b="1" dirty="0" smtClean="0">
                <a:ln>
                  <a:prstDash val="solid"/>
                </a:ln>
                <a:solidFill>
                  <a:srgbClr val="0099FF"/>
                </a:solidFill>
                <a:effectLst>
                  <a:outerShdw blurRad="88000" dist="50800" dir="5040000" algn="tl">
                    <a:schemeClr val="accent4">
                      <a:tint val="80000"/>
                      <a:satMod val="250000"/>
                      <a:alpha val="45000"/>
                    </a:schemeClr>
                  </a:outerShdw>
                </a:effectLst>
              </a:rPr>
              <a:t>Fatura tarihleri paranın yattığı günle fuar günü arasında olmalıdır</a:t>
            </a:r>
          </a:p>
          <a:p>
            <a:pPr algn="ctr"/>
            <a:endParaRPr lang="tr-TR" sz="2400" b="1" cap="none" spc="0" dirty="0" smtClean="0">
              <a:ln>
                <a:prstDash val="solid"/>
              </a:ln>
              <a:solidFill>
                <a:srgbClr val="FF0000"/>
              </a:solidFill>
              <a:effectLst>
                <a:outerShdw blurRad="88000" dist="50800" dir="5040000" algn="tl">
                  <a:schemeClr val="accent4">
                    <a:tint val="80000"/>
                    <a:satMod val="250000"/>
                    <a:alpha val="45000"/>
                  </a:schemeClr>
                </a:outerShdw>
              </a:effectLst>
            </a:endParaRPr>
          </a:p>
          <a:p>
            <a:pPr algn="ctr"/>
            <a:r>
              <a:rPr lang="tr-TR" sz="2400" b="1" dirty="0" smtClean="0">
                <a:ln>
                  <a:prstDash val="solid"/>
                </a:ln>
                <a:solidFill>
                  <a:srgbClr val="339933"/>
                </a:solidFill>
                <a:effectLst>
                  <a:outerShdw blurRad="88000" dist="50800" dir="5040000" algn="tl">
                    <a:schemeClr val="accent4">
                      <a:tint val="80000"/>
                      <a:satMod val="250000"/>
                      <a:alpha val="45000"/>
                    </a:schemeClr>
                  </a:outerShdw>
                </a:effectLst>
              </a:rPr>
              <a:t>Müşteri vergi no yerine yürütücünün </a:t>
            </a:r>
            <a:r>
              <a:rPr lang="tr-TR" sz="2400" b="1" dirty="0" err="1" smtClean="0">
                <a:ln>
                  <a:prstDash val="solid"/>
                </a:ln>
                <a:solidFill>
                  <a:srgbClr val="339933"/>
                </a:solidFill>
                <a:effectLst>
                  <a:outerShdw blurRad="88000" dist="50800" dir="5040000" algn="tl">
                    <a:schemeClr val="accent4">
                      <a:tint val="80000"/>
                      <a:satMod val="250000"/>
                      <a:alpha val="45000"/>
                    </a:schemeClr>
                  </a:outerShdw>
                </a:effectLst>
              </a:rPr>
              <a:t>tc</a:t>
            </a:r>
            <a:r>
              <a:rPr lang="tr-TR" sz="2400" b="1" dirty="0" smtClean="0">
                <a:ln>
                  <a:prstDash val="solid"/>
                </a:ln>
                <a:solidFill>
                  <a:srgbClr val="339933"/>
                </a:solidFill>
                <a:effectLst>
                  <a:outerShdw blurRad="88000" dist="50800" dir="5040000" algn="tl">
                    <a:schemeClr val="accent4">
                      <a:tint val="80000"/>
                      <a:satMod val="250000"/>
                      <a:alpha val="45000"/>
                    </a:schemeClr>
                  </a:outerShdw>
                </a:effectLst>
              </a:rPr>
              <a:t> si yazılacaktır</a:t>
            </a:r>
          </a:p>
          <a:p>
            <a:pPr algn="ctr"/>
            <a:endParaRPr lang="tr-TR" sz="2400" b="1" cap="none" spc="0" dirty="0" smtClean="0">
              <a:ln>
                <a:prstDash val="solid"/>
              </a:ln>
              <a:solidFill>
                <a:srgbClr val="FF0000"/>
              </a:solidFill>
              <a:effectLst>
                <a:outerShdw blurRad="88000" dist="50800" dir="5040000" algn="tl">
                  <a:schemeClr val="accent4">
                    <a:tint val="80000"/>
                    <a:satMod val="250000"/>
                    <a:alpha val="45000"/>
                  </a:schemeClr>
                </a:outerShdw>
              </a:effectLst>
            </a:endParaRPr>
          </a:p>
          <a:p>
            <a:pPr algn="ctr"/>
            <a:r>
              <a:rPr lang="tr-TR" sz="2400" b="1" i="1" u="sng" dirty="0" smtClean="0">
                <a:ln>
                  <a:prstDash val="solid"/>
                </a:ln>
                <a:solidFill>
                  <a:srgbClr val="000099"/>
                </a:solidFill>
                <a:effectLst>
                  <a:outerShdw blurRad="88000" dist="50800" dir="5040000" algn="tl">
                    <a:schemeClr val="accent4">
                      <a:tint val="80000"/>
                      <a:satMod val="250000"/>
                      <a:alpha val="45000"/>
                    </a:schemeClr>
                  </a:outerShdw>
                </a:effectLst>
              </a:rPr>
              <a:t>TÜBİTAK 4006 Bilim Fuarı Projesi </a:t>
            </a:r>
            <a:r>
              <a:rPr lang="tr-TR" sz="2400" b="1" dirty="0" smtClean="0">
                <a:ln>
                  <a:prstDash val="solid"/>
                </a:ln>
                <a:solidFill>
                  <a:srgbClr val="FF0000"/>
                </a:solidFill>
                <a:effectLst>
                  <a:outerShdw blurRad="88000" dist="50800" dir="5040000" algn="tl">
                    <a:schemeClr val="accent4">
                      <a:tint val="80000"/>
                      <a:satMod val="250000"/>
                      <a:alpha val="45000"/>
                    </a:schemeClr>
                  </a:outerShdw>
                </a:effectLst>
              </a:rPr>
              <a:t>mutlaka yazmalı</a:t>
            </a:r>
            <a:endParaRPr lang="tr-TR" sz="2400" b="1" cap="none" spc="0" dirty="0">
              <a:ln>
                <a:prstDash val="solid"/>
              </a:ln>
              <a:solidFill>
                <a:srgbClr val="00B0F0"/>
              </a:solidFill>
              <a:effectLst>
                <a:outerShdw blurRad="88000" dist="50800" dir="5040000" algn="tl">
                  <a:schemeClr val="accent4">
                    <a:tint val="80000"/>
                    <a:satMod val="250000"/>
                    <a:alpha val="45000"/>
                  </a:schemeClr>
                </a:outerShdw>
              </a:effectLst>
            </a:endParaRPr>
          </a:p>
        </p:txBody>
      </p:sp>
      <p:cxnSp>
        <p:nvCxnSpPr>
          <p:cNvPr id="7" name="6 Düz Ok Bağlayıcısı"/>
          <p:cNvCxnSpPr/>
          <p:nvPr/>
        </p:nvCxnSpPr>
        <p:spPr>
          <a:xfrm flipH="1" flipV="1">
            <a:off x="1547664" y="1916832"/>
            <a:ext cx="3528392" cy="36004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dirty="0"/>
          </a:p>
          <a:p>
            <a:r>
              <a:rPr lang="tr-TR" b="1" dirty="0"/>
              <a:t>Sonuçlandırılmış olan projeye (bilim fuarına) verilen destek tutarının tamamı, yapılan harcamalara ilişkin herhangi bir belge istenmeksizin, </a:t>
            </a:r>
            <a:r>
              <a:rPr lang="tr-TR" b="1" u="sng" dirty="0">
                <a:solidFill>
                  <a:srgbClr val="FF9900"/>
                </a:solidFill>
              </a:rPr>
              <a:t>hibe edilmiş sayılır. </a:t>
            </a:r>
          </a:p>
          <a:p>
            <a:endParaRPr lang="tr-TR"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endParaRPr lang="tr-TR" dirty="0"/>
          </a:p>
          <a:p>
            <a:r>
              <a:rPr lang="tr-TR" dirty="0"/>
              <a:t>Proje izleyici raporu ve sisteme girilen sonuç raporu doğrultusunda sonuçlandırılmamış veya kusur ve ihmalden dolayı Bilim Fuarının gerçekleşmemiş olması halinde, projeye ödül ve ikramiye olarak transfer edilen destek tutarının tamamı, 21/7/1953 tarihli ve 6183 sayılı Amme Alacaklarının Tahsil Usulü Hakkında </a:t>
            </a:r>
            <a:r>
              <a:rPr lang="tr-TR" b="1" dirty="0"/>
              <a:t>kanunda belirtilen oranlarda gecikme faizi uygulanarak Proje Yürütücüsünden tahsil edilir. </a:t>
            </a:r>
          </a:p>
          <a:p>
            <a:endParaRPr lang="tr-TR" dirty="0"/>
          </a:p>
        </p:txBody>
      </p:sp>
      <p:sp>
        <p:nvSpPr>
          <p:cNvPr id="4" name="3 5-Nokta Yıldız"/>
          <p:cNvSpPr/>
          <p:nvPr/>
        </p:nvSpPr>
        <p:spPr>
          <a:xfrm>
            <a:off x="179512" y="764704"/>
            <a:ext cx="576064" cy="720080"/>
          </a:xfrm>
          <a:prstGeom prst="star5">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tr-TR"/>
          </a:p>
        </p:txBody>
      </p:sp>
      <p:sp>
        <p:nvSpPr>
          <p:cNvPr id="5" name="4 5-Nokta Yıldız"/>
          <p:cNvSpPr/>
          <p:nvPr/>
        </p:nvSpPr>
        <p:spPr>
          <a:xfrm>
            <a:off x="5364088" y="332656"/>
            <a:ext cx="576064" cy="720080"/>
          </a:xfrm>
          <a:prstGeom prst="star5">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tr-TR"/>
          </a:p>
        </p:txBody>
      </p:sp>
      <p:sp>
        <p:nvSpPr>
          <p:cNvPr id="6" name="5 5-Nokta Yıldız"/>
          <p:cNvSpPr/>
          <p:nvPr/>
        </p:nvSpPr>
        <p:spPr>
          <a:xfrm>
            <a:off x="3995936" y="1052736"/>
            <a:ext cx="576064" cy="72008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5-Nokta Yıldız"/>
          <p:cNvSpPr/>
          <p:nvPr/>
        </p:nvSpPr>
        <p:spPr>
          <a:xfrm>
            <a:off x="3491880" y="332656"/>
            <a:ext cx="576064" cy="720080"/>
          </a:xfrm>
          <a:prstGeom prst="star5">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
        <p:nvSpPr>
          <p:cNvPr id="8" name="7 5-Nokta Yıldız"/>
          <p:cNvSpPr/>
          <p:nvPr/>
        </p:nvSpPr>
        <p:spPr>
          <a:xfrm>
            <a:off x="1331640" y="476672"/>
            <a:ext cx="576064" cy="720080"/>
          </a:xfrm>
          <a:prstGeom prst="star5">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tr-TR"/>
          </a:p>
        </p:txBody>
      </p:sp>
      <p:sp>
        <p:nvSpPr>
          <p:cNvPr id="9" name="8 5-Nokta Yıldız"/>
          <p:cNvSpPr/>
          <p:nvPr/>
        </p:nvSpPr>
        <p:spPr>
          <a:xfrm>
            <a:off x="2339752" y="1052736"/>
            <a:ext cx="576064" cy="720080"/>
          </a:xfrm>
          <a:prstGeom prst="star5">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20000"/>
          </a:bodyPr>
          <a:lstStyle/>
          <a:p>
            <a:r>
              <a:rPr lang="tr-TR" sz="4700" b="1" dirty="0">
                <a:solidFill>
                  <a:srgbClr val="FF0000"/>
                </a:solidFill>
              </a:rPr>
              <a:t>Bilim Fuarlarının </a:t>
            </a:r>
            <a:r>
              <a:rPr lang="tr-TR" sz="4700" b="1" dirty="0" smtClean="0">
                <a:solidFill>
                  <a:srgbClr val="FF0000"/>
                </a:solidFill>
              </a:rPr>
              <a:t>Göz</a:t>
            </a:r>
            <a:r>
              <a:rPr lang="tr-TR" sz="4700" b="1" dirty="0" smtClean="0">
                <a:solidFill>
                  <a:srgbClr val="FF0000"/>
                </a:solidFill>
              </a:rPr>
              <a:t>lenmesi</a:t>
            </a:r>
            <a:r>
              <a:rPr lang="tr-TR" sz="4700" b="1" dirty="0">
                <a:solidFill>
                  <a:srgbClr val="FF0000"/>
                </a:solidFill>
              </a:rPr>
              <a:t>: </a:t>
            </a:r>
          </a:p>
          <a:p>
            <a:r>
              <a:rPr lang="tr-TR" dirty="0" smtClean="0"/>
              <a:t>Projelerin</a:t>
            </a:r>
            <a:r>
              <a:rPr lang="tr-TR" dirty="0"/>
              <a:t>, belirlenen amaç ve hedefler doğrultusunda yürütülüp yürütülmediği, TÜBİTAK tarafından görevlendirilen proje izleyicileri ile takip edilebilir. </a:t>
            </a:r>
          </a:p>
          <a:p>
            <a:r>
              <a:rPr lang="tr-TR" dirty="0" smtClean="0"/>
              <a:t> </a:t>
            </a:r>
            <a:r>
              <a:rPr lang="tr-TR" dirty="0"/>
              <a:t>Proje İzleyicisi, Bilim Fuarını yerinde ziyaret ederek, TÜBİTAK tarafından hazırlanan formatta hazırladığı “</a:t>
            </a:r>
            <a:r>
              <a:rPr lang="tr-TR" u="sng" dirty="0">
                <a:solidFill>
                  <a:srgbClr val="FF0000"/>
                </a:solidFill>
              </a:rPr>
              <a:t>izleyici raporları</a:t>
            </a:r>
            <a:r>
              <a:rPr lang="tr-TR" dirty="0"/>
              <a:t>” </a:t>
            </a:r>
            <a:r>
              <a:rPr lang="tr-TR" dirty="0" err="1"/>
              <a:t>nı</a:t>
            </a:r>
            <a:r>
              <a:rPr lang="tr-TR" dirty="0"/>
              <a:t> TÜBİTAK‟a iletir. </a:t>
            </a:r>
          </a:p>
          <a:p>
            <a:r>
              <a:rPr lang="tr-TR" dirty="0" smtClean="0"/>
              <a:t> </a:t>
            </a:r>
            <a:r>
              <a:rPr lang="tr-TR" dirty="0"/>
              <a:t>TÜBİTAK tarafından görevlendirilen proje izleyicilerine yürütücü tarafından herhangi bir ödeme yapılmayacak olup, izleyicilerin hiçbir masrafı projeden karşılanmayacaktır. İzleyicilerin masrafları TÜBİTAK tarafından karşılanacaktır. </a:t>
            </a:r>
          </a:p>
          <a:p>
            <a:endParaRPr lang="tr-T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764704"/>
            <a:ext cx="8229600" cy="5361459"/>
          </a:xfrm>
        </p:spPr>
        <p:txBody>
          <a:bodyPr>
            <a:normAutofit fontScale="77500" lnSpcReduction="20000"/>
          </a:bodyPr>
          <a:lstStyle/>
          <a:p>
            <a:r>
              <a:rPr lang="tr-TR" sz="6300" b="1" dirty="0">
                <a:solidFill>
                  <a:srgbClr val="FF0000"/>
                </a:solidFill>
              </a:rPr>
              <a:t>Projenin Sonuçlandırılması: </a:t>
            </a:r>
          </a:p>
          <a:p>
            <a:r>
              <a:rPr lang="tr-TR" dirty="0" smtClean="0"/>
              <a:t> </a:t>
            </a:r>
            <a:r>
              <a:rPr lang="tr-TR" dirty="0"/>
              <a:t>Fuar tamamlandıktan sonra Proje Yürütücüsünün, “bilimiz.</a:t>
            </a:r>
            <a:r>
              <a:rPr lang="tr-TR" dirty="0" err="1"/>
              <a:t>tubitak</a:t>
            </a:r>
            <a:r>
              <a:rPr lang="tr-TR" dirty="0"/>
              <a:t>.gov.tr” web sitesindeki Başvuru bölümünden giriş yaparak, “4006 Bilim Fuarı Proje ve Sonuç Bilgileri Aşaması Başvuru Adımları”nı takip edip, </a:t>
            </a:r>
            <a:r>
              <a:rPr lang="tr-TR" b="1" dirty="0"/>
              <a:t>Fuar Sonuç Raporu bölümünü doldurması gerekmektedir. Bu bölüm web sitesinde daha sonra kullanıma açılacaktır. </a:t>
            </a:r>
          </a:p>
          <a:p>
            <a:r>
              <a:rPr lang="tr-TR" dirty="0" smtClean="0"/>
              <a:t> </a:t>
            </a:r>
            <a:r>
              <a:rPr lang="tr-TR" dirty="0"/>
              <a:t>Fuar sonuç raporu bölümünün fuarın bitimini takiben eksiksiz, düzgün ve doğru olarak tamamlanması gerekmektedir. Bilim fuarını değerlendiren izleyici raporunun olumlu olması ve sonuç raporunun yürütücü tarafından sisteme yüklenmesi ile proje sonuçlandırılır. </a:t>
            </a:r>
          </a:p>
          <a:p>
            <a:r>
              <a:rPr lang="tr-TR" dirty="0" smtClean="0"/>
              <a:t> </a:t>
            </a:r>
            <a:r>
              <a:rPr lang="tr-TR" dirty="0"/>
              <a:t>İzleme raporu bulunmayan fuarların takibi ve sonuçlandırılması proje yürütücüsü tarafından hazırlanıp sisteme yüklenen sonuç raporu ile yapılır. </a:t>
            </a:r>
          </a:p>
          <a:p>
            <a:endParaRPr lang="tr-TR"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a:xfrm>
            <a:off x="457200" y="1988840"/>
            <a:ext cx="8229600" cy="4137323"/>
          </a:xfrm>
        </p:spPr>
        <p:style>
          <a:lnRef idx="2">
            <a:schemeClr val="accent6">
              <a:shade val="50000"/>
            </a:schemeClr>
          </a:lnRef>
          <a:fillRef idx="1">
            <a:schemeClr val="accent6"/>
          </a:fillRef>
          <a:effectRef idx="0">
            <a:schemeClr val="accent6"/>
          </a:effectRef>
          <a:fontRef idx="minor">
            <a:schemeClr val="lt1"/>
          </a:fontRef>
        </p:style>
        <p:txBody>
          <a:bodyPr/>
          <a:lstStyle/>
          <a:p>
            <a:endParaRPr lang="tr-TR" dirty="0"/>
          </a:p>
          <a:p>
            <a:r>
              <a:rPr lang="tr-TR" dirty="0"/>
              <a:t>Katılım sertifikaları sonuç raporunda belirtilen sayısal bilgiler doğrultusunda hazırlanmakta ve gönderilmektedir. Sertifikaların gönderimindeki gecikmeleri göz önünde bulundurarak sonuç raporunuzu fuarın bitimini takiben en kısa sürede tamamlamanız gereklidir. </a:t>
            </a:r>
          </a:p>
          <a:p>
            <a:endParaRPr lang="tr-TR" dirty="0"/>
          </a:p>
        </p:txBody>
      </p:sp>
      <p:pic>
        <p:nvPicPr>
          <p:cNvPr id="22530" name="Picture 2" descr="http://www.tvted.org.tr/attachments/246d1360428668-tubitakbilimfuari.jpg.html"/>
          <p:cNvPicPr>
            <a:picLocks noChangeAspect="1" noChangeArrowheads="1"/>
          </p:cNvPicPr>
          <p:nvPr/>
        </p:nvPicPr>
        <p:blipFill>
          <a:blip r:embed="rId2" cstate="print"/>
          <a:srcRect/>
          <a:stretch>
            <a:fillRect/>
          </a:stretch>
        </p:blipFill>
        <p:spPr bwMode="auto">
          <a:xfrm>
            <a:off x="1619672" y="332656"/>
            <a:ext cx="5324475" cy="2028826"/>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332656"/>
            <a:ext cx="8229600" cy="5793507"/>
          </a:xfrm>
        </p:spPr>
        <p:txBody>
          <a:bodyPr>
            <a:normAutofit lnSpcReduction="10000"/>
          </a:bodyPr>
          <a:lstStyle/>
          <a:p>
            <a:r>
              <a:rPr lang="tr-TR" sz="4000" b="1" dirty="0">
                <a:solidFill>
                  <a:srgbClr val="FF0000"/>
                </a:solidFill>
              </a:rPr>
              <a:t>Çağrı Kapsamı: </a:t>
            </a:r>
          </a:p>
          <a:p>
            <a:r>
              <a:rPr lang="tr-TR" dirty="0"/>
              <a:t>Milli Eğitim Bakanlığı‟</a:t>
            </a:r>
            <a:r>
              <a:rPr lang="tr-TR" dirty="0" err="1"/>
              <a:t>na</a:t>
            </a:r>
            <a:r>
              <a:rPr lang="tr-TR" dirty="0"/>
              <a:t> bağlı bir devlet okulu bünyesinde, 5-12. sınıflarda okumakta olan öğrenciler tarafından bilimsel süreçler takip edilerek hazırlanmış projelerden oluşan ve yukarıda belirtilen amaçlar çerçevesinde düzenlenen proje sergileri TÜBİTAK Bilim Fuarları kapsamında yer alabilir. 2014-2015 Eğitim-Öğretim yılı için</a:t>
            </a:r>
            <a:r>
              <a:rPr lang="tr-TR" dirty="0" smtClean="0"/>
              <a:t>,</a:t>
            </a:r>
            <a:r>
              <a:rPr lang="tr-TR" dirty="0"/>
              <a:t> TÜBİTAK Bilim Fuarları </a:t>
            </a:r>
            <a:r>
              <a:rPr lang="tr-TR" b="1" u="sng" dirty="0">
                <a:solidFill>
                  <a:schemeClr val="accent5">
                    <a:lumMod val="75000"/>
                  </a:schemeClr>
                </a:solidFill>
              </a:rPr>
              <a:t>1 Mart-12 Haziran 2015 tarihleri arasında en az 1 gün en fazla 3 gün olacak şekilde gerçekleştirilebilir. </a:t>
            </a:r>
            <a:endParaRPr lang="tr-TR" u="sng" dirty="0">
              <a:solidFill>
                <a:schemeClr val="accent5">
                  <a:lumMod val="75000"/>
                </a:schemeClr>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solidFill>
                  <a:srgbClr val="FF3399"/>
                </a:solidFill>
              </a:rPr>
              <a:t>Örnek projeler kısmından yapılan projeleri inceleyebilirsiniz.</a:t>
            </a:r>
            <a:endParaRPr lang="tr-TR" b="1" dirty="0">
              <a:solidFill>
                <a:srgbClr val="FF3399"/>
              </a:solidFill>
            </a:endParaRPr>
          </a:p>
        </p:txBody>
      </p:sp>
      <p:pic>
        <p:nvPicPr>
          <p:cNvPr id="4" name="Picture 2"/>
          <p:cNvPicPr>
            <a:picLocks noGrp="1" noChangeAspect="1" noChangeArrowheads="1"/>
          </p:cNvPicPr>
          <p:nvPr>
            <p:ph idx="1"/>
          </p:nvPr>
        </p:nvPicPr>
        <p:blipFill>
          <a:blip r:embed="rId2" cstate="print"/>
          <a:srcRect/>
          <a:stretch>
            <a:fillRect/>
          </a:stretch>
        </p:blipFill>
        <p:spPr bwMode="auto">
          <a:xfrm>
            <a:off x="546957" y="1600200"/>
            <a:ext cx="8050085"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600" b="1" dirty="0" smtClean="0">
                <a:solidFill>
                  <a:srgbClr val="000099"/>
                </a:solidFill>
              </a:rPr>
              <a:t>Kılavuzları inceleyerek yapabilecekleriniz hakkında bilgi edinebilirsiniz.</a:t>
            </a:r>
            <a:endParaRPr lang="tr-TR" sz="3600" b="1" dirty="0">
              <a:solidFill>
                <a:srgbClr val="000099"/>
              </a:solidFill>
            </a:endParaRPr>
          </a:p>
        </p:txBody>
      </p:sp>
      <p:pic>
        <p:nvPicPr>
          <p:cNvPr id="4" name="Picture 2"/>
          <p:cNvPicPr>
            <a:picLocks noGrp="1" noChangeAspect="1" noChangeArrowheads="1"/>
          </p:cNvPicPr>
          <p:nvPr>
            <p:ph idx="1"/>
          </p:nvPr>
        </p:nvPicPr>
        <p:blipFill>
          <a:blip r:embed="rId2" cstate="print"/>
          <a:srcRect/>
          <a:stretch>
            <a:fillRect/>
          </a:stretch>
        </p:blipFill>
        <p:spPr bwMode="auto">
          <a:xfrm>
            <a:off x="546957" y="1600200"/>
            <a:ext cx="8050085"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23528" y="188640"/>
            <a:ext cx="8640960" cy="1800200"/>
          </a:xfrm>
        </p:spPr>
        <p:txBody>
          <a:bodyPr>
            <a:normAutofit/>
          </a:bodyPr>
          <a:lstStyle/>
          <a:p>
            <a:r>
              <a:rPr lang="tr-TR" sz="3200" b="1" dirty="0">
                <a:solidFill>
                  <a:srgbClr val="0070C0"/>
                </a:solidFill>
              </a:rPr>
              <a:t>Bilim fuarını gerçekleştiremez isek, TÜBİTAK'tan aldığımız nakit desteği iade etmemiz gerekir mi ?</a:t>
            </a:r>
            <a:endParaRPr lang="tr-TR" sz="3200" dirty="0">
              <a:solidFill>
                <a:srgbClr val="0070C0"/>
              </a:solidFill>
            </a:endParaRPr>
          </a:p>
        </p:txBody>
      </p:sp>
      <p:sp>
        <p:nvSpPr>
          <p:cNvPr id="3" name="2 İçerik Yer Tutucusu"/>
          <p:cNvSpPr>
            <a:spLocks noGrp="1"/>
          </p:cNvSpPr>
          <p:nvPr>
            <p:ph idx="1"/>
          </p:nvPr>
        </p:nvSpPr>
        <p:spPr/>
        <p:txBody>
          <a:bodyPr/>
          <a:lstStyle/>
          <a:p>
            <a:r>
              <a:rPr lang="tr-TR" dirty="0"/>
              <a:t>TÜBİTAK tarafından okullara nakit destek verilebilmesi için her bir okuldan ıslak imzalı taahhütname alınacaktır. Bu taahhütname çerçevesinde, eğitim yılı sonuna kadar en az </a:t>
            </a:r>
            <a:r>
              <a:rPr lang="tr-TR" dirty="0" smtClean="0"/>
              <a:t>25 </a:t>
            </a:r>
            <a:r>
              <a:rPr lang="tr-TR" dirty="0"/>
              <a:t>proje katılımı ile bir bilim fuarı düzenleyip, bu fuara ait görselleri ve sonuç raporunu (fuar hakkında özet bilgi ve sayılar) web sitemize yüklemeyen okullar, aldıkları desteği 15 gün içinde iade etmek zorundadırlar.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a:solidFill>
                  <a:srgbClr val="FF0000"/>
                </a:solidFill>
              </a:rPr>
              <a:t>İlkokullar destek kapsamında mıdır ?</a:t>
            </a:r>
            <a:endParaRPr lang="tr-TR" dirty="0">
              <a:solidFill>
                <a:srgbClr val="FF0000"/>
              </a:solidFill>
            </a:endParaRPr>
          </a:p>
        </p:txBody>
      </p:sp>
      <p:sp>
        <p:nvSpPr>
          <p:cNvPr id="3" name="2 İçerik Yer Tutucusu"/>
          <p:cNvSpPr>
            <a:spLocks noGrp="1"/>
          </p:cNvSpPr>
          <p:nvPr>
            <p:ph idx="1"/>
          </p:nvPr>
        </p:nvSpPr>
        <p:spPr/>
        <p:txBody>
          <a:bodyPr/>
          <a:lstStyle/>
          <a:p>
            <a:r>
              <a:rPr lang="tr-TR" dirty="0"/>
              <a:t>Sadece 5-12. sınıflar destek kapsamındadır.</a:t>
            </a:r>
          </a:p>
        </p:txBody>
      </p:sp>
      <p:pic>
        <p:nvPicPr>
          <p:cNvPr id="4" name="3 Resim" descr="T5.jpg"/>
          <p:cNvPicPr>
            <a:picLocks noChangeAspect="1"/>
          </p:cNvPicPr>
          <p:nvPr/>
        </p:nvPicPr>
        <p:blipFill>
          <a:blip r:embed="rId2" cstate="print"/>
          <a:stretch>
            <a:fillRect/>
          </a:stretch>
        </p:blipFill>
        <p:spPr>
          <a:xfrm>
            <a:off x="0" y="3717032"/>
            <a:ext cx="9144000" cy="295275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b="1" dirty="0">
                <a:solidFill>
                  <a:srgbClr val="00B050"/>
                </a:solidFill>
              </a:rPr>
              <a:t>Okulumuz/öğrencilerimiz ekonomik olarak böyle bir etkinliğe katılmaya müsait değil.</a:t>
            </a:r>
            <a:endParaRPr lang="tr-TR" sz="2400" dirty="0">
              <a:solidFill>
                <a:srgbClr val="00B050"/>
              </a:solidFill>
            </a:endParaRPr>
          </a:p>
        </p:txBody>
      </p:sp>
      <p:sp>
        <p:nvSpPr>
          <p:cNvPr id="3" name="2 İçerik Yer Tutucusu"/>
          <p:cNvSpPr>
            <a:spLocks noGrp="1"/>
          </p:cNvSpPr>
          <p:nvPr>
            <p:ph idx="1"/>
          </p:nvPr>
        </p:nvSpPr>
        <p:spPr/>
        <p:txBody>
          <a:bodyPr>
            <a:normAutofit fontScale="70000" lnSpcReduction="20000"/>
          </a:bodyPr>
          <a:lstStyle/>
          <a:p>
            <a:r>
              <a:rPr lang="tr-TR" dirty="0"/>
              <a:t>TÜBİTAK Bilim Fuarları her ekonomik/bilişsel seviyedeki öğrencinin proje yapabileceğini göstermeyi hedeflemektedir. Evde ve çevrede bulunan basit malzemelerle hazırlanan projeler beyaz kağıda raporlanarak, kullanılmış kolilerden bile yapılabilecek proje kartonunda, okulda bulunan sıralar üzerinde sergilenecek şekilde tasarlanabilmektedir. Elbette maddi kaynak gerektiren projeler de tasarlanabilir ama böyle bir gereksinim olmadığını hem öğretmenlerimizin hem de öğrencilerimiz anlaması ve uygulaması beklenmektedir.</a:t>
            </a:r>
            <a:r>
              <a:rPr lang="tr-TR" dirty="0" smtClean="0"/>
              <a:t/>
            </a:r>
            <a:br>
              <a:rPr lang="tr-TR" dirty="0" smtClean="0"/>
            </a:br>
            <a:r>
              <a:rPr lang="tr-TR" dirty="0"/>
              <a:t>Aynı şekilde, fuarlar düzenlenirken, kiralık </a:t>
            </a:r>
            <a:r>
              <a:rPr lang="tr-TR" dirty="0" err="1"/>
              <a:t>standlar</a:t>
            </a:r>
            <a:r>
              <a:rPr lang="tr-TR" dirty="0"/>
              <a:t>, kaliteli matbaa/reklamcı ürünü afişler, açılış kokteylleri, davetiyeler, vs gerekmeden çok sade bir şekilde planlanması bizim tercihimizdir. </a:t>
            </a:r>
            <a:r>
              <a:rPr lang="tr-TR" b="1" u="sng" dirty="0">
                <a:solidFill>
                  <a:srgbClr val="C00000"/>
                </a:solidFill>
              </a:rPr>
              <a:t>Fuarlarda odak noktası öğrencilerin proje posterleri ve sunumları olmalıdır.</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a:solidFill>
                  <a:schemeClr val="accent6">
                    <a:lumMod val="75000"/>
                  </a:schemeClr>
                </a:solidFill>
              </a:rPr>
              <a:t>Hangi okullar destek kapsamındadır ?</a:t>
            </a:r>
            <a:endParaRPr lang="tr-TR" dirty="0">
              <a:solidFill>
                <a:schemeClr val="accent6">
                  <a:lumMod val="75000"/>
                </a:schemeClr>
              </a:solidFill>
            </a:endParaRPr>
          </a:p>
        </p:txBody>
      </p:sp>
      <p:sp>
        <p:nvSpPr>
          <p:cNvPr id="3" name="2 İçerik Yer Tutucusu"/>
          <p:cNvSpPr>
            <a:spLocks noGrp="1"/>
          </p:cNvSpPr>
          <p:nvPr>
            <p:ph idx="1"/>
          </p:nvPr>
        </p:nvSpPr>
        <p:spPr/>
        <p:txBody>
          <a:bodyPr>
            <a:normAutofit fontScale="92500" lnSpcReduction="10000"/>
          </a:bodyPr>
          <a:lstStyle/>
          <a:p>
            <a:pPr fontAlgn="base"/>
            <a:r>
              <a:rPr lang="tr-TR" dirty="0"/>
              <a:t>Devlet ortaokulları ve liseleri destek kapsamındadır. </a:t>
            </a:r>
            <a:r>
              <a:rPr lang="tr-TR" dirty="0" smtClean="0"/>
              <a:t> </a:t>
            </a:r>
            <a:r>
              <a:rPr lang="tr-TR" dirty="0"/>
              <a:t>özel okullar destek kapsamında değildir.  </a:t>
            </a:r>
          </a:p>
          <a:p>
            <a:pPr fontAlgn="base"/>
            <a:r>
              <a:rPr lang="tr-TR" dirty="0"/>
              <a:t>2013 yılı için sadece MEB tarafından seçilen pilot okullar ve kısa bir süreliğinde başvuru aldığımız gönüllü okullar destek kapsamındadır. Kesin kayıt işlemi 1000 okul kaydına ulaştığında durdurulacaktır. </a:t>
            </a:r>
            <a:br>
              <a:rPr lang="tr-TR" dirty="0"/>
            </a:br>
            <a:r>
              <a:rPr lang="tr-TR" dirty="0"/>
              <a:t>2014 yılı için bütün devlet ortaokulları ve liseleri destek kapsamında olacaktır.</a:t>
            </a:r>
          </a:p>
          <a:p>
            <a:endParaRPr lang="tr-TR"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sz="2000" dirty="0"/>
          </a:p>
        </p:txBody>
      </p:sp>
      <p:sp>
        <p:nvSpPr>
          <p:cNvPr id="3" name="2 İçerik Yer Tutucusu"/>
          <p:cNvSpPr>
            <a:spLocks noGrp="1"/>
          </p:cNvSpPr>
          <p:nvPr>
            <p:ph idx="1"/>
          </p:nvPr>
        </p:nvSpPr>
        <p:spPr>
          <a:xfrm>
            <a:off x="457200" y="188640"/>
            <a:ext cx="8229600" cy="6336704"/>
          </a:xfrm>
        </p:spPr>
        <p:txBody>
          <a:bodyPr>
            <a:normAutofit/>
          </a:bodyPr>
          <a:lstStyle/>
          <a:p>
            <a:pPr algn="ctr" fontAlgn="base"/>
            <a:r>
              <a:rPr lang="tr-TR" sz="2400" b="1" dirty="0">
                <a:solidFill>
                  <a:srgbClr val="FF0000"/>
                </a:solidFill>
              </a:rPr>
              <a:t>TÜBİTAK Bilim Fuarlarının Bu Benim Eserim vb programlarla ilişkisi nedir ?</a:t>
            </a:r>
            <a:endParaRPr lang="tr-TR" sz="2400" dirty="0">
              <a:solidFill>
                <a:srgbClr val="FF0000"/>
              </a:solidFill>
            </a:endParaRPr>
          </a:p>
          <a:p>
            <a:pPr fontAlgn="base"/>
            <a:r>
              <a:rPr lang="tr-TR" sz="2000" dirty="0"/>
              <a:t>TÜBİTAK Bilim Fuarlarına, bilimsel süreçle test edilebilen her türlü hipotezin araştırıldığı araştırma projeleri katılabilecektir. Öğrencilerin yarışma stresinden uzak eğlenceli bir ortamda proje hazırlama ve sunma deneyimi kazanmaları amaçlanmaktadır. Bu yöntemle bilimsel proje hazırlama kültürünün tabana yayılması hedeflenmektedir. Bu Benim Eserim ve benzeri proje yarışmalarında ise yine bilimsel yöntem ve süreçlerden geçerek hazırlanmış projelerin belirlenen kriterler doğrultusunda yarışması amaçlanmaktadır.</a:t>
            </a:r>
          </a:p>
          <a:p>
            <a:pPr fontAlgn="base"/>
            <a:r>
              <a:rPr lang="tr-TR" sz="2000" dirty="0"/>
              <a:t>TÜBİTAK Bilim Fuarları için hazırlanan projelerden uygun olanlar öğretmenlerin teşviki ile Bu Benim Eserim ya da TÜBİTAK Ortaöğretim Öğrencileri Araştırma Projeleri Yarışması gibi proje yarışmalarına katılabilirler.  Bu anlamda TÜBİTAK Bilim Fuarları ülkemizde düzenlenen bilimsel proje yarışmalarına temel ve proje kaynağı oluşturmaktadır. Bu gibi yarışmalarda sergilenmiş olan projeler de TÜBİTAK Bilim Fuarlarında sergilenebilirler.</a:t>
            </a:r>
          </a:p>
          <a:p>
            <a:endParaRPr lang="tr-TR" sz="20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Metin Yer Tutucusu"/>
          <p:cNvSpPr>
            <a:spLocks noGrp="1"/>
          </p:cNvSpPr>
          <p:nvPr>
            <p:ph type="body" idx="1"/>
          </p:nvPr>
        </p:nvSpPr>
        <p:spPr/>
        <p:txBody>
          <a:bodyPr/>
          <a:lstStyle/>
          <a:p>
            <a:endParaRPr lang="tr-TR"/>
          </a:p>
        </p:txBody>
      </p:sp>
      <p:sp>
        <p:nvSpPr>
          <p:cNvPr id="4" name="3 İçerik Yer Tutucusu"/>
          <p:cNvSpPr>
            <a:spLocks noGrp="1"/>
          </p:cNvSpPr>
          <p:nvPr>
            <p:ph sz="half" idx="2"/>
          </p:nvPr>
        </p:nvSpPr>
        <p:spPr/>
        <p:txBody>
          <a:bodyPr/>
          <a:lstStyle/>
          <a:p>
            <a:pPr fontAlgn="base"/>
            <a:r>
              <a:rPr lang="tr-TR" b="1" dirty="0">
                <a:solidFill>
                  <a:srgbClr val="FF0000"/>
                </a:solidFill>
              </a:rPr>
              <a:t>Katılım sertifikalarını ne zaman göndereceksiniz ? Formatı nasıl olacak ?</a:t>
            </a:r>
            <a:endParaRPr lang="tr-TR" dirty="0">
              <a:solidFill>
                <a:srgbClr val="FF0000"/>
              </a:solidFill>
            </a:endParaRPr>
          </a:p>
          <a:p>
            <a:pPr fontAlgn="base"/>
            <a:r>
              <a:rPr lang="tr-TR" dirty="0"/>
              <a:t>Katılım sertifikaları fuarlar tamamlandıktan sonra okullara kargo yolu ile ulaştırılacaktır.</a:t>
            </a:r>
          </a:p>
          <a:p>
            <a:endParaRPr lang="tr-TR" dirty="0"/>
          </a:p>
        </p:txBody>
      </p:sp>
      <p:sp>
        <p:nvSpPr>
          <p:cNvPr id="5" name="4 Metin Yer Tutucusu"/>
          <p:cNvSpPr>
            <a:spLocks noGrp="1"/>
          </p:cNvSpPr>
          <p:nvPr>
            <p:ph type="body" sz="quarter" idx="3"/>
          </p:nvPr>
        </p:nvSpPr>
        <p:spPr/>
        <p:txBody>
          <a:bodyPr/>
          <a:lstStyle/>
          <a:p>
            <a:endParaRPr lang="tr-TR"/>
          </a:p>
        </p:txBody>
      </p:sp>
      <p:sp>
        <p:nvSpPr>
          <p:cNvPr id="6" name="5 İçerik Yer Tutucusu"/>
          <p:cNvSpPr>
            <a:spLocks noGrp="1"/>
          </p:cNvSpPr>
          <p:nvPr>
            <p:ph sz="quarter" idx="4"/>
          </p:nvPr>
        </p:nvSpPr>
        <p:spPr/>
        <p:txBody>
          <a:bodyPr>
            <a:normAutofit fontScale="92500" lnSpcReduction="20000"/>
          </a:bodyPr>
          <a:lstStyle/>
          <a:p>
            <a:pPr fontAlgn="base"/>
            <a:r>
              <a:rPr lang="tr-TR" b="1" dirty="0">
                <a:solidFill>
                  <a:srgbClr val="FF0000"/>
                </a:solidFill>
              </a:rPr>
              <a:t>Süreci kısaca özetleyebilir misiniz ?</a:t>
            </a:r>
            <a:endParaRPr lang="tr-TR" dirty="0">
              <a:solidFill>
                <a:srgbClr val="FF0000"/>
              </a:solidFill>
            </a:endParaRPr>
          </a:p>
          <a:p>
            <a:pPr fontAlgn="base">
              <a:buNone/>
            </a:pPr>
            <a:r>
              <a:rPr lang="tr-TR" dirty="0"/>
              <a:t> </a:t>
            </a:r>
          </a:p>
          <a:p>
            <a:pPr fontAlgn="base"/>
            <a:r>
              <a:rPr lang="tr-TR" dirty="0"/>
              <a:t>1. Sistem üzerinden kesin kayıt yapılması.</a:t>
            </a:r>
            <a:br>
              <a:rPr lang="tr-TR" dirty="0"/>
            </a:br>
            <a:r>
              <a:rPr lang="tr-TR" dirty="0"/>
              <a:t>2. Projelerin belirlenmesi.</a:t>
            </a:r>
            <a:br>
              <a:rPr lang="tr-TR" dirty="0"/>
            </a:br>
            <a:r>
              <a:rPr lang="tr-TR" dirty="0"/>
              <a:t>3. Proje özet bilgilerinin sisteme girilmesi.</a:t>
            </a:r>
            <a:br>
              <a:rPr lang="tr-TR" dirty="0"/>
            </a:br>
            <a:r>
              <a:rPr lang="tr-TR" dirty="0"/>
              <a:t>4. Fuarın düzenlenmesi.</a:t>
            </a:r>
            <a:br>
              <a:rPr lang="tr-TR" dirty="0"/>
            </a:br>
            <a:r>
              <a:rPr lang="tr-TR" dirty="0"/>
              <a:t>5. Fuara ait şablon raporun doldurulması, görsellerin sisteme yüklenmesi.</a:t>
            </a:r>
            <a:br>
              <a:rPr lang="tr-TR" dirty="0"/>
            </a:br>
            <a:r>
              <a:rPr lang="tr-TR" dirty="0"/>
              <a:t> </a:t>
            </a:r>
          </a:p>
          <a:p>
            <a:endParaRPr lang="tr-TR"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half" idx="1"/>
          </p:nvPr>
        </p:nvSpPr>
        <p:spPr/>
        <p:txBody>
          <a:bodyPr>
            <a:normAutofit fontScale="92500" lnSpcReduction="20000"/>
          </a:bodyPr>
          <a:lstStyle/>
          <a:p>
            <a:pPr fontAlgn="base"/>
            <a:r>
              <a:rPr lang="tr-TR" b="1" dirty="0">
                <a:solidFill>
                  <a:srgbClr val="FF0000"/>
                </a:solidFill>
              </a:rPr>
              <a:t>Okul müdüründen izinsiz fuar düzenleyebilir miyiz ?</a:t>
            </a:r>
            <a:endParaRPr lang="tr-TR" dirty="0">
              <a:solidFill>
                <a:srgbClr val="FF0000"/>
              </a:solidFill>
            </a:endParaRPr>
          </a:p>
          <a:p>
            <a:pPr fontAlgn="base"/>
            <a:r>
              <a:rPr lang="tr-TR" dirty="0"/>
              <a:t> </a:t>
            </a:r>
          </a:p>
          <a:p>
            <a:pPr fontAlgn="base"/>
            <a:r>
              <a:rPr lang="tr-TR" dirty="0"/>
              <a:t>Okul müdürünün bilgisi dışında fuar düzenlemeniz mümkün değildir. Okul müdürleri veya yetkilendirdiği öğretmenler veya idareciler süreç boyunca web sitemiz üzerinden sürece dahil olabilirler.</a:t>
            </a:r>
          </a:p>
        </p:txBody>
      </p:sp>
      <p:sp>
        <p:nvSpPr>
          <p:cNvPr id="4" name="3 İçerik Yer Tutucusu"/>
          <p:cNvSpPr>
            <a:spLocks noGrp="1"/>
          </p:cNvSpPr>
          <p:nvPr>
            <p:ph sz="half" idx="2"/>
          </p:nvPr>
        </p:nvSpPr>
        <p:spPr/>
        <p:txBody>
          <a:bodyPr>
            <a:normAutofit fontScale="92500" lnSpcReduction="20000"/>
          </a:bodyPr>
          <a:lstStyle/>
          <a:p>
            <a:pPr fontAlgn="base"/>
            <a:r>
              <a:rPr lang="tr-TR" b="1" dirty="0">
                <a:solidFill>
                  <a:srgbClr val="FF0000"/>
                </a:solidFill>
              </a:rPr>
              <a:t>İlçemizde bilim şenliği yapılıyor zaten. Okulda yapmamız şart mı </a:t>
            </a:r>
            <a:r>
              <a:rPr lang="tr-TR" b="1" dirty="0"/>
              <a:t>?</a:t>
            </a:r>
            <a:endParaRPr lang="tr-TR" dirty="0"/>
          </a:p>
          <a:p>
            <a:pPr fontAlgn="base"/>
            <a:r>
              <a:rPr lang="tr-TR" dirty="0"/>
              <a:t> </a:t>
            </a:r>
          </a:p>
          <a:p>
            <a:pPr fontAlgn="base"/>
            <a:r>
              <a:rPr lang="tr-TR" dirty="0"/>
              <a:t>TÜBİTAK Bilim Fuarları her okulda bilim fuarı düzenleme kültürünü yaymak üzere tasarlandığı için okul dışında yapılacak fuarlar destek kapsamında değildir.</a:t>
            </a:r>
          </a:p>
          <a:p>
            <a:endParaRPr lang="tr-TR"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1052736"/>
            <a:ext cx="8229600" cy="5073427"/>
          </a:xfrm>
        </p:spPr>
        <p:txBody>
          <a:bodyPr>
            <a:normAutofit fontScale="92500"/>
          </a:bodyPr>
          <a:lstStyle/>
          <a:p>
            <a:r>
              <a:rPr lang="tr-TR" sz="5200" b="1" dirty="0">
                <a:solidFill>
                  <a:srgbClr val="FF0000"/>
                </a:solidFill>
              </a:rPr>
              <a:t>İletişimle ilgili…</a:t>
            </a:r>
            <a:endParaRPr lang="tr-TR" sz="5200" dirty="0">
              <a:solidFill>
                <a:srgbClr val="FF0000"/>
              </a:solidFill>
            </a:endParaRPr>
          </a:p>
          <a:p>
            <a:r>
              <a:rPr lang="tr-TR" dirty="0"/>
              <a:t>Fuar başvurusu yapan çok sayıda okul olması nedeniyle, TÜBİTAK’ın duyuruları ve bildirileri için proje yürütücülerinin sisteme giriş yaptıkları e-posta adreslerini düzenli olarak takip etmesi gerekmektedir. Başvurularla ilgili sorular </a:t>
            </a:r>
            <a:r>
              <a:rPr lang="tr-TR" dirty="0" smtClean="0"/>
              <a:t>linki </a:t>
            </a:r>
            <a:r>
              <a:rPr lang="tr-TR" dirty="0"/>
              <a:t>üzerinden </a:t>
            </a:r>
            <a:r>
              <a:rPr lang="tr-TR" dirty="0" err="1" smtClean="0"/>
              <a:t>cevapla</a:t>
            </a:r>
            <a:r>
              <a:rPr lang="tr-TR" u="sng" dirty="0" err="1" smtClean="0">
                <a:solidFill>
                  <a:srgbClr val="0099FF"/>
                </a:solidFill>
              </a:rPr>
              <a:t>forum</a:t>
            </a:r>
            <a:r>
              <a:rPr lang="tr-TR" u="sng" dirty="0" smtClean="0">
                <a:solidFill>
                  <a:srgbClr val="0099FF"/>
                </a:solidFill>
              </a:rPr>
              <a:t>.</a:t>
            </a:r>
            <a:r>
              <a:rPr lang="tr-TR" u="sng" dirty="0" err="1" smtClean="0">
                <a:solidFill>
                  <a:srgbClr val="0099FF"/>
                </a:solidFill>
              </a:rPr>
              <a:t>tubitak</a:t>
            </a:r>
            <a:r>
              <a:rPr lang="tr-TR" u="sng" dirty="0" smtClean="0">
                <a:solidFill>
                  <a:srgbClr val="0099FF"/>
                </a:solidFill>
              </a:rPr>
              <a:t>.gov.tr </a:t>
            </a:r>
            <a:r>
              <a:rPr lang="tr-TR" dirty="0" err="1" smtClean="0"/>
              <a:t>nmaktadır</a:t>
            </a:r>
            <a:r>
              <a:rPr lang="tr-TR" dirty="0"/>
              <a:t>. Fuarlarla veya okulunuzla ilgili özel/spesifik sorular için </a:t>
            </a:r>
            <a:r>
              <a:rPr lang="tr-TR" dirty="0">
                <a:hlinkClick r:id="rId2"/>
              </a:rPr>
              <a:t>bt4006@</a:t>
            </a:r>
            <a:r>
              <a:rPr lang="tr-TR" dirty="0" err="1">
                <a:hlinkClick r:id="rId2"/>
              </a:rPr>
              <a:t>tubitak</a:t>
            </a:r>
            <a:r>
              <a:rPr lang="tr-TR" dirty="0">
                <a:hlinkClick r:id="rId2"/>
              </a:rPr>
              <a:t>.gov.</a:t>
            </a:r>
            <a:r>
              <a:rPr lang="tr-TR" dirty="0" err="1">
                <a:hlinkClick r:id="rId2"/>
              </a:rPr>
              <a:t>tr</a:t>
            </a:r>
            <a:r>
              <a:rPr lang="tr-TR" dirty="0" err="1"/>
              <a:t>'ye</a:t>
            </a:r>
            <a:r>
              <a:rPr lang="tr-TR" dirty="0"/>
              <a:t> e-posta atmanız gereklidir.</a:t>
            </a:r>
          </a:p>
          <a:p>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332656"/>
            <a:ext cx="8229600" cy="6264696"/>
          </a:xfrm>
        </p:spPr>
        <p:txBody>
          <a:bodyPr>
            <a:normAutofit fontScale="85000" lnSpcReduction="20000"/>
          </a:bodyPr>
          <a:lstStyle/>
          <a:p>
            <a:r>
              <a:rPr lang="tr-TR" sz="4700" b="1" dirty="0">
                <a:solidFill>
                  <a:srgbClr val="FF0000"/>
                </a:solidFill>
              </a:rPr>
              <a:t>Başvuru Koşulları: </a:t>
            </a:r>
          </a:p>
          <a:p>
            <a:r>
              <a:rPr lang="tr-TR" dirty="0" smtClean="0"/>
              <a:t> </a:t>
            </a:r>
            <a:r>
              <a:rPr lang="tr-TR" dirty="0"/>
              <a:t>Milli Eğitim Bakanlığı‟</a:t>
            </a:r>
            <a:r>
              <a:rPr lang="tr-TR" dirty="0" err="1"/>
              <a:t>na</a:t>
            </a:r>
            <a:r>
              <a:rPr lang="tr-TR" dirty="0"/>
              <a:t> bağlı 5.-12. Sınıflar arasında eğitim veren devlet okulları TÜBİTAK Bilim Fuarlarına başvuru yapabilir. </a:t>
            </a:r>
          </a:p>
          <a:p>
            <a:r>
              <a:rPr lang="tr-TR" dirty="0" smtClean="0"/>
              <a:t> </a:t>
            </a:r>
            <a:r>
              <a:rPr lang="tr-TR" dirty="0"/>
              <a:t>Özel okullara Bilim Fuarı desteği verilmemektedir, bu nedenle özel okul başvuruları kabul edilmez. </a:t>
            </a:r>
          </a:p>
          <a:p>
            <a:r>
              <a:rPr lang="tr-TR" dirty="0" smtClean="0"/>
              <a:t> </a:t>
            </a:r>
            <a:r>
              <a:rPr lang="tr-TR" dirty="0"/>
              <a:t>Bilim Sanat Merkezlerinin (BİLSEM) başvuruları kabul edilmez. </a:t>
            </a:r>
          </a:p>
          <a:p>
            <a:r>
              <a:rPr lang="tr-TR" dirty="0" smtClean="0"/>
              <a:t> </a:t>
            </a:r>
            <a:r>
              <a:rPr lang="tr-TR" dirty="0"/>
              <a:t>Bilim fuarı </a:t>
            </a:r>
            <a:r>
              <a:rPr lang="tr-TR" b="1" dirty="0">
                <a:solidFill>
                  <a:srgbClr val="0070C0"/>
                </a:solidFill>
              </a:rPr>
              <a:t>başvuruları proje yürütücüsü tarafından yapılır. </a:t>
            </a:r>
          </a:p>
          <a:p>
            <a:r>
              <a:rPr lang="tr-TR" dirty="0" smtClean="0"/>
              <a:t> </a:t>
            </a:r>
            <a:r>
              <a:rPr lang="tr-TR" dirty="0"/>
              <a:t>Okul müdürü tarafından belirlenen ve </a:t>
            </a:r>
            <a:r>
              <a:rPr lang="tr-TR" b="1" dirty="0">
                <a:solidFill>
                  <a:srgbClr val="0070C0"/>
                </a:solidFill>
              </a:rPr>
              <a:t>başvuru yapan okulda kadrolu, tam zamanlı öğretmen olan bir kişi proje yürütücüsü olabilir. </a:t>
            </a:r>
          </a:p>
          <a:p>
            <a:r>
              <a:rPr lang="tr-TR" dirty="0" smtClean="0"/>
              <a:t> </a:t>
            </a:r>
            <a:r>
              <a:rPr lang="tr-TR" dirty="0"/>
              <a:t>Her okuldan sadece 1 kişi proje yürütücüsü olarak başvuru yapabilir. </a:t>
            </a:r>
          </a:p>
          <a:p>
            <a:r>
              <a:rPr lang="tr-TR" dirty="0" smtClean="0"/>
              <a:t> </a:t>
            </a:r>
            <a:r>
              <a:rPr lang="tr-TR" b="1" dirty="0">
                <a:solidFill>
                  <a:srgbClr val="00B050"/>
                </a:solidFill>
              </a:rPr>
              <a:t>Okul müdürü ile proje yürütücüsü aynı kişi olamaz. </a:t>
            </a:r>
          </a:p>
          <a:p>
            <a:endParaRPr lang="tr-TR"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24578" name="Picture 2"/>
          <p:cNvPicPr>
            <a:picLocks noGrp="1" noChangeAspect="1" noChangeArrowheads="1"/>
          </p:cNvPicPr>
          <p:nvPr>
            <p:ph idx="1"/>
          </p:nvPr>
        </p:nvPicPr>
        <p:blipFill>
          <a:blip r:embed="rId2" cstate="print"/>
          <a:srcRect/>
          <a:stretch>
            <a:fillRect/>
          </a:stretch>
        </p:blipFill>
        <p:spPr bwMode="auto">
          <a:xfrm>
            <a:off x="546957" y="332656"/>
            <a:ext cx="8050085" cy="579350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25602" name="Picture 2"/>
          <p:cNvPicPr>
            <a:picLocks noGrp="1" noChangeAspect="1" noChangeArrowheads="1"/>
          </p:cNvPicPr>
          <p:nvPr>
            <p:ph idx="1"/>
          </p:nvPr>
        </p:nvPicPr>
        <p:blipFill>
          <a:blip r:embed="rId2" cstate="print"/>
          <a:srcRect/>
          <a:stretch>
            <a:fillRect/>
          </a:stretch>
        </p:blipFill>
        <p:spPr bwMode="auto">
          <a:xfrm>
            <a:off x="546957" y="1600200"/>
            <a:ext cx="8050085"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26626" name="Picture 2"/>
          <p:cNvPicPr>
            <a:picLocks noGrp="1" noChangeAspect="1" noChangeArrowheads="1"/>
          </p:cNvPicPr>
          <p:nvPr>
            <p:ph idx="1"/>
          </p:nvPr>
        </p:nvPicPr>
        <p:blipFill>
          <a:blip r:embed="rId2" cstate="print"/>
          <a:srcRect/>
          <a:stretch>
            <a:fillRect/>
          </a:stretch>
        </p:blipFill>
        <p:spPr bwMode="auto">
          <a:xfrm>
            <a:off x="546957" y="260648"/>
            <a:ext cx="8050085" cy="63367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rgbClr val="00B0F0"/>
                </a:solidFill>
              </a:rPr>
              <a:t>2012-2013 yılı bilim fuarımız</a:t>
            </a:r>
            <a:endParaRPr lang="tr-TR" b="1" dirty="0">
              <a:solidFill>
                <a:srgbClr val="00B0F0"/>
              </a:solidFill>
            </a:endParaRPr>
          </a:p>
        </p:txBody>
      </p:sp>
      <p:pic>
        <p:nvPicPr>
          <p:cNvPr id="4" name="3 İçerik Yer Tutucusu" descr="tyyu.jpg"/>
          <p:cNvPicPr>
            <a:picLocks noGrp="1" noChangeAspect="1"/>
          </p:cNvPicPr>
          <p:nvPr>
            <p:ph idx="1"/>
          </p:nvPr>
        </p:nvPicPr>
        <p:blipFill>
          <a:blip r:embed="rId2" cstate="print"/>
          <a:stretch>
            <a:fillRect/>
          </a:stretch>
        </p:blipFill>
        <p:spPr>
          <a:xfrm>
            <a:off x="1554691" y="1600200"/>
            <a:ext cx="6034617" cy="4525963"/>
          </a:xfr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chemeClr val="accent6">
                    <a:lumMod val="75000"/>
                  </a:schemeClr>
                </a:solidFill>
              </a:rPr>
              <a:t>2013-2014 yılı bilim fuarımız</a:t>
            </a:r>
            <a:endParaRPr lang="tr-TR" b="1" dirty="0">
              <a:solidFill>
                <a:schemeClr val="accent6">
                  <a:lumMod val="75000"/>
                </a:schemeClr>
              </a:solidFill>
            </a:endParaRPr>
          </a:p>
        </p:txBody>
      </p:sp>
      <p:pic>
        <p:nvPicPr>
          <p:cNvPr id="4" name="3 İçerik Yer Tutucusu" descr="tyy.jpg"/>
          <p:cNvPicPr>
            <a:picLocks noGrp="1" noChangeAspect="1"/>
          </p:cNvPicPr>
          <p:nvPr>
            <p:ph idx="1"/>
          </p:nvPr>
        </p:nvPicPr>
        <p:blipFill>
          <a:blip r:embed="rId2" cstate="print"/>
          <a:stretch>
            <a:fillRect/>
          </a:stretch>
        </p:blipFill>
        <p:spPr>
          <a:xfrm>
            <a:off x="1331640" y="1600200"/>
            <a:ext cx="6624735" cy="4525963"/>
          </a:xfr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tyyy.jpg"/>
          <p:cNvPicPr>
            <a:picLocks noGrp="1" noChangeAspect="1"/>
          </p:cNvPicPr>
          <p:nvPr>
            <p:ph idx="1"/>
          </p:nvPr>
        </p:nvPicPr>
        <p:blipFill>
          <a:blip r:embed="rId2" cstate="print"/>
          <a:stretch>
            <a:fillRect/>
          </a:stretch>
        </p:blipFill>
        <p:spPr>
          <a:xfrm>
            <a:off x="539552" y="836712"/>
            <a:ext cx="8229600" cy="5184576"/>
          </a:xfr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5" name="4 İçerik Yer Tutucusu" descr="tyhj.jpg"/>
          <p:cNvPicPr>
            <a:picLocks noGrp="1" noChangeAspect="1"/>
          </p:cNvPicPr>
          <p:nvPr>
            <p:ph sz="half" idx="1"/>
          </p:nvPr>
        </p:nvPicPr>
        <p:blipFill>
          <a:blip r:embed="rId2" cstate="print"/>
          <a:stretch>
            <a:fillRect/>
          </a:stretch>
        </p:blipFill>
        <p:spPr>
          <a:xfrm>
            <a:off x="457200" y="2276872"/>
            <a:ext cx="4038600" cy="3096344"/>
          </a:xfrm>
          <a:prstGeom prst="rect">
            <a:avLst/>
          </a:prstGeom>
          <a:ln>
            <a:noFill/>
          </a:ln>
          <a:effectLst>
            <a:outerShdw blurRad="190500" algn="tl" rotWithShape="0">
              <a:srgbClr val="000000">
                <a:alpha val="70000"/>
              </a:srgbClr>
            </a:outerShdw>
          </a:effectLst>
        </p:spPr>
      </p:pic>
      <p:pic>
        <p:nvPicPr>
          <p:cNvPr id="6" name="5 İçerik Yer Tutucusu" descr="thyy.jpg"/>
          <p:cNvPicPr>
            <a:picLocks noGrp="1" noChangeAspect="1"/>
          </p:cNvPicPr>
          <p:nvPr>
            <p:ph sz="half" idx="2"/>
          </p:nvPr>
        </p:nvPicPr>
        <p:blipFill>
          <a:blip r:embed="rId3" cstate="print"/>
          <a:stretch>
            <a:fillRect/>
          </a:stretch>
        </p:blipFill>
        <p:spPr>
          <a:xfrm>
            <a:off x="4648200" y="2348706"/>
            <a:ext cx="4038600" cy="302895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9" name="8 İçerik Yer Tutucusu" descr="967066_10151627278145559_1310352479_o.jpg"/>
          <p:cNvPicPr>
            <a:picLocks noGrp="1" noChangeAspect="1"/>
          </p:cNvPicPr>
          <p:nvPr>
            <p:ph sz="half" idx="1"/>
          </p:nvPr>
        </p:nvPicPr>
        <p:blipFill>
          <a:blip r:embed="rId2" cstate="print"/>
          <a:stretch>
            <a:fillRect/>
          </a:stretch>
        </p:blipFill>
        <p:spPr>
          <a:xfrm>
            <a:off x="457200" y="1484784"/>
            <a:ext cx="4038600" cy="3892872"/>
          </a:xfrm>
        </p:spPr>
      </p:pic>
      <p:pic>
        <p:nvPicPr>
          <p:cNvPr id="10" name="9 İçerik Yer Tutucusu" descr="921530_10151627261960559_1781994370_o.jpg"/>
          <p:cNvPicPr>
            <a:picLocks noGrp="1" noChangeAspect="1"/>
          </p:cNvPicPr>
          <p:nvPr>
            <p:ph sz="half" idx="2"/>
          </p:nvPr>
        </p:nvPicPr>
        <p:blipFill>
          <a:blip r:embed="rId3" cstate="print"/>
          <a:stretch>
            <a:fillRect/>
          </a:stretch>
        </p:blipFill>
        <p:spPr>
          <a:xfrm>
            <a:off x="4648200" y="1484784"/>
            <a:ext cx="4038600" cy="3892872"/>
          </a:xfr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lgn="ctr"/>
            <a:r>
              <a:rPr lang="tr-TR" sz="7200" b="1" dirty="0" smtClean="0">
                <a:solidFill>
                  <a:srgbClr val="FF0000"/>
                </a:solidFill>
              </a:rPr>
              <a:t>Son Başvuru Tarihi </a:t>
            </a:r>
            <a:r>
              <a:rPr lang="tr-TR" sz="7200" b="1" dirty="0" smtClean="0"/>
              <a:t>30 Ocak 2015!</a:t>
            </a:r>
          </a:p>
          <a:p>
            <a:endParaRPr lang="tr-TR"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descr="C:\Users\EBRU MACAR\AppData\Local\Microsoft\Windows\Temporary Internet Files\Content.IE5\X92D5SLB\MC900415938[1].wmf"/>
          <p:cNvPicPr>
            <a:picLocks noChangeAspect="1" noChangeArrowheads="1"/>
          </p:cNvPicPr>
          <p:nvPr/>
        </p:nvPicPr>
        <p:blipFill>
          <a:blip r:embed="rId2" cstate="print"/>
          <a:srcRect/>
          <a:stretch>
            <a:fillRect/>
          </a:stretch>
        </p:blipFill>
        <p:spPr bwMode="auto">
          <a:xfrm rot="20557926">
            <a:off x="7639765" y="5278135"/>
            <a:ext cx="1323266" cy="1414611"/>
          </a:xfrm>
          <a:prstGeom prst="rect">
            <a:avLst/>
          </a:prstGeom>
          <a:noFill/>
        </p:spPr>
      </p:pic>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a:xfrm>
            <a:off x="457200" y="404665"/>
            <a:ext cx="8229600" cy="4248472"/>
          </a:xfrm>
        </p:spPr>
        <p:style>
          <a:lnRef idx="1">
            <a:schemeClr val="accent3"/>
          </a:lnRef>
          <a:fillRef idx="3">
            <a:schemeClr val="accent3"/>
          </a:fillRef>
          <a:effectRef idx="2">
            <a:schemeClr val="accent3"/>
          </a:effectRef>
          <a:fontRef idx="minor">
            <a:schemeClr val="lt1"/>
          </a:fontRef>
        </p:style>
        <p:txBody>
          <a:bodyPr>
            <a:normAutofit/>
          </a:bodyPr>
          <a:lstStyle/>
          <a:p>
            <a:pPr algn="ctr">
              <a:buNone/>
            </a:pPr>
            <a:r>
              <a:rPr lang="tr-TR" sz="3600" dirty="0" smtClean="0">
                <a:latin typeface="Arial Black" pitchFamily="34" charset="0"/>
              </a:rPr>
              <a:t>DİNLEDİĞİNİZ İÇİN TEŞEKKÜR EDERİM</a:t>
            </a:r>
          </a:p>
          <a:p>
            <a:pPr algn="ctr">
              <a:buNone/>
            </a:pPr>
            <a:endParaRPr lang="tr-TR" sz="3600" dirty="0" smtClean="0">
              <a:solidFill>
                <a:schemeClr val="accent6">
                  <a:lumMod val="75000"/>
                </a:schemeClr>
              </a:solidFill>
              <a:latin typeface="Arial Black" pitchFamily="34" charset="0"/>
            </a:endParaRPr>
          </a:p>
          <a:p>
            <a:pPr algn="ctr">
              <a:buNone/>
            </a:pPr>
            <a:r>
              <a:rPr lang="tr-TR" sz="3600" dirty="0" smtClean="0">
                <a:solidFill>
                  <a:srgbClr val="FF9900"/>
                </a:solidFill>
                <a:effectLst/>
                <a:latin typeface="Arial Black" pitchFamily="34" charset="0"/>
              </a:rPr>
              <a:t>EBRU </a:t>
            </a:r>
            <a:r>
              <a:rPr lang="tr-TR" sz="3600" dirty="0" smtClean="0">
                <a:solidFill>
                  <a:srgbClr val="FF9900"/>
                </a:solidFill>
                <a:effectLst/>
                <a:latin typeface="Arial Black" pitchFamily="34" charset="0"/>
              </a:rPr>
              <a:t>MACAR </a:t>
            </a:r>
            <a:r>
              <a:rPr lang="tr-TR" sz="3600" dirty="0" smtClean="0">
                <a:solidFill>
                  <a:srgbClr val="FF9900"/>
                </a:solidFill>
                <a:effectLst/>
                <a:latin typeface="Arial Black" pitchFamily="34" charset="0"/>
              </a:rPr>
              <a:t>ÇAM</a:t>
            </a:r>
          </a:p>
          <a:p>
            <a:pPr algn="ctr">
              <a:buNone/>
            </a:pPr>
            <a:r>
              <a:rPr lang="tr-TR" sz="2400" dirty="0" smtClean="0">
                <a:solidFill>
                  <a:srgbClr val="000099"/>
                </a:solidFill>
                <a:latin typeface="Arial Black" pitchFamily="34" charset="0"/>
              </a:rPr>
              <a:t>ÇELEBİBAĞI SELVİHAN ORTAOKULU</a:t>
            </a:r>
            <a:endParaRPr lang="tr-TR" sz="2400" dirty="0" smtClean="0">
              <a:solidFill>
                <a:srgbClr val="000099"/>
              </a:solidFill>
              <a:latin typeface="Arial Black" pitchFamily="34" charset="0"/>
            </a:endParaRPr>
          </a:p>
          <a:p>
            <a:pPr algn="ctr">
              <a:buNone/>
            </a:pPr>
            <a:r>
              <a:rPr lang="tr-TR" sz="3600" dirty="0" smtClean="0">
                <a:latin typeface="Arial Black" pitchFamily="34" charset="0"/>
              </a:rPr>
              <a:t>FEN BİLİMLERİ ÖĞRETMENİ</a:t>
            </a:r>
          </a:p>
          <a:p>
            <a:pPr algn="ctr">
              <a:buNone/>
            </a:pPr>
            <a:endParaRPr lang="tr-TR" sz="3600" dirty="0">
              <a:latin typeface="Arial Black"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346050"/>
          </a:xfrm>
        </p:spPr>
        <p:txBody>
          <a:bodyPr>
            <a:normAutofit fontScale="90000"/>
          </a:bodyPr>
          <a:lstStyle/>
          <a:p>
            <a:endParaRPr lang="tr-TR" dirty="0"/>
          </a:p>
        </p:txBody>
      </p:sp>
      <p:sp>
        <p:nvSpPr>
          <p:cNvPr id="3" name="2 İçerik Yer Tutucusu"/>
          <p:cNvSpPr>
            <a:spLocks noGrp="1"/>
          </p:cNvSpPr>
          <p:nvPr>
            <p:ph idx="1"/>
          </p:nvPr>
        </p:nvSpPr>
        <p:spPr>
          <a:xfrm>
            <a:off x="457200" y="908720"/>
            <a:ext cx="8229600" cy="5760640"/>
          </a:xfrm>
        </p:spPr>
        <p:txBody>
          <a:bodyPr>
            <a:normAutofit fontScale="77500" lnSpcReduction="20000"/>
          </a:bodyPr>
          <a:lstStyle/>
          <a:p>
            <a:endParaRPr lang="tr-TR" dirty="0"/>
          </a:p>
          <a:p>
            <a:r>
              <a:rPr lang="tr-TR" dirty="0"/>
              <a:t>TÜBİTAK Bilim Fuarları düzenlemek için en az 25 proje hazırlanması ve sunulması gerekmektedir. </a:t>
            </a:r>
            <a:r>
              <a:rPr lang="tr-TR" b="1" dirty="0">
                <a:solidFill>
                  <a:srgbClr val="00B050"/>
                </a:solidFill>
              </a:rPr>
              <a:t>Bu koşul, Milli Eğitim Bakanlığı’nın 5. ve 6. hizmet alanlarında bulunan okullar için en az 15 proje olarak belirlenmiştir. </a:t>
            </a:r>
          </a:p>
          <a:p>
            <a:r>
              <a:rPr lang="tr-TR" dirty="0" smtClean="0"/>
              <a:t> </a:t>
            </a:r>
            <a:r>
              <a:rPr lang="tr-TR" dirty="0"/>
              <a:t>2014 - 2015 Eğitim-Öğretim yılında toplam </a:t>
            </a:r>
            <a:r>
              <a:rPr lang="tr-TR" b="1" dirty="0">
                <a:solidFill>
                  <a:srgbClr val="7030A0"/>
                </a:solidFill>
              </a:rPr>
              <a:t>2000</a:t>
            </a:r>
            <a:r>
              <a:rPr lang="tr-TR" dirty="0"/>
              <a:t> okulda TÜBİTAK Bilim Fuarı düzenlenmesi hedeflenmekte olup her il için belirli sayıda kontenjan ayrılmıştır. </a:t>
            </a:r>
          </a:p>
          <a:p>
            <a:r>
              <a:rPr lang="tr-TR" dirty="0" smtClean="0"/>
              <a:t> </a:t>
            </a:r>
            <a:r>
              <a:rPr lang="tr-TR" dirty="0"/>
              <a:t>Başvurular </a:t>
            </a:r>
            <a:r>
              <a:rPr lang="tr-TR" b="1" dirty="0">
                <a:solidFill>
                  <a:schemeClr val="accent6">
                    <a:lumMod val="75000"/>
                  </a:schemeClr>
                </a:solidFill>
              </a:rPr>
              <a:t>17 Kasım 2014- 30 Ocak 2015 tarihleri </a:t>
            </a:r>
            <a:r>
              <a:rPr lang="tr-TR" dirty="0"/>
              <a:t>arasında </a:t>
            </a:r>
            <a:r>
              <a:rPr lang="tr-TR" u="sng" dirty="0">
                <a:solidFill>
                  <a:srgbClr val="00B0F0"/>
                </a:solidFill>
              </a:rPr>
              <a:t>http://bilimiz.</a:t>
            </a:r>
            <a:r>
              <a:rPr lang="tr-TR" u="sng" dirty="0" err="1">
                <a:solidFill>
                  <a:srgbClr val="00B0F0"/>
                </a:solidFill>
              </a:rPr>
              <a:t>tubitak</a:t>
            </a:r>
            <a:r>
              <a:rPr lang="tr-TR" u="sng" dirty="0">
                <a:solidFill>
                  <a:srgbClr val="00B0F0"/>
                </a:solidFill>
              </a:rPr>
              <a:t>.gov.tr </a:t>
            </a:r>
            <a:r>
              <a:rPr lang="tr-TR" dirty="0"/>
              <a:t>adresi üzerinden alınacaktır. Bununla birlikte Türkiye geneli için belirlenen kotanın son başvuru tarihinden önce dolması durumunda sistem başvurulara kapatılacaktır. </a:t>
            </a:r>
          </a:p>
          <a:p>
            <a:r>
              <a:rPr lang="tr-TR" dirty="0" smtClean="0"/>
              <a:t> </a:t>
            </a:r>
            <a:r>
              <a:rPr lang="tr-TR" dirty="0"/>
              <a:t>Sistem üzerinden başvuru yapıldığında, eğer başvuru asil listede ise ekranda </a:t>
            </a:r>
            <a:r>
              <a:rPr lang="tr-TR" dirty="0">
                <a:solidFill>
                  <a:srgbClr val="FF0000"/>
                </a:solidFill>
              </a:rPr>
              <a:t>“Başvurunuz asil listeye alınmıştır.”, </a:t>
            </a:r>
            <a:r>
              <a:rPr lang="tr-TR" dirty="0"/>
              <a:t>eğer il için ayrılan kontenjan dolduktan sonra başvuru yapıldı ise “Başvurunuz yedek listeye alınmıştır” uyarısı gösterilecektir. </a:t>
            </a:r>
          </a:p>
          <a:p>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418058"/>
          </a:xfrm>
        </p:spPr>
        <p:txBody>
          <a:bodyPr>
            <a:normAutofit fontScale="90000"/>
          </a:bodyPr>
          <a:lstStyle/>
          <a:p>
            <a:endParaRPr lang="tr-TR" dirty="0"/>
          </a:p>
        </p:txBody>
      </p:sp>
      <p:sp>
        <p:nvSpPr>
          <p:cNvPr id="3" name="2 İçerik Yer Tutucusu"/>
          <p:cNvSpPr>
            <a:spLocks noGrp="1"/>
          </p:cNvSpPr>
          <p:nvPr>
            <p:ph idx="1"/>
          </p:nvPr>
        </p:nvSpPr>
        <p:spPr>
          <a:xfrm>
            <a:off x="457200" y="1052736"/>
            <a:ext cx="8229600" cy="5073427"/>
          </a:xfrm>
        </p:spPr>
        <p:txBody>
          <a:bodyPr>
            <a:normAutofit/>
          </a:bodyPr>
          <a:lstStyle/>
          <a:p>
            <a:endParaRPr lang="tr-TR" dirty="0"/>
          </a:p>
          <a:p>
            <a:r>
              <a:rPr lang="tr-TR" dirty="0"/>
              <a:t>Asil listede herhangi bir değişiklik olması durumunda yedek listede yer alan okullara, yedekte bulunma sıralarına göre e-posta ile bilgi verilecektir. Proje sürecinde proje yürütücüleriyle e-posta ve mobil telefon aracılığıyla iletişim sağlanmakta olup bu kişilerin başvuruda verdikleri iletişim bilgilerinin eksiksiz ve doğru olması gerekmektedir. </a:t>
            </a:r>
          </a:p>
          <a:p>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1012953_10204311982414513_1305497060437468109_n.jpg"/>
          <p:cNvPicPr>
            <a:picLocks noGrp="1" noChangeAspect="1"/>
          </p:cNvPicPr>
          <p:nvPr>
            <p:ph idx="1"/>
          </p:nvPr>
        </p:nvPicPr>
        <p:blipFill>
          <a:blip r:embed="rId2" cstate="print"/>
          <a:stretch>
            <a:fillRect/>
          </a:stretch>
        </p:blipFill>
        <p:spPr>
          <a:xfrm>
            <a:off x="179512" y="260648"/>
            <a:ext cx="3675655" cy="64087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4 Resim" descr="10304629_10204311982374512_4386713926741178048_n.jpg"/>
          <p:cNvPicPr>
            <a:picLocks noChangeAspect="1"/>
          </p:cNvPicPr>
          <p:nvPr/>
        </p:nvPicPr>
        <p:blipFill>
          <a:blip r:embed="rId3" cstate="print"/>
          <a:stretch>
            <a:fillRect/>
          </a:stretch>
        </p:blipFill>
        <p:spPr>
          <a:xfrm>
            <a:off x="4067944" y="260648"/>
            <a:ext cx="4632158" cy="63813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562074"/>
          </a:xfrm>
        </p:spPr>
        <p:txBody>
          <a:bodyPr>
            <a:normAutofit fontScale="90000"/>
          </a:bodyPr>
          <a:lstStyle/>
          <a:p>
            <a:r>
              <a:rPr lang="tr-TR" dirty="0" smtClean="0">
                <a:solidFill>
                  <a:srgbClr val="FF0000"/>
                </a:solidFill>
              </a:rPr>
              <a:t>BAŞVURU YAPILMASI</a:t>
            </a:r>
            <a:endParaRPr lang="tr-TR" dirty="0">
              <a:solidFill>
                <a:srgbClr val="FF0000"/>
              </a:solidFill>
            </a:endParaRPr>
          </a:p>
        </p:txBody>
      </p:sp>
      <p:pic>
        <p:nvPicPr>
          <p:cNvPr id="1026" name="Picture 2"/>
          <p:cNvPicPr>
            <a:picLocks noGrp="1" noChangeAspect="1" noChangeArrowheads="1"/>
          </p:cNvPicPr>
          <p:nvPr>
            <p:ph idx="1"/>
          </p:nvPr>
        </p:nvPicPr>
        <p:blipFill>
          <a:blip r:embed="rId2" cstate="print"/>
          <a:srcRect/>
          <a:stretch>
            <a:fillRect/>
          </a:stretch>
        </p:blipFill>
        <p:spPr bwMode="auto">
          <a:xfrm>
            <a:off x="179512" y="908720"/>
            <a:ext cx="8784975" cy="56166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78098"/>
          </a:xfrm>
        </p:spPr>
        <p:txBody>
          <a:bodyPr>
            <a:normAutofit fontScale="90000"/>
          </a:bodyPr>
          <a:lstStyle/>
          <a:p>
            <a:r>
              <a:rPr lang="tr-TR" dirty="0" smtClean="0"/>
              <a:t>Açılan sayfada sağ taraftaki ‘’BAŞVURU’’ kısmına girilmeli.</a:t>
            </a:r>
            <a:endParaRPr lang="tr-TR"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0" y="1340768"/>
            <a:ext cx="8964487" cy="53285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TotalTime>
  <Words>1523</Words>
  <Application>Microsoft Office PowerPoint</Application>
  <PresentationFormat>Ekran Gösterisi (4:3)</PresentationFormat>
  <Paragraphs>109</Paragraphs>
  <Slides>49</Slides>
  <Notes>0</Notes>
  <HiddenSlides>0</HiddenSlides>
  <MMClips>0</MMClips>
  <ScaleCrop>false</ScaleCrop>
  <HeadingPairs>
    <vt:vector size="4" baseType="variant">
      <vt:variant>
        <vt:lpstr>Tema</vt:lpstr>
      </vt:variant>
      <vt:variant>
        <vt:i4>1</vt:i4>
      </vt:variant>
      <vt:variant>
        <vt:lpstr>Slayt Başlıkları</vt:lpstr>
      </vt:variant>
      <vt:variant>
        <vt:i4>49</vt:i4>
      </vt:variant>
    </vt:vector>
  </HeadingPairs>
  <TitlesOfParts>
    <vt:vector size="50" baseType="lpstr">
      <vt:lpstr>Ofis Teması</vt:lpstr>
      <vt:lpstr>Slayt 1</vt:lpstr>
      <vt:lpstr>Slayt 2</vt:lpstr>
      <vt:lpstr>Slayt 3</vt:lpstr>
      <vt:lpstr>Slayt 4</vt:lpstr>
      <vt:lpstr>Slayt 5</vt:lpstr>
      <vt:lpstr>Slayt 6</vt:lpstr>
      <vt:lpstr>Slayt 7</vt:lpstr>
      <vt:lpstr>BAŞVURU YAPILMASI</vt:lpstr>
      <vt:lpstr>Açılan sayfada sağ taraftaki ‘’BAŞVURU’’ kısmına girilmeli.</vt:lpstr>
      <vt:lpstr>Başvuru programına giriş kısmına tıkladıktan sonra ‘’YENİ KULLANICI KAYDI’’ yapılmalıdır.</vt:lpstr>
      <vt:lpstr>Slayt 11</vt:lpstr>
      <vt:lpstr>Slayt 12</vt:lpstr>
      <vt:lpstr>Slayt 13</vt:lpstr>
      <vt:lpstr>ÖNEMLİ!</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Örnek projeler kısmından yapılan projeleri inceleyebilirsiniz.</vt:lpstr>
      <vt:lpstr>Kılavuzları inceleyerek yapabilecekleriniz hakkında bilgi edinebilirsiniz.</vt:lpstr>
      <vt:lpstr>Bilim fuarını gerçekleştiremez isek, TÜBİTAK'tan aldığımız nakit desteği iade etmemiz gerekir mi ?</vt:lpstr>
      <vt:lpstr>İlkokullar destek kapsamında mıdır ?</vt:lpstr>
      <vt:lpstr>Okulumuz/öğrencilerimiz ekonomik olarak böyle bir etkinliğe katılmaya müsait değil.</vt:lpstr>
      <vt:lpstr>Hangi okullar destek kapsamındadır ?</vt:lpstr>
      <vt:lpstr>Slayt 36</vt:lpstr>
      <vt:lpstr>Slayt 37</vt:lpstr>
      <vt:lpstr>Slayt 38</vt:lpstr>
      <vt:lpstr>Slayt 39</vt:lpstr>
      <vt:lpstr>Slayt 40</vt:lpstr>
      <vt:lpstr>Slayt 41</vt:lpstr>
      <vt:lpstr>Slayt 42</vt:lpstr>
      <vt:lpstr>2012-2013 yılı bilim fuarımız</vt:lpstr>
      <vt:lpstr>2013-2014 yılı bilim fuarımız</vt:lpstr>
      <vt:lpstr>Slayt 45</vt:lpstr>
      <vt:lpstr>Slayt 46</vt:lpstr>
      <vt:lpstr>Slayt 47</vt:lpstr>
      <vt:lpstr>Slayt 48</vt:lpstr>
      <vt:lpstr>Slayt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EBRU MACAR</dc:creator>
  <cp:lastModifiedBy>EBRU MACAR</cp:lastModifiedBy>
  <cp:revision>10</cp:revision>
  <dcterms:created xsi:type="dcterms:W3CDTF">2014-11-27T14:31:00Z</dcterms:created>
  <dcterms:modified xsi:type="dcterms:W3CDTF">2014-11-27T16:29:23Z</dcterms:modified>
</cp:coreProperties>
</file>