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ctiveX/activeX1.xml" ContentType="application/vnd.ms-office.activeX+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ctiveX/activeX2.xml" ContentType="application/vnd.ms-office.activeX+xml"/>
  <Override PartName="/ppt/notesSlides/notesSlide6.xml" ContentType="application/vnd.openxmlformats-officedocument.presentationml.notesSlide+xml"/>
  <Override PartName="/ppt/notesSlides/notesSlide7.xml" ContentType="application/vnd.openxmlformats-officedocument.presentationml.notesSlide+xml"/>
  <Override PartName="/ppt/activeX/activeX3.xml" ContentType="application/vnd.ms-office.activeX+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ctiveX/activeX4.xml" ContentType="application/vnd.ms-office.activeX+xml"/>
  <Override PartName="/ppt/notesSlides/notesSlide12.xml" ContentType="application/vnd.openxmlformats-officedocument.presentationml.notesSlide+xml"/>
  <Override PartName="/ppt/activeX/activeX5.xml" ContentType="application/vnd.ms-office.activeX+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ctiveX/activeX6.xml" ContentType="application/vnd.ms-office.activeX+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ctiveX/activeX7.xml" ContentType="application/vnd.ms-office.activeX+xml"/>
  <Override PartName="/ppt/notesSlides/notesSlide18.xml" ContentType="application/vnd.openxmlformats-officedocument.presentationml.notesSlide+xml"/>
  <Override PartName="/ppt/activeX/activeX8.xml" ContentType="application/vnd.ms-office.activeX+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ctiveX/activeX9.xml" ContentType="application/vnd.ms-office.activeX+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ctiveX/activeX10.xml" ContentType="application/vnd.ms-office.activeX+xml"/>
  <Override PartName="/ppt/notesSlides/notesSlide23.xml" ContentType="application/vnd.openxmlformats-officedocument.presentationml.notesSlide+xml"/>
  <Override PartName="/ppt/activeX/activeX11.xml" ContentType="application/vnd.ms-office.activeX+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ctiveX/activeX12.xml" ContentType="application/vnd.ms-office.activeX+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ctiveX/activeX13.xml" ContentType="application/vnd.ms-office.activeX+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ctiveX/activeX14.xml" ContentType="application/vnd.ms-office.activeX+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ctiveX/activeX15.xml" ContentType="application/vnd.ms-office.activeX+xml"/>
  <Override PartName="/ppt/notesSlides/notesSlide35.xml" ContentType="application/vnd.openxmlformats-officedocument.presentationml.notesSlide+xml"/>
  <Override PartName="/ppt/activeX/activeX16.xml" ContentType="application/vnd.ms-office.activeX+xml"/>
  <Override PartName="/ppt/notesSlides/notesSlide36.xml" ContentType="application/vnd.openxmlformats-officedocument.presentationml.notesSlide+xml"/>
  <Override PartName="/ppt/activeX/activeX17.xml" ContentType="application/vnd.ms-office.activeX+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activeX/activeX18.xml" ContentType="application/vnd.ms-office.activeX+xml"/>
  <Override PartName="/ppt/notesSlides/notesSlide39.xml" ContentType="application/vnd.openxmlformats-officedocument.presentationml.notesSlide+xml"/>
  <Override PartName="/ppt/activeX/activeX19.xml" ContentType="application/vnd.ms-office.activeX+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ctiveX/activeX20.xml" ContentType="application/vnd.ms-office.activeX+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activeX/activeX21.xml" ContentType="application/vnd.ms-office.activeX+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ctiveX/activeX22.xml" ContentType="application/vnd.ms-office.activeX+xml"/>
  <Override PartName="/ppt/notesSlides/notesSlide48.xml" ContentType="application/vnd.openxmlformats-officedocument.presentationml.notesSlide+xml"/>
  <Override PartName="/ppt/activeX/activeX23.xml" ContentType="application/vnd.ms-office.activeX+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activeX/activeX24.xml" ContentType="application/vnd.ms-office.activeX+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activeX/activeX25.xml" ContentType="application/vnd.ms-office.activeX+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88" r:id="rId2"/>
    <p:sldId id="256" r:id="rId3"/>
    <p:sldId id="292" r:id="rId4"/>
    <p:sldId id="293" r:id="rId5"/>
    <p:sldId id="300" r:id="rId6"/>
    <p:sldId id="294" r:id="rId7"/>
    <p:sldId id="257" r:id="rId8"/>
    <p:sldId id="301" r:id="rId9"/>
    <p:sldId id="258" r:id="rId10"/>
    <p:sldId id="259" r:id="rId11"/>
    <p:sldId id="260" r:id="rId12"/>
    <p:sldId id="314" r:id="rId13"/>
    <p:sldId id="303" r:id="rId14"/>
    <p:sldId id="261" r:id="rId15"/>
    <p:sldId id="305" r:id="rId16"/>
    <p:sldId id="306" r:id="rId17"/>
    <p:sldId id="262" r:id="rId18"/>
    <p:sldId id="298" r:id="rId19"/>
    <p:sldId id="307" r:id="rId20"/>
    <p:sldId id="263" r:id="rId21"/>
    <p:sldId id="308" r:id="rId22"/>
    <p:sldId id="264" r:id="rId23"/>
    <p:sldId id="313" r:id="rId24"/>
    <p:sldId id="296" r:id="rId25"/>
    <p:sldId id="265" r:id="rId26"/>
    <p:sldId id="309" r:id="rId27"/>
    <p:sldId id="266" r:id="rId28"/>
    <p:sldId id="267" r:id="rId29"/>
    <p:sldId id="268" r:id="rId30"/>
    <p:sldId id="269" r:id="rId31"/>
    <p:sldId id="310" r:id="rId32"/>
    <p:sldId id="270" r:id="rId33"/>
    <p:sldId id="289" r:id="rId34"/>
    <p:sldId id="271" r:id="rId35"/>
    <p:sldId id="295" r:id="rId36"/>
    <p:sldId id="290" r:id="rId37"/>
    <p:sldId id="291" r:id="rId38"/>
    <p:sldId id="272" r:id="rId39"/>
    <p:sldId id="286" r:id="rId40"/>
    <p:sldId id="311" r:id="rId41"/>
    <p:sldId id="273" r:id="rId42"/>
    <p:sldId id="274" r:id="rId43"/>
    <p:sldId id="312" r:id="rId44"/>
    <p:sldId id="275" r:id="rId45"/>
    <p:sldId id="276" r:id="rId46"/>
    <p:sldId id="318" r:id="rId47"/>
    <p:sldId id="277" r:id="rId48"/>
    <p:sldId id="316" r:id="rId49"/>
    <p:sldId id="317" r:id="rId50"/>
    <p:sldId id="278" r:id="rId51"/>
    <p:sldId id="315" r:id="rId52"/>
    <p:sldId id="279" r:id="rId53"/>
    <p:sldId id="280" r:id="rId54"/>
    <p:sldId id="281" r:id="rId55"/>
    <p:sldId id="283" r:id="rId56"/>
    <p:sldId id="284" r:id="rId57"/>
    <p:sldId id="287" r:id="rId58"/>
  </p:sldIdLst>
  <p:sldSz cx="9144000" cy="6858000" type="screen4x3"/>
  <p:notesSz cx="6858000" cy="9144000"/>
  <p:custDataLst>
    <p:tags r:id="rId60"/>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1" d="100"/>
          <a:sy n="91" d="100"/>
        </p:scale>
        <p:origin x="-2214" y="-52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17.xml.rels><?xml version="1.0" encoding="UTF-8" standalone="yes"?>
<Relationships xmlns="http://schemas.openxmlformats.org/package/2006/relationships"><Relationship Id="rId1" Type="http://schemas.microsoft.com/office/2006/relationships/activeXControlBinary" Target="activeX17.bin"/></Relationships>
</file>

<file path=ppt/activeX/_rels/activeX18.xml.rels><?xml version="1.0" encoding="UTF-8" standalone="yes"?>
<Relationships xmlns="http://schemas.openxmlformats.org/package/2006/relationships"><Relationship Id="rId1" Type="http://schemas.microsoft.com/office/2006/relationships/activeXControlBinary" Target="activeX18.bin"/></Relationships>
</file>

<file path=ppt/activeX/_rels/activeX19.xml.rels><?xml version="1.0" encoding="UTF-8" standalone="yes"?>
<Relationships xmlns="http://schemas.openxmlformats.org/package/2006/relationships"><Relationship Id="rId1" Type="http://schemas.microsoft.com/office/2006/relationships/activeXControlBinary" Target="activeX19.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20.xml.rels><?xml version="1.0" encoding="UTF-8" standalone="yes"?>
<Relationships xmlns="http://schemas.openxmlformats.org/package/2006/relationships"><Relationship Id="rId1" Type="http://schemas.microsoft.com/office/2006/relationships/activeXControlBinary" Target="activeX20.bin"/></Relationships>
</file>

<file path=ppt/activeX/_rels/activeX21.xml.rels><?xml version="1.0" encoding="UTF-8" standalone="yes"?>
<Relationships xmlns="http://schemas.openxmlformats.org/package/2006/relationships"><Relationship Id="rId1" Type="http://schemas.microsoft.com/office/2006/relationships/activeXControlBinary" Target="activeX21.bin"/></Relationships>
</file>

<file path=ppt/activeX/_rels/activeX22.xml.rels><?xml version="1.0" encoding="UTF-8" standalone="yes"?>
<Relationships xmlns="http://schemas.openxmlformats.org/package/2006/relationships"><Relationship Id="rId1" Type="http://schemas.microsoft.com/office/2006/relationships/activeXControlBinary" Target="activeX22.bin"/></Relationships>
</file>

<file path=ppt/activeX/_rels/activeX23.xml.rels><?xml version="1.0" encoding="UTF-8" standalone="yes"?>
<Relationships xmlns="http://schemas.openxmlformats.org/package/2006/relationships"><Relationship Id="rId1" Type="http://schemas.microsoft.com/office/2006/relationships/activeXControlBinary" Target="activeX23.bin"/></Relationships>
</file>

<file path=ppt/activeX/_rels/activeX24.xml.rels><?xml version="1.0" encoding="UTF-8" standalone="yes"?>
<Relationships xmlns="http://schemas.openxmlformats.org/package/2006/relationships"><Relationship Id="rId1" Type="http://schemas.microsoft.com/office/2006/relationships/activeXControlBinary" Target="activeX24.bin"/></Relationships>
</file>

<file path=ppt/activeX/_rels/activeX25.xml.rels><?xml version="1.0" encoding="UTF-8" standalone="yes"?>
<Relationships xmlns="http://schemas.openxmlformats.org/package/2006/relationships"><Relationship Id="rId1" Type="http://schemas.microsoft.com/office/2006/relationships/activeXControlBinary" Target="activeX25.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17.xml><?xml version="1.0" encoding="utf-8"?>
<ax:ocx xmlns:ax="http://schemas.microsoft.com/office/2006/activeX" xmlns:r="http://schemas.openxmlformats.org/officeDocument/2006/relationships" ax:classid="{D27CDB6E-AE6D-11CF-96B8-444553540000}" ax:persistence="persistStorage" r:id="rId1"/>
</file>

<file path=ppt/activeX/activeX18.xml><?xml version="1.0" encoding="utf-8"?>
<ax:ocx xmlns:ax="http://schemas.microsoft.com/office/2006/activeX" xmlns:r="http://schemas.openxmlformats.org/officeDocument/2006/relationships" ax:classid="{D27CDB6E-AE6D-11CF-96B8-444553540000}" ax:persistence="persistStorage" r:id="rId1"/>
</file>

<file path=ppt/activeX/activeX19.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20.xml><?xml version="1.0" encoding="utf-8"?>
<ax:ocx xmlns:ax="http://schemas.microsoft.com/office/2006/activeX" xmlns:r="http://schemas.openxmlformats.org/officeDocument/2006/relationships" ax:classid="{D27CDB6E-AE6D-11CF-96B8-444553540000}" ax:persistence="persistStorage" r:id="rId1"/>
</file>

<file path=ppt/activeX/activeX21.xml><?xml version="1.0" encoding="utf-8"?>
<ax:ocx xmlns:ax="http://schemas.microsoft.com/office/2006/activeX" xmlns:r="http://schemas.openxmlformats.org/officeDocument/2006/relationships" ax:classid="{D27CDB6E-AE6D-11CF-96B8-444553540000}" ax:persistence="persistStorage" r:id="rId1"/>
</file>

<file path=ppt/activeX/activeX22.xml><?xml version="1.0" encoding="utf-8"?>
<ax:ocx xmlns:ax="http://schemas.microsoft.com/office/2006/activeX" xmlns:r="http://schemas.openxmlformats.org/officeDocument/2006/relationships" ax:classid="{D27CDB6E-AE6D-11CF-96B8-444553540000}" ax:persistence="persistStorage" r:id="rId1"/>
</file>

<file path=ppt/activeX/activeX23.xml><?xml version="1.0" encoding="utf-8"?>
<ax:ocx xmlns:ax="http://schemas.microsoft.com/office/2006/activeX" xmlns:r="http://schemas.openxmlformats.org/officeDocument/2006/relationships" ax:classid="{D27CDB6E-AE6D-11CF-96B8-444553540000}" ax:persistence="persistStorage" r:id="rId1"/>
</file>

<file path=ppt/activeX/activeX24.xml><?xml version="1.0" encoding="utf-8"?>
<ax:ocx xmlns:ax="http://schemas.microsoft.com/office/2006/activeX" xmlns:r="http://schemas.openxmlformats.org/officeDocument/2006/relationships" ax:classid="{D27CDB6E-AE6D-11CF-96B8-444553540000}" ax:persistence="persistStorage" r:id="rId1"/>
</file>

<file path=ppt/activeX/activeX25.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A543E4-C8EB-45C4-B7DF-C5103B471E8B}" type="datetimeFigureOut">
              <a:rPr lang="tr-TR" smtClean="0"/>
              <a:t>28.01.2015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C26D3D-195E-493D-B87E-8B4330262053}" type="slidenum">
              <a:rPr lang="tr-TR" smtClean="0"/>
              <a:t>‹#›</a:t>
            </a:fld>
            <a:endParaRPr lang="tr-TR"/>
          </a:p>
        </p:txBody>
      </p:sp>
    </p:spTree>
    <p:extLst>
      <p:ext uri="{BB962C8B-B14F-4D97-AF65-F5344CB8AC3E}">
        <p14:creationId xmlns:p14="http://schemas.microsoft.com/office/powerpoint/2010/main" val="3855171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a:t>
            </a:fld>
            <a:endParaRPr lang="tr-TR"/>
          </a:p>
        </p:txBody>
      </p:sp>
    </p:spTree>
    <p:extLst>
      <p:ext uri="{BB962C8B-B14F-4D97-AF65-F5344CB8AC3E}">
        <p14:creationId xmlns:p14="http://schemas.microsoft.com/office/powerpoint/2010/main" val="847622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10</a:t>
            </a:fld>
            <a:endParaRPr lang="tr-TR"/>
          </a:p>
        </p:txBody>
      </p:sp>
    </p:spTree>
    <p:extLst>
      <p:ext uri="{BB962C8B-B14F-4D97-AF65-F5344CB8AC3E}">
        <p14:creationId xmlns:p14="http://schemas.microsoft.com/office/powerpoint/2010/main" val="1470108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11</a:t>
            </a:fld>
            <a:endParaRPr lang="tr-TR"/>
          </a:p>
        </p:txBody>
      </p:sp>
    </p:spTree>
    <p:extLst>
      <p:ext uri="{BB962C8B-B14F-4D97-AF65-F5344CB8AC3E}">
        <p14:creationId xmlns:p14="http://schemas.microsoft.com/office/powerpoint/2010/main" val="3709444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12</a:t>
            </a:fld>
            <a:endParaRPr lang="tr-TR"/>
          </a:p>
        </p:txBody>
      </p:sp>
    </p:spTree>
    <p:extLst>
      <p:ext uri="{BB962C8B-B14F-4D97-AF65-F5344CB8AC3E}">
        <p14:creationId xmlns:p14="http://schemas.microsoft.com/office/powerpoint/2010/main" val="4104713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13</a:t>
            </a:fld>
            <a:endParaRPr lang="tr-TR"/>
          </a:p>
        </p:txBody>
      </p:sp>
    </p:spTree>
    <p:extLst>
      <p:ext uri="{BB962C8B-B14F-4D97-AF65-F5344CB8AC3E}">
        <p14:creationId xmlns:p14="http://schemas.microsoft.com/office/powerpoint/2010/main" val="2736797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14</a:t>
            </a:fld>
            <a:endParaRPr lang="tr-TR"/>
          </a:p>
        </p:txBody>
      </p:sp>
    </p:spTree>
    <p:extLst>
      <p:ext uri="{BB962C8B-B14F-4D97-AF65-F5344CB8AC3E}">
        <p14:creationId xmlns:p14="http://schemas.microsoft.com/office/powerpoint/2010/main" val="2358459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15</a:t>
            </a:fld>
            <a:endParaRPr lang="tr-TR"/>
          </a:p>
        </p:txBody>
      </p:sp>
    </p:spTree>
    <p:extLst>
      <p:ext uri="{BB962C8B-B14F-4D97-AF65-F5344CB8AC3E}">
        <p14:creationId xmlns:p14="http://schemas.microsoft.com/office/powerpoint/2010/main" val="3093239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16</a:t>
            </a:fld>
            <a:endParaRPr lang="tr-TR"/>
          </a:p>
        </p:txBody>
      </p:sp>
    </p:spTree>
    <p:extLst>
      <p:ext uri="{BB962C8B-B14F-4D97-AF65-F5344CB8AC3E}">
        <p14:creationId xmlns:p14="http://schemas.microsoft.com/office/powerpoint/2010/main" val="2167077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17</a:t>
            </a:fld>
            <a:endParaRPr lang="tr-TR"/>
          </a:p>
        </p:txBody>
      </p:sp>
    </p:spTree>
    <p:extLst>
      <p:ext uri="{BB962C8B-B14F-4D97-AF65-F5344CB8AC3E}">
        <p14:creationId xmlns:p14="http://schemas.microsoft.com/office/powerpoint/2010/main" val="1366679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18</a:t>
            </a:fld>
            <a:endParaRPr lang="tr-TR"/>
          </a:p>
        </p:txBody>
      </p:sp>
    </p:spTree>
    <p:extLst>
      <p:ext uri="{BB962C8B-B14F-4D97-AF65-F5344CB8AC3E}">
        <p14:creationId xmlns:p14="http://schemas.microsoft.com/office/powerpoint/2010/main" val="62143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19</a:t>
            </a:fld>
            <a:endParaRPr lang="tr-TR"/>
          </a:p>
        </p:txBody>
      </p:sp>
    </p:spTree>
    <p:extLst>
      <p:ext uri="{BB962C8B-B14F-4D97-AF65-F5344CB8AC3E}">
        <p14:creationId xmlns:p14="http://schemas.microsoft.com/office/powerpoint/2010/main" val="329089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a:t>
            </a:fld>
            <a:endParaRPr lang="tr-TR"/>
          </a:p>
        </p:txBody>
      </p:sp>
    </p:spTree>
    <p:extLst>
      <p:ext uri="{BB962C8B-B14F-4D97-AF65-F5344CB8AC3E}">
        <p14:creationId xmlns:p14="http://schemas.microsoft.com/office/powerpoint/2010/main" val="4207624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20</a:t>
            </a:fld>
            <a:endParaRPr lang="tr-TR"/>
          </a:p>
        </p:txBody>
      </p:sp>
    </p:spTree>
    <p:extLst>
      <p:ext uri="{BB962C8B-B14F-4D97-AF65-F5344CB8AC3E}">
        <p14:creationId xmlns:p14="http://schemas.microsoft.com/office/powerpoint/2010/main" val="2412744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21</a:t>
            </a:fld>
            <a:endParaRPr lang="tr-TR"/>
          </a:p>
        </p:txBody>
      </p:sp>
    </p:spTree>
    <p:extLst>
      <p:ext uri="{BB962C8B-B14F-4D97-AF65-F5344CB8AC3E}">
        <p14:creationId xmlns:p14="http://schemas.microsoft.com/office/powerpoint/2010/main" val="2666980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22</a:t>
            </a:fld>
            <a:endParaRPr lang="tr-TR"/>
          </a:p>
        </p:txBody>
      </p:sp>
    </p:spTree>
    <p:extLst>
      <p:ext uri="{BB962C8B-B14F-4D97-AF65-F5344CB8AC3E}">
        <p14:creationId xmlns:p14="http://schemas.microsoft.com/office/powerpoint/2010/main" val="2380062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23</a:t>
            </a:fld>
            <a:endParaRPr lang="tr-TR"/>
          </a:p>
        </p:txBody>
      </p:sp>
    </p:spTree>
    <p:extLst>
      <p:ext uri="{BB962C8B-B14F-4D97-AF65-F5344CB8AC3E}">
        <p14:creationId xmlns:p14="http://schemas.microsoft.com/office/powerpoint/2010/main" val="3028732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24</a:t>
            </a:fld>
            <a:endParaRPr lang="tr-TR"/>
          </a:p>
        </p:txBody>
      </p:sp>
    </p:spTree>
    <p:extLst>
      <p:ext uri="{BB962C8B-B14F-4D97-AF65-F5344CB8AC3E}">
        <p14:creationId xmlns:p14="http://schemas.microsoft.com/office/powerpoint/2010/main" val="17848248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25</a:t>
            </a:fld>
            <a:endParaRPr lang="tr-TR"/>
          </a:p>
        </p:txBody>
      </p:sp>
    </p:spTree>
    <p:extLst>
      <p:ext uri="{BB962C8B-B14F-4D97-AF65-F5344CB8AC3E}">
        <p14:creationId xmlns:p14="http://schemas.microsoft.com/office/powerpoint/2010/main" val="2347163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26</a:t>
            </a:fld>
            <a:endParaRPr lang="tr-TR"/>
          </a:p>
        </p:txBody>
      </p:sp>
    </p:spTree>
    <p:extLst>
      <p:ext uri="{BB962C8B-B14F-4D97-AF65-F5344CB8AC3E}">
        <p14:creationId xmlns:p14="http://schemas.microsoft.com/office/powerpoint/2010/main" val="2135766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27</a:t>
            </a:fld>
            <a:endParaRPr lang="tr-TR"/>
          </a:p>
        </p:txBody>
      </p:sp>
    </p:spTree>
    <p:extLst>
      <p:ext uri="{BB962C8B-B14F-4D97-AF65-F5344CB8AC3E}">
        <p14:creationId xmlns:p14="http://schemas.microsoft.com/office/powerpoint/2010/main" val="612613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28</a:t>
            </a:fld>
            <a:endParaRPr lang="tr-TR"/>
          </a:p>
        </p:txBody>
      </p:sp>
    </p:spTree>
    <p:extLst>
      <p:ext uri="{BB962C8B-B14F-4D97-AF65-F5344CB8AC3E}">
        <p14:creationId xmlns:p14="http://schemas.microsoft.com/office/powerpoint/2010/main" val="1218820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29</a:t>
            </a:fld>
            <a:endParaRPr lang="tr-TR"/>
          </a:p>
        </p:txBody>
      </p:sp>
    </p:spTree>
    <p:extLst>
      <p:ext uri="{BB962C8B-B14F-4D97-AF65-F5344CB8AC3E}">
        <p14:creationId xmlns:p14="http://schemas.microsoft.com/office/powerpoint/2010/main" val="694165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a:t>
            </a:fld>
            <a:endParaRPr lang="tr-TR"/>
          </a:p>
        </p:txBody>
      </p:sp>
    </p:spTree>
    <p:extLst>
      <p:ext uri="{BB962C8B-B14F-4D97-AF65-F5344CB8AC3E}">
        <p14:creationId xmlns:p14="http://schemas.microsoft.com/office/powerpoint/2010/main" val="3703992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30</a:t>
            </a:fld>
            <a:endParaRPr lang="tr-TR"/>
          </a:p>
        </p:txBody>
      </p:sp>
    </p:spTree>
    <p:extLst>
      <p:ext uri="{BB962C8B-B14F-4D97-AF65-F5344CB8AC3E}">
        <p14:creationId xmlns:p14="http://schemas.microsoft.com/office/powerpoint/2010/main" val="7541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31</a:t>
            </a:fld>
            <a:endParaRPr lang="tr-TR"/>
          </a:p>
        </p:txBody>
      </p:sp>
    </p:spTree>
    <p:extLst>
      <p:ext uri="{BB962C8B-B14F-4D97-AF65-F5344CB8AC3E}">
        <p14:creationId xmlns:p14="http://schemas.microsoft.com/office/powerpoint/2010/main" val="15010614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32</a:t>
            </a:fld>
            <a:endParaRPr lang="tr-TR"/>
          </a:p>
        </p:txBody>
      </p:sp>
    </p:spTree>
    <p:extLst>
      <p:ext uri="{BB962C8B-B14F-4D97-AF65-F5344CB8AC3E}">
        <p14:creationId xmlns:p14="http://schemas.microsoft.com/office/powerpoint/2010/main" val="40151238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33</a:t>
            </a:fld>
            <a:endParaRPr lang="tr-TR"/>
          </a:p>
        </p:txBody>
      </p:sp>
    </p:spTree>
    <p:extLst>
      <p:ext uri="{BB962C8B-B14F-4D97-AF65-F5344CB8AC3E}">
        <p14:creationId xmlns:p14="http://schemas.microsoft.com/office/powerpoint/2010/main" val="17467830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34</a:t>
            </a:fld>
            <a:endParaRPr lang="tr-TR"/>
          </a:p>
        </p:txBody>
      </p:sp>
    </p:spTree>
    <p:extLst>
      <p:ext uri="{BB962C8B-B14F-4D97-AF65-F5344CB8AC3E}">
        <p14:creationId xmlns:p14="http://schemas.microsoft.com/office/powerpoint/2010/main" val="885298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35</a:t>
            </a:fld>
            <a:endParaRPr lang="tr-TR"/>
          </a:p>
        </p:txBody>
      </p:sp>
    </p:spTree>
    <p:extLst>
      <p:ext uri="{BB962C8B-B14F-4D97-AF65-F5344CB8AC3E}">
        <p14:creationId xmlns:p14="http://schemas.microsoft.com/office/powerpoint/2010/main" val="3493533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36</a:t>
            </a:fld>
            <a:endParaRPr lang="tr-TR"/>
          </a:p>
        </p:txBody>
      </p:sp>
    </p:spTree>
    <p:extLst>
      <p:ext uri="{BB962C8B-B14F-4D97-AF65-F5344CB8AC3E}">
        <p14:creationId xmlns:p14="http://schemas.microsoft.com/office/powerpoint/2010/main" val="42169303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37</a:t>
            </a:fld>
            <a:endParaRPr lang="tr-TR"/>
          </a:p>
        </p:txBody>
      </p:sp>
    </p:spTree>
    <p:extLst>
      <p:ext uri="{BB962C8B-B14F-4D97-AF65-F5344CB8AC3E}">
        <p14:creationId xmlns:p14="http://schemas.microsoft.com/office/powerpoint/2010/main" val="32186172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38</a:t>
            </a:fld>
            <a:endParaRPr lang="tr-TR"/>
          </a:p>
        </p:txBody>
      </p:sp>
    </p:spTree>
    <p:extLst>
      <p:ext uri="{BB962C8B-B14F-4D97-AF65-F5344CB8AC3E}">
        <p14:creationId xmlns:p14="http://schemas.microsoft.com/office/powerpoint/2010/main" val="1108052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39</a:t>
            </a:fld>
            <a:endParaRPr lang="tr-TR"/>
          </a:p>
        </p:txBody>
      </p:sp>
    </p:spTree>
    <p:extLst>
      <p:ext uri="{BB962C8B-B14F-4D97-AF65-F5344CB8AC3E}">
        <p14:creationId xmlns:p14="http://schemas.microsoft.com/office/powerpoint/2010/main" val="2657616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a:t>
            </a:fld>
            <a:endParaRPr lang="tr-TR"/>
          </a:p>
        </p:txBody>
      </p:sp>
    </p:spTree>
    <p:extLst>
      <p:ext uri="{BB962C8B-B14F-4D97-AF65-F5344CB8AC3E}">
        <p14:creationId xmlns:p14="http://schemas.microsoft.com/office/powerpoint/2010/main" val="35824688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40</a:t>
            </a:fld>
            <a:endParaRPr lang="tr-TR"/>
          </a:p>
        </p:txBody>
      </p:sp>
    </p:spTree>
    <p:extLst>
      <p:ext uri="{BB962C8B-B14F-4D97-AF65-F5344CB8AC3E}">
        <p14:creationId xmlns:p14="http://schemas.microsoft.com/office/powerpoint/2010/main" val="17212692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41</a:t>
            </a:fld>
            <a:endParaRPr lang="tr-TR"/>
          </a:p>
        </p:txBody>
      </p:sp>
    </p:spTree>
    <p:extLst>
      <p:ext uri="{BB962C8B-B14F-4D97-AF65-F5344CB8AC3E}">
        <p14:creationId xmlns:p14="http://schemas.microsoft.com/office/powerpoint/2010/main" val="1649923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42</a:t>
            </a:fld>
            <a:endParaRPr lang="tr-TR"/>
          </a:p>
        </p:txBody>
      </p:sp>
    </p:spTree>
    <p:extLst>
      <p:ext uri="{BB962C8B-B14F-4D97-AF65-F5344CB8AC3E}">
        <p14:creationId xmlns:p14="http://schemas.microsoft.com/office/powerpoint/2010/main" val="21234387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43</a:t>
            </a:fld>
            <a:endParaRPr lang="tr-TR"/>
          </a:p>
        </p:txBody>
      </p:sp>
    </p:spTree>
    <p:extLst>
      <p:ext uri="{BB962C8B-B14F-4D97-AF65-F5344CB8AC3E}">
        <p14:creationId xmlns:p14="http://schemas.microsoft.com/office/powerpoint/2010/main" val="2021130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44</a:t>
            </a:fld>
            <a:endParaRPr lang="tr-TR"/>
          </a:p>
        </p:txBody>
      </p:sp>
    </p:spTree>
    <p:extLst>
      <p:ext uri="{BB962C8B-B14F-4D97-AF65-F5344CB8AC3E}">
        <p14:creationId xmlns:p14="http://schemas.microsoft.com/office/powerpoint/2010/main" val="16811587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45</a:t>
            </a:fld>
            <a:endParaRPr lang="tr-TR"/>
          </a:p>
        </p:txBody>
      </p:sp>
    </p:spTree>
    <p:extLst>
      <p:ext uri="{BB962C8B-B14F-4D97-AF65-F5344CB8AC3E}">
        <p14:creationId xmlns:p14="http://schemas.microsoft.com/office/powerpoint/2010/main" val="4816502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46</a:t>
            </a:fld>
            <a:endParaRPr lang="tr-TR"/>
          </a:p>
        </p:txBody>
      </p:sp>
    </p:spTree>
    <p:extLst>
      <p:ext uri="{BB962C8B-B14F-4D97-AF65-F5344CB8AC3E}">
        <p14:creationId xmlns:p14="http://schemas.microsoft.com/office/powerpoint/2010/main" val="24247939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47</a:t>
            </a:fld>
            <a:endParaRPr lang="tr-TR"/>
          </a:p>
        </p:txBody>
      </p:sp>
    </p:spTree>
    <p:extLst>
      <p:ext uri="{BB962C8B-B14F-4D97-AF65-F5344CB8AC3E}">
        <p14:creationId xmlns:p14="http://schemas.microsoft.com/office/powerpoint/2010/main" val="27686516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48</a:t>
            </a:fld>
            <a:endParaRPr lang="tr-TR"/>
          </a:p>
        </p:txBody>
      </p:sp>
    </p:spTree>
    <p:extLst>
      <p:ext uri="{BB962C8B-B14F-4D97-AF65-F5344CB8AC3E}">
        <p14:creationId xmlns:p14="http://schemas.microsoft.com/office/powerpoint/2010/main" val="2821577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49</a:t>
            </a:fld>
            <a:endParaRPr lang="tr-TR"/>
          </a:p>
        </p:txBody>
      </p:sp>
    </p:spTree>
    <p:extLst>
      <p:ext uri="{BB962C8B-B14F-4D97-AF65-F5344CB8AC3E}">
        <p14:creationId xmlns:p14="http://schemas.microsoft.com/office/powerpoint/2010/main" val="1676735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a:t>
            </a:fld>
            <a:endParaRPr lang="tr-TR"/>
          </a:p>
        </p:txBody>
      </p:sp>
    </p:spTree>
    <p:extLst>
      <p:ext uri="{BB962C8B-B14F-4D97-AF65-F5344CB8AC3E}">
        <p14:creationId xmlns:p14="http://schemas.microsoft.com/office/powerpoint/2010/main" val="11734484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50</a:t>
            </a:fld>
            <a:endParaRPr lang="tr-TR"/>
          </a:p>
        </p:txBody>
      </p:sp>
    </p:spTree>
    <p:extLst>
      <p:ext uri="{BB962C8B-B14F-4D97-AF65-F5344CB8AC3E}">
        <p14:creationId xmlns:p14="http://schemas.microsoft.com/office/powerpoint/2010/main" val="9787587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51</a:t>
            </a:fld>
            <a:endParaRPr lang="tr-TR"/>
          </a:p>
        </p:txBody>
      </p:sp>
    </p:spTree>
    <p:extLst>
      <p:ext uri="{BB962C8B-B14F-4D97-AF65-F5344CB8AC3E}">
        <p14:creationId xmlns:p14="http://schemas.microsoft.com/office/powerpoint/2010/main" val="5206652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52</a:t>
            </a:fld>
            <a:endParaRPr lang="tr-TR"/>
          </a:p>
        </p:txBody>
      </p:sp>
    </p:spTree>
    <p:extLst>
      <p:ext uri="{BB962C8B-B14F-4D97-AF65-F5344CB8AC3E}">
        <p14:creationId xmlns:p14="http://schemas.microsoft.com/office/powerpoint/2010/main" val="9526270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53</a:t>
            </a:fld>
            <a:endParaRPr lang="tr-TR"/>
          </a:p>
        </p:txBody>
      </p:sp>
    </p:spTree>
    <p:extLst>
      <p:ext uri="{BB962C8B-B14F-4D97-AF65-F5344CB8AC3E}">
        <p14:creationId xmlns:p14="http://schemas.microsoft.com/office/powerpoint/2010/main" val="15908390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54</a:t>
            </a:fld>
            <a:endParaRPr lang="tr-TR"/>
          </a:p>
        </p:txBody>
      </p:sp>
    </p:spTree>
    <p:extLst>
      <p:ext uri="{BB962C8B-B14F-4D97-AF65-F5344CB8AC3E}">
        <p14:creationId xmlns:p14="http://schemas.microsoft.com/office/powerpoint/2010/main" val="35949460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55</a:t>
            </a:fld>
            <a:endParaRPr lang="tr-TR"/>
          </a:p>
        </p:txBody>
      </p:sp>
    </p:spTree>
    <p:extLst>
      <p:ext uri="{BB962C8B-B14F-4D97-AF65-F5344CB8AC3E}">
        <p14:creationId xmlns:p14="http://schemas.microsoft.com/office/powerpoint/2010/main" val="27745156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56</a:t>
            </a:fld>
            <a:endParaRPr lang="tr-TR"/>
          </a:p>
        </p:txBody>
      </p:sp>
    </p:spTree>
    <p:extLst>
      <p:ext uri="{BB962C8B-B14F-4D97-AF65-F5344CB8AC3E}">
        <p14:creationId xmlns:p14="http://schemas.microsoft.com/office/powerpoint/2010/main" val="26587978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57</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6</a:t>
            </a:fld>
            <a:endParaRPr lang="tr-TR"/>
          </a:p>
        </p:txBody>
      </p:sp>
    </p:spTree>
    <p:extLst>
      <p:ext uri="{BB962C8B-B14F-4D97-AF65-F5344CB8AC3E}">
        <p14:creationId xmlns:p14="http://schemas.microsoft.com/office/powerpoint/2010/main" val="318170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7</a:t>
            </a:fld>
            <a:endParaRPr lang="tr-TR"/>
          </a:p>
        </p:txBody>
      </p:sp>
    </p:spTree>
    <p:extLst>
      <p:ext uri="{BB962C8B-B14F-4D97-AF65-F5344CB8AC3E}">
        <p14:creationId xmlns:p14="http://schemas.microsoft.com/office/powerpoint/2010/main" val="1755525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8</a:t>
            </a:fld>
            <a:endParaRPr lang="tr-TR"/>
          </a:p>
        </p:txBody>
      </p:sp>
    </p:spTree>
    <p:extLst>
      <p:ext uri="{BB962C8B-B14F-4D97-AF65-F5344CB8AC3E}">
        <p14:creationId xmlns:p14="http://schemas.microsoft.com/office/powerpoint/2010/main" val="146002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C26D3D-195E-493D-B87E-8B4330262053}" type="slidenum">
              <a:rPr lang="tr-TR" smtClean="0"/>
              <a:t>9</a:t>
            </a:fld>
            <a:endParaRPr lang="tr-TR"/>
          </a:p>
        </p:txBody>
      </p:sp>
    </p:spTree>
    <p:extLst>
      <p:ext uri="{BB962C8B-B14F-4D97-AF65-F5344CB8AC3E}">
        <p14:creationId xmlns:p14="http://schemas.microsoft.com/office/powerpoint/2010/main" val="1375222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28.01.2015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28.01.2015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25.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15.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30.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3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6.jpg"/><Relationship Id="rId5" Type="http://schemas.openxmlformats.org/officeDocument/2006/relationships/image" Target="../media/image35.jpeg"/><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2.xml"/><Relationship Id="rId1" Type="http://schemas.openxmlformats.org/officeDocument/2006/relationships/vmlDrawing" Target="../drawings/vmlDrawing12.vml"/><Relationship Id="rId5" Type="http://schemas.openxmlformats.org/officeDocument/2006/relationships/image" Target="../media/image15.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3.xml"/><Relationship Id="rId1" Type="http://schemas.openxmlformats.org/officeDocument/2006/relationships/vmlDrawing" Target="../drawings/vmlDrawing13.vml"/><Relationship Id="rId5" Type="http://schemas.openxmlformats.org/officeDocument/2006/relationships/image" Target="../media/image15.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45.jpg"/><Relationship Id="rId4" Type="http://schemas.openxmlformats.org/officeDocument/2006/relationships/image" Target="../media/image44.jp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4.xml"/><Relationship Id="rId1" Type="http://schemas.openxmlformats.org/officeDocument/2006/relationships/vmlDrawing" Target="../drawings/vmlDrawing14.vml"/><Relationship Id="rId5" Type="http://schemas.openxmlformats.org/officeDocument/2006/relationships/image" Target="../media/image47.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5.xml"/><Relationship Id="rId1" Type="http://schemas.openxmlformats.org/officeDocument/2006/relationships/vmlDrawing" Target="../drawings/vmlDrawing15.vml"/><Relationship Id="rId5" Type="http://schemas.openxmlformats.org/officeDocument/2006/relationships/image" Target="../media/image50.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6.xml"/><Relationship Id="rId1" Type="http://schemas.openxmlformats.org/officeDocument/2006/relationships/vmlDrawing" Target="../drawings/vmlDrawing16.vml"/><Relationship Id="rId5" Type="http://schemas.openxmlformats.org/officeDocument/2006/relationships/image" Target="../media/image52.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7.xml"/><Relationship Id="rId1" Type="http://schemas.openxmlformats.org/officeDocument/2006/relationships/vmlDrawing" Target="../drawings/vmlDrawing17.vml"/><Relationship Id="rId5" Type="http://schemas.openxmlformats.org/officeDocument/2006/relationships/image" Target="../media/image54.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8.xml"/><Relationship Id="rId1" Type="http://schemas.openxmlformats.org/officeDocument/2006/relationships/vmlDrawing" Target="../drawings/vmlDrawing18.vml"/><Relationship Id="rId5" Type="http://schemas.openxmlformats.org/officeDocument/2006/relationships/image" Target="../media/image57.pn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9.xml"/><Relationship Id="rId1" Type="http://schemas.openxmlformats.org/officeDocument/2006/relationships/vmlDrawing" Target="../drawings/vmlDrawing19.vml"/><Relationship Id="rId5" Type="http://schemas.openxmlformats.org/officeDocument/2006/relationships/image" Target="../media/image15.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0.xml"/><Relationship Id="rId1" Type="http://schemas.openxmlformats.org/officeDocument/2006/relationships/vmlDrawing" Target="../drawings/vmlDrawing20.vml"/><Relationship Id="rId5" Type="http://schemas.openxmlformats.org/officeDocument/2006/relationships/image" Target="../media/image59.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1.xml"/><Relationship Id="rId1" Type="http://schemas.openxmlformats.org/officeDocument/2006/relationships/vmlDrawing" Target="../drawings/vmlDrawing21.vml"/><Relationship Id="rId5" Type="http://schemas.openxmlformats.org/officeDocument/2006/relationships/image" Target="../media/image61.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2.xml"/><Relationship Id="rId1" Type="http://schemas.openxmlformats.org/officeDocument/2006/relationships/vmlDrawing" Target="../drawings/vmlDrawing22.vml"/><Relationship Id="rId5" Type="http://schemas.openxmlformats.org/officeDocument/2006/relationships/image" Target="../media/image63.pn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3.xml"/><Relationship Id="rId1" Type="http://schemas.openxmlformats.org/officeDocument/2006/relationships/vmlDrawing" Target="../drawings/vmlDrawing23.vml"/><Relationship Id="rId5" Type="http://schemas.openxmlformats.org/officeDocument/2006/relationships/image" Target="../media/image65.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4.xml"/><Relationship Id="rId1" Type="http://schemas.openxmlformats.org/officeDocument/2006/relationships/vmlDrawing" Target="../drawings/vmlDrawing24.vml"/><Relationship Id="rId5" Type="http://schemas.openxmlformats.org/officeDocument/2006/relationships/image" Target="../media/image68.pn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5.xml"/><Relationship Id="rId1" Type="http://schemas.openxmlformats.org/officeDocument/2006/relationships/vmlDrawing" Target="../drawings/vmlDrawing25.vml"/><Relationship Id="rId5" Type="http://schemas.openxmlformats.org/officeDocument/2006/relationships/image" Target="../media/image73.png"/><Relationship Id="rId4"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0.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03648" y="116632"/>
            <a:ext cx="6126322" cy="515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ltıgen 1"/>
          <p:cNvSpPr/>
          <p:nvPr/>
        </p:nvSpPr>
        <p:spPr>
          <a:xfrm>
            <a:off x="1435899" y="116632"/>
            <a:ext cx="1224136" cy="1008112"/>
          </a:xfrm>
          <a:prstGeom prst="hexagon">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latin typeface="Arial" pitchFamily="34" charset="0"/>
                <a:cs typeface="Arial" pitchFamily="34" charset="0"/>
              </a:rPr>
              <a:t>4.</a:t>
            </a:r>
          </a:p>
          <a:p>
            <a:pPr algn="ctr"/>
            <a:r>
              <a:rPr lang="tr-TR" sz="2400" dirty="0" smtClean="0">
                <a:solidFill>
                  <a:srgbClr val="FF0000"/>
                </a:solidFill>
                <a:latin typeface="Arial" pitchFamily="34" charset="0"/>
                <a:cs typeface="Arial" pitchFamily="34" charset="0"/>
              </a:rPr>
              <a:t>ünite</a:t>
            </a:r>
            <a:endParaRPr lang="tr-TR" sz="2400" dirty="0">
              <a:solidFill>
                <a:srgbClr val="FF0000"/>
              </a:solidFill>
              <a:latin typeface="Arial" pitchFamily="34" charset="0"/>
              <a:cs typeface="Arial" pitchFamily="34" charset="0"/>
            </a:endParaRPr>
          </a:p>
        </p:txBody>
      </p:sp>
      <p:sp>
        <p:nvSpPr>
          <p:cNvPr id="3" name="Dikdörtgen 2"/>
          <p:cNvSpPr/>
          <p:nvPr/>
        </p:nvSpPr>
        <p:spPr>
          <a:xfrm>
            <a:off x="241580" y="5368981"/>
            <a:ext cx="8866924" cy="1508105"/>
          </a:xfrm>
          <a:prstGeom prst="rect">
            <a:avLst/>
          </a:prstGeom>
        </p:spPr>
        <p:txBody>
          <a:bodyPr wrap="square">
            <a:spAutoFit/>
          </a:bodyPr>
          <a:lstStyle/>
          <a:p>
            <a:r>
              <a:rPr lang="tr-TR" sz="2000" dirty="0">
                <a:latin typeface="Arial" pitchFamily="34" charset="0"/>
                <a:cs typeface="Arial" pitchFamily="34" charset="0"/>
              </a:rPr>
              <a:t>BU ÜNİTEDE NELER ÖĞRENECEKSİNİZ?</a:t>
            </a:r>
          </a:p>
          <a:p>
            <a:r>
              <a:rPr lang="tr-TR" dirty="0">
                <a:latin typeface="Arial" pitchFamily="34" charset="0"/>
                <a:cs typeface="Arial" pitchFamily="34" charset="0"/>
              </a:rPr>
              <a:t>• Işığın düzgün ve pürüzlü yüzeylerden yansımasındaki </a:t>
            </a:r>
            <a:r>
              <a:rPr lang="tr-TR" dirty="0" smtClean="0">
                <a:latin typeface="Arial" pitchFamily="34" charset="0"/>
                <a:cs typeface="Arial" pitchFamily="34" charset="0"/>
              </a:rPr>
              <a:t>farkları keşfedeceksiniz</a:t>
            </a:r>
            <a:r>
              <a:rPr lang="tr-TR" dirty="0">
                <a:latin typeface="Arial" pitchFamily="34" charset="0"/>
                <a:cs typeface="Arial" pitchFamily="34" charset="0"/>
              </a:rPr>
              <a:t>.</a:t>
            </a:r>
          </a:p>
          <a:p>
            <a:r>
              <a:rPr lang="tr-TR" dirty="0">
                <a:latin typeface="Arial" pitchFamily="34" charset="0"/>
                <a:cs typeface="Arial" pitchFamily="34" charset="0"/>
              </a:rPr>
              <a:t>• Işığın yansımasının hangi kuralla gerçekleştiğini öğreneceksiniz.</a:t>
            </a:r>
          </a:p>
          <a:p>
            <a:r>
              <a:rPr lang="tr-TR" dirty="0">
                <a:latin typeface="Arial" pitchFamily="34" charset="0"/>
                <a:cs typeface="Arial" pitchFamily="34" charset="0"/>
              </a:rPr>
              <a:t>• Sesin madde ile etkileşimini ve yayılmasını önlemek için geliştirilen teknolojileri öğreneceksiniz</a:t>
            </a:r>
            <a:r>
              <a:rPr lang="tr-TR" dirty="0" smtClean="0">
                <a:latin typeface="Arial" pitchFamily="34" charset="0"/>
                <a:cs typeface="Arial" pitchFamily="34" charset="0"/>
              </a:rPr>
              <a:t>.</a:t>
            </a:r>
            <a:endParaRPr lang="tr-TR" dirty="0">
              <a:latin typeface="Arial" pitchFamily="34" charset="0"/>
              <a:cs typeface="Arial" pitchFamily="34" charset="0"/>
            </a:endParaRPr>
          </a:p>
        </p:txBody>
      </p:sp>
      <p:sp>
        <p:nvSpPr>
          <p:cNvPr id="4" name="Dikdörtgen 3"/>
          <p:cNvSpPr/>
          <p:nvPr/>
        </p:nvSpPr>
        <p:spPr>
          <a:xfrm>
            <a:off x="2587198" y="116632"/>
            <a:ext cx="1758495" cy="523220"/>
          </a:xfrm>
          <a:prstGeom prst="rect">
            <a:avLst/>
          </a:prstGeom>
        </p:spPr>
        <p:txBody>
          <a:bodyPr wrap="none">
            <a:spAutoFit/>
          </a:bodyPr>
          <a:lstStyle/>
          <a:p>
            <a:r>
              <a:rPr lang="tr-TR" sz="2800" dirty="0">
                <a:solidFill>
                  <a:schemeClr val="bg1"/>
                </a:solidFill>
              </a:rPr>
              <a:t>IŞIK VE SES</a:t>
            </a:r>
          </a:p>
        </p:txBody>
      </p:sp>
    </p:spTree>
    <p:extLst>
      <p:ext uri="{BB962C8B-B14F-4D97-AF65-F5344CB8AC3E}">
        <p14:creationId xmlns:p14="http://schemas.microsoft.com/office/powerpoint/2010/main" val="22021802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44624"/>
            <a:ext cx="9144000" cy="369332"/>
          </a:xfrm>
          <a:prstGeom prst="rect">
            <a:avLst/>
          </a:prstGeom>
          <a:solidFill>
            <a:schemeClr val="accent1"/>
          </a:solidFill>
        </p:spPr>
        <p:txBody>
          <a:bodyPr wrap="square">
            <a:spAutoFit/>
          </a:bodyPr>
          <a:lstStyle/>
          <a:p>
            <a:r>
              <a:rPr lang="tr-TR" b="1" dirty="0">
                <a:solidFill>
                  <a:srgbClr val="FFFFFF"/>
                </a:solidFill>
                <a:latin typeface="OpenSans-Bold"/>
              </a:rPr>
              <a:t>DENEY / Ses Titreşimden Doğar</a:t>
            </a:r>
            <a:endParaRPr lang="tr-TR" dirty="0"/>
          </a:p>
        </p:txBody>
      </p:sp>
      <p:sp>
        <p:nvSpPr>
          <p:cNvPr id="3" name="Dikdörtgen 2"/>
          <p:cNvSpPr/>
          <p:nvPr/>
        </p:nvSpPr>
        <p:spPr>
          <a:xfrm>
            <a:off x="6403870" y="408622"/>
            <a:ext cx="2704391" cy="369332"/>
          </a:xfrm>
          <a:prstGeom prst="rect">
            <a:avLst/>
          </a:prstGeom>
          <a:solidFill>
            <a:srgbClr val="FF0000"/>
          </a:solidFill>
        </p:spPr>
        <p:txBody>
          <a:bodyPr wrap="square">
            <a:spAutoFit/>
          </a:bodyPr>
          <a:lstStyle/>
          <a:p>
            <a:pPr algn="ctr"/>
            <a:r>
              <a:rPr lang="tr-TR" b="1" dirty="0">
                <a:solidFill>
                  <a:srgbClr val="FFFFFF"/>
                </a:solidFill>
                <a:latin typeface="OpenSans-Bold"/>
              </a:rPr>
              <a:t>Araç ve Gereç</a:t>
            </a:r>
            <a:endParaRPr lang="tr-TR" dirty="0"/>
          </a:p>
        </p:txBody>
      </p:sp>
      <p:sp>
        <p:nvSpPr>
          <p:cNvPr id="4" name="Dikdörtgen 3"/>
          <p:cNvSpPr/>
          <p:nvPr/>
        </p:nvSpPr>
        <p:spPr>
          <a:xfrm>
            <a:off x="6403869" y="790018"/>
            <a:ext cx="2704391" cy="1200329"/>
          </a:xfrm>
          <a:prstGeom prst="rect">
            <a:avLst/>
          </a:prstGeom>
          <a:solidFill>
            <a:schemeClr val="accent2">
              <a:lumMod val="20000"/>
              <a:lumOff val="80000"/>
            </a:schemeClr>
          </a:solidFill>
        </p:spPr>
        <p:txBody>
          <a:bodyPr wrap="square">
            <a:spAutoFit/>
          </a:bodyPr>
          <a:lstStyle/>
          <a:p>
            <a:r>
              <a:rPr lang="tr-TR" dirty="0"/>
              <a:t>• Cam kavanoz</a:t>
            </a:r>
          </a:p>
          <a:p>
            <a:r>
              <a:rPr lang="tr-TR" dirty="0"/>
              <a:t>• Çalar saat</a:t>
            </a:r>
          </a:p>
          <a:p>
            <a:r>
              <a:rPr lang="tr-TR" dirty="0"/>
              <a:t>• Ayna</a:t>
            </a:r>
          </a:p>
          <a:p>
            <a:r>
              <a:rPr lang="tr-TR" dirty="0"/>
              <a:t>• Pamuk</a:t>
            </a:r>
          </a:p>
        </p:txBody>
      </p:sp>
      <p:sp>
        <p:nvSpPr>
          <p:cNvPr id="5" name="Dikdörtgen 4"/>
          <p:cNvSpPr/>
          <p:nvPr/>
        </p:nvSpPr>
        <p:spPr>
          <a:xfrm>
            <a:off x="107503" y="476672"/>
            <a:ext cx="6296365" cy="4524315"/>
          </a:xfrm>
          <a:prstGeom prst="rect">
            <a:avLst/>
          </a:prstGeom>
        </p:spPr>
        <p:txBody>
          <a:bodyPr wrap="square">
            <a:spAutoFit/>
          </a:bodyPr>
          <a:lstStyle/>
          <a:p>
            <a:r>
              <a:rPr lang="tr-TR" sz="2400" b="1" dirty="0">
                <a:solidFill>
                  <a:srgbClr val="FF0000"/>
                </a:solidFill>
              </a:rPr>
              <a:t>Nasıl Yapalım?</a:t>
            </a:r>
          </a:p>
          <a:p>
            <a:r>
              <a:rPr lang="tr-TR" sz="2000" dirty="0"/>
              <a:t>• Cam kavanozun içine pamuk koyunuz.</a:t>
            </a:r>
          </a:p>
          <a:p>
            <a:r>
              <a:rPr lang="tr-TR" sz="2000" dirty="0"/>
              <a:t>• Çalar saati, pamuğun üzerine yerleştiriniz.</a:t>
            </a:r>
          </a:p>
          <a:p>
            <a:r>
              <a:rPr lang="tr-TR" sz="2000" dirty="0"/>
              <a:t>• Bir öğrenciden kavanozdan 1-2 metre uzaklıktaki saatin</a:t>
            </a:r>
          </a:p>
          <a:p>
            <a:r>
              <a:rPr lang="tr-TR" sz="2000" dirty="0"/>
              <a:t>sesini dinlemesini isteyiniz.</a:t>
            </a:r>
          </a:p>
          <a:p>
            <a:r>
              <a:rPr lang="tr-TR" sz="2000" dirty="0"/>
              <a:t>• Saatin ve saatin sesini dinleyen öğrencinin konumlarını</a:t>
            </a:r>
          </a:p>
          <a:p>
            <a:r>
              <a:rPr lang="tr-TR" sz="2000" dirty="0"/>
              <a:t>değiştirmeden, kavanozun üzerine resimdeki gibi bir ayna</a:t>
            </a:r>
          </a:p>
          <a:p>
            <a:r>
              <a:rPr lang="tr-TR" sz="2000" dirty="0"/>
              <a:t>tutunuz.</a:t>
            </a:r>
          </a:p>
          <a:p>
            <a:r>
              <a:rPr lang="tr-TR" sz="2000" dirty="0"/>
              <a:t>• Ayna tutulmadan önceki ve sonraki sesin duyulma miktarlarını karşılaştırınız.</a:t>
            </a:r>
          </a:p>
          <a:p>
            <a:r>
              <a:rPr lang="tr-TR" sz="2400" b="1" dirty="0">
                <a:solidFill>
                  <a:srgbClr val="FF0000"/>
                </a:solidFill>
              </a:rPr>
              <a:t>Yorumlayalım, Sonuçlandıralım.</a:t>
            </a:r>
          </a:p>
          <a:p>
            <a:r>
              <a:rPr lang="tr-TR" sz="2000" dirty="0"/>
              <a:t>• Kavanozun üzerine tutulan ayna sesin duyulma miktarını nasıl etkiledi?</a:t>
            </a:r>
          </a:p>
          <a:p>
            <a:r>
              <a:rPr lang="tr-TR" sz="2000" dirty="0"/>
              <a:t>Neden?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71627" y="2207783"/>
            <a:ext cx="2678676" cy="2476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42728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680" y="4581128"/>
            <a:ext cx="7992767" cy="1569660"/>
          </a:xfrm>
          <a:prstGeom prst="rect">
            <a:avLst/>
          </a:prstGeom>
        </p:spPr>
        <p:txBody>
          <a:bodyPr wrap="square">
            <a:spAutoFit/>
          </a:bodyPr>
          <a:lstStyle/>
          <a:p>
            <a:r>
              <a:rPr lang="tr-TR" sz="2400" dirty="0"/>
              <a:t>Odanızda eşya olmadığını düşününüz. Bu durumda </a:t>
            </a:r>
            <a:r>
              <a:rPr lang="tr-TR" sz="2400" dirty="0" smtClean="0"/>
              <a:t>sesleri daha </a:t>
            </a:r>
            <a:r>
              <a:rPr lang="tr-TR" sz="2400" dirty="0"/>
              <a:t>şiddetli duyarsınız. Ses dalgaları, boş oda içindeki </a:t>
            </a:r>
            <a:r>
              <a:rPr lang="tr-TR" sz="2400" dirty="0" smtClean="0"/>
              <a:t>duvarlara çarpar </a:t>
            </a:r>
            <a:r>
              <a:rPr lang="tr-TR" sz="2400" dirty="0"/>
              <a:t>ve odanın iç ortamına geri döner. Sesler, </a:t>
            </a:r>
            <a:r>
              <a:rPr lang="tr-TR" sz="2400" dirty="0" smtClean="0"/>
              <a:t>şiddetli duyulur</a:t>
            </a:r>
            <a:r>
              <a:rPr lang="tr-TR" sz="2400" dirty="0"/>
              <a:t>.</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1600" y="35808"/>
            <a:ext cx="6768752" cy="444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71600" y="35807"/>
            <a:ext cx="6768752" cy="4460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755530" y="6218122"/>
            <a:ext cx="8064941" cy="523220"/>
          </a:xfrm>
          <a:prstGeom prst="rect">
            <a:avLst/>
          </a:prstGeom>
        </p:spPr>
        <p:txBody>
          <a:bodyPr wrap="square">
            <a:spAutoFit/>
          </a:bodyPr>
          <a:lstStyle/>
          <a:p>
            <a:r>
              <a:rPr lang="tr-TR" sz="2800" dirty="0"/>
              <a:t>Odada eşya varsa sesler daha az şiddetli duyulur.</a:t>
            </a:r>
          </a:p>
        </p:txBody>
      </p:sp>
    </p:spTree>
    <p:extLst>
      <p:ext uri="{BB962C8B-B14F-4D97-AF65-F5344CB8AC3E}">
        <p14:creationId xmlns:p14="http://schemas.microsoft.com/office/powerpoint/2010/main" val="225257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7655"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23850" y="0"/>
                  <a:ext cx="96774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944106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5108704"/>
            <a:ext cx="5402362" cy="1631216"/>
          </a:xfrm>
          <a:prstGeom prst="rect">
            <a:avLst/>
          </a:prstGeom>
        </p:spPr>
        <p:txBody>
          <a:bodyPr wrap="square">
            <a:spAutoFit/>
          </a:bodyPr>
          <a:lstStyle/>
          <a:p>
            <a:r>
              <a:rPr lang="tr-TR" sz="2000" dirty="0" smtClean="0"/>
              <a:t>Bu durum </a:t>
            </a:r>
            <a:r>
              <a:rPr lang="tr-TR" sz="2000" dirty="0"/>
              <a:t>uzaktaki arkadaşınıza sesinizi duyurmak için </a:t>
            </a:r>
            <a:r>
              <a:rPr lang="tr-TR" sz="2000" dirty="0" smtClean="0"/>
              <a:t>ellerinizi fotoğraftaki </a:t>
            </a:r>
            <a:r>
              <a:rPr lang="tr-TR" sz="2000" dirty="0"/>
              <a:t>gibi kullanmanıza benzer. Sesiniz, elinizin </a:t>
            </a:r>
            <a:r>
              <a:rPr lang="tr-TR" sz="2000" dirty="0" smtClean="0"/>
              <a:t>kenarlarına çarpıp </a:t>
            </a:r>
            <a:r>
              <a:rPr lang="tr-TR" sz="2000" dirty="0"/>
              <a:t>yansır ve dağılmadan toplu hâlde karşı tarafa </a:t>
            </a:r>
            <a:r>
              <a:rPr lang="tr-TR" sz="2000" dirty="0" smtClean="0"/>
              <a:t>ulaşır. Bu </a:t>
            </a:r>
            <a:r>
              <a:rPr lang="tr-TR" sz="2000" dirty="0"/>
              <a:t>şekilde sesiniz daha şiddetli duyulur.</a:t>
            </a: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28184" y="5044785"/>
            <a:ext cx="2592289" cy="175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ontrols>
      <mc:AlternateContent xmlns:mc="http://schemas.openxmlformats.org/markup-compatibility/2006">
        <mc:Choice xmlns:v="urn:schemas-microsoft-com:vml" Requires="v">
          <p:control spid="17420"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0"/>
                  <a:ext cx="6985000" cy="508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700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fade">
                                      <p:cBhvr>
                                        <p:cTn id="1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185.15.42.67/~darica/uploads/default/blog/7bc20caaf914618aecc429a538ef7c9c_big_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5236" y="116632"/>
            <a:ext cx="6713527" cy="4464496"/>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899592" y="4725144"/>
            <a:ext cx="7344816" cy="1815882"/>
          </a:xfrm>
          <a:prstGeom prst="rect">
            <a:avLst/>
          </a:prstGeom>
        </p:spPr>
        <p:txBody>
          <a:bodyPr wrap="square">
            <a:spAutoFit/>
          </a:bodyPr>
          <a:lstStyle/>
          <a:p>
            <a:r>
              <a:rPr lang="tr-TR" sz="2800" dirty="0"/>
              <a:t>Benzer bir </a:t>
            </a:r>
            <a:r>
              <a:rPr lang="tr-TR" sz="2800" dirty="0" smtClean="0"/>
              <a:t>durum spor </a:t>
            </a:r>
            <a:r>
              <a:rPr lang="tr-TR" sz="2800" dirty="0"/>
              <a:t>salonlarında gözlenebilir. Buralarda sesler, daha </a:t>
            </a:r>
            <a:r>
              <a:rPr lang="tr-TR" sz="2800" dirty="0" smtClean="0"/>
              <a:t>şiddetli duyulur</a:t>
            </a:r>
            <a:r>
              <a:rPr lang="tr-TR" sz="2800" dirty="0"/>
              <a:t>. Bunun nedeni, salonun sert ve düz yüzeylerinde </a:t>
            </a:r>
            <a:r>
              <a:rPr lang="tr-TR" sz="2800" dirty="0" smtClean="0"/>
              <a:t>çok fazla </a:t>
            </a:r>
            <a:r>
              <a:rPr lang="tr-TR" sz="2800" dirty="0"/>
              <a:t>ses yansımasıdır.</a:t>
            </a:r>
          </a:p>
        </p:txBody>
      </p:sp>
    </p:spTree>
    <p:extLst>
      <p:ext uri="{BB962C8B-B14F-4D97-AF65-F5344CB8AC3E}">
        <p14:creationId xmlns:p14="http://schemas.microsoft.com/office/powerpoint/2010/main" val="4677471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8440"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2413" y="0"/>
                  <a:ext cx="9677401"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742886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1004" y="692696"/>
            <a:ext cx="8928992" cy="3539430"/>
          </a:xfrm>
          <a:prstGeom prst="rect">
            <a:avLst/>
          </a:prstGeom>
        </p:spPr>
        <p:txBody>
          <a:bodyPr wrap="square">
            <a:spAutoFit/>
          </a:bodyPr>
          <a:lstStyle/>
          <a:p>
            <a:r>
              <a:rPr lang="tr-TR" sz="2800" dirty="0"/>
              <a:t>Eşya olan bir salon ile boş olan </a:t>
            </a:r>
            <a:r>
              <a:rPr lang="tr-TR" sz="2800" dirty="0" smtClean="0"/>
              <a:t>salondaki sesin </a:t>
            </a:r>
            <a:r>
              <a:rPr lang="tr-TR" sz="2800" dirty="0"/>
              <a:t>aynı duyulmamasının nedeni yansımalarının </a:t>
            </a:r>
            <a:r>
              <a:rPr lang="tr-TR" sz="2800" dirty="0" smtClean="0"/>
              <a:t>farklı olmasıdır</a:t>
            </a:r>
            <a:r>
              <a:rPr lang="tr-TR" sz="2800" dirty="0"/>
              <a:t>. Işıkta yansımanın pürüzlü ve düz yüzeylerde farklı</a:t>
            </a:r>
          </a:p>
          <a:p>
            <a:r>
              <a:rPr lang="tr-TR" sz="2800" dirty="0"/>
              <a:t>olduğunu görmüştünüz. Seste de benzer durum </a:t>
            </a:r>
            <a:r>
              <a:rPr lang="tr-TR" sz="2800" dirty="0" smtClean="0"/>
              <a:t>gerçekleşir. Düz </a:t>
            </a:r>
            <a:r>
              <a:rPr lang="tr-TR" sz="2800" dirty="0"/>
              <a:t>yüzeylerden yansıyan ses, daha şiddetli duyulur. </a:t>
            </a:r>
            <a:r>
              <a:rPr lang="tr-TR" sz="2800" dirty="0" smtClean="0"/>
              <a:t>Ses pürüzlü </a:t>
            </a:r>
            <a:r>
              <a:rPr lang="tr-TR" sz="2800" dirty="0"/>
              <a:t>yüzeylere çarptığında ise farklı yönlere dağılır. Bu </a:t>
            </a:r>
            <a:r>
              <a:rPr lang="tr-TR" sz="2800" dirty="0" smtClean="0"/>
              <a:t>da kulağımıza </a:t>
            </a:r>
            <a:r>
              <a:rPr lang="tr-TR" sz="2800" dirty="0"/>
              <a:t>daha az ses dalgasının gelmesine yani sesin daha</a:t>
            </a:r>
          </a:p>
          <a:p>
            <a:r>
              <a:rPr lang="tr-TR" sz="2800" dirty="0"/>
              <a:t>az şiddetli duyulmasına neden olur.</a:t>
            </a:r>
          </a:p>
        </p:txBody>
      </p:sp>
    </p:spTree>
    <p:extLst>
      <p:ext uri="{BB962C8B-B14F-4D97-AF65-F5344CB8AC3E}">
        <p14:creationId xmlns:p14="http://schemas.microsoft.com/office/powerpoint/2010/main" val="864616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5460"/>
            <a:ext cx="1296144" cy="523220"/>
          </a:xfrm>
          <a:prstGeom prst="rect">
            <a:avLst/>
          </a:prstGeom>
        </p:spPr>
        <p:txBody>
          <a:bodyPr wrap="square">
            <a:spAutoFit/>
          </a:bodyPr>
          <a:lstStyle/>
          <a:p>
            <a:r>
              <a:rPr lang="tr-TR" sz="2800" b="1" dirty="0">
                <a:solidFill>
                  <a:srgbClr val="2680FF"/>
                </a:solidFill>
                <a:latin typeface="OpenSans-Bold"/>
              </a:rPr>
              <a:t>Yankı</a:t>
            </a:r>
            <a:endParaRPr lang="tr-TR" sz="2800" dirty="0"/>
          </a:p>
        </p:txBody>
      </p:sp>
      <p:sp>
        <p:nvSpPr>
          <p:cNvPr id="4" name="Dikdörtgen 3"/>
          <p:cNvSpPr/>
          <p:nvPr/>
        </p:nvSpPr>
        <p:spPr>
          <a:xfrm>
            <a:off x="92939" y="476672"/>
            <a:ext cx="8928992" cy="2554545"/>
          </a:xfrm>
          <a:prstGeom prst="rect">
            <a:avLst/>
          </a:prstGeom>
        </p:spPr>
        <p:txBody>
          <a:bodyPr wrap="square">
            <a:spAutoFit/>
          </a:bodyPr>
          <a:lstStyle/>
          <a:p>
            <a:r>
              <a:rPr lang="tr-TR" sz="2000" dirty="0"/>
              <a:t>Büyük salonlarda konuştuğunuzda, sanki ikinci bir ses, sizi taklit ediyor gibi duyulur. Oysaki </a:t>
            </a:r>
            <a:r>
              <a:rPr lang="tr-TR" sz="2000" dirty="0" smtClean="0"/>
              <a:t>çıkarttığınız sesi</a:t>
            </a:r>
            <a:r>
              <a:rPr lang="tr-TR" sz="2000" dirty="0"/>
              <a:t>, iki kere duymanızın nedeni yankıdır</a:t>
            </a:r>
            <a:r>
              <a:rPr lang="tr-TR" sz="2000" dirty="0" smtClean="0"/>
              <a:t>. İlk </a:t>
            </a:r>
            <a:r>
              <a:rPr lang="tr-TR" sz="2000" dirty="0"/>
              <a:t>duyduğunuz ses kendi ağzınızdan çıkan, ikinci </a:t>
            </a:r>
            <a:r>
              <a:rPr lang="tr-TR" sz="2000" dirty="0" smtClean="0"/>
              <a:t>ses, karşı </a:t>
            </a:r>
            <a:r>
              <a:rPr lang="tr-TR" sz="2000" dirty="0"/>
              <a:t>duvardan yansıyarak tekrar kulağınıza gelen sestir. Ses dalgalarının sert bir engele çarparak </a:t>
            </a:r>
            <a:r>
              <a:rPr lang="tr-TR" sz="2000" dirty="0" smtClean="0"/>
              <a:t>tekrar kaynağına </a:t>
            </a:r>
            <a:r>
              <a:rPr lang="tr-TR" sz="2000" dirty="0"/>
              <a:t>dönmesine </a:t>
            </a:r>
            <a:r>
              <a:rPr lang="tr-TR" sz="2000" b="1" dirty="0"/>
              <a:t>yankı </a:t>
            </a:r>
            <a:r>
              <a:rPr lang="tr-TR" sz="2000" dirty="0"/>
              <a:t>denir.</a:t>
            </a:r>
          </a:p>
          <a:p>
            <a:r>
              <a:rPr lang="tr-TR" sz="2000" dirty="0"/>
              <a:t>Kaynaktan çıkan ses ile yankı arasında zaman farkı vardır. Sizce, bu fark ne kadar küçük </a:t>
            </a:r>
            <a:r>
              <a:rPr lang="tr-TR" sz="2000" dirty="0" smtClean="0"/>
              <a:t>olursa yankıyı </a:t>
            </a:r>
            <a:r>
              <a:rPr lang="tr-TR" sz="2000" dirty="0"/>
              <a:t>duyabilirsiniz?</a:t>
            </a:r>
          </a:p>
          <a:p>
            <a:r>
              <a:rPr lang="tr-TR" sz="2000" dirty="0" smtClean="0"/>
              <a:t>.</a:t>
            </a:r>
            <a:endParaRPr lang="tr-TR" sz="20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299" y="3501336"/>
            <a:ext cx="9068072" cy="2142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3911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39" y="762963"/>
            <a:ext cx="9066213"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1549" y="6209681"/>
            <a:ext cx="8928992" cy="369332"/>
          </a:xfrm>
          <a:prstGeom prst="rect">
            <a:avLst/>
          </a:prstGeom>
        </p:spPr>
        <p:txBody>
          <a:bodyPr wrap="square">
            <a:spAutoFit/>
          </a:bodyPr>
          <a:lstStyle/>
          <a:p>
            <a:r>
              <a:rPr lang="tr-TR" dirty="0">
                <a:latin typeface="mHelvetica"/>
              </a:rPr>
              <a:t>Ses engele çarptığında sesin tamamı ortama geri dönebilir mi?</a:t>
            </a:r>
            <a:endParaRPr lang="tr-TR" dirty="0"/>
          </a:p>
        </p:txBody>
      </p:sp>
      <p:sp>
        <p:nvSpPr>
          <p:cNvPr id="2" name="Dikdörtgen 1"/>
          <p:cNvSpPr/>
          <p:nvPr/>
        </p:nvSpPr>
        <p:spPr>
          <a:xfrm>
            <a:off x="92939" y="116632"/>
            <a:ext cx="8928992" cy="646331"/>
          </a:xfrm>
          <a:prstGeom prst="rect">
            <a:avLst/>
          </a:prstGeom>
        </p:spPr>
        <p:txBody>
          <a:bodyPr wrap="square">
            <a:spAutoFit/>
          </a:bodyPr>
          <a:lstStyle/>
          <a:p>
            <a:r>
              <a:rPr lang="tr-TR" dirty="0"/>
              <a:t>İnsan kulağı, ses kaynağından çıkan ses ile bu sesin yankısını ayırt edebilmesi için hava ortamında ses kaynağı ile engel arasında en az 17 m olmalıdır</a:t>
            </a:r>
          </a:p>
        </p:txBody>
      </p:sp>
    </p:spTree>
    <p:controls>
      <mc:AlternateContent xmlns:mc="http://schemas.openxmlformats.org/markup-compatibility/2006">
        <mc:Choice xmlns:v="urn:schemas-microsoft-com:vml" Requires="v">
          <p:control spid="10251" name="ShockwaveFlash1" r:id="rId2" imgW="8714286" imgH="3168914"/>
        </mc:Choice>
        <mc:Fallback>
          <p:control name="ShockwaveFlash1" r:id="rId2" imgW="8714286" imgH="3168914">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430213" y="2924175"/>
                  <a:ext cx="8713787" cy="31686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106734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9464" name="ShockwaveFlash1" r:id="rId2" imgW="5111581" imgH="6742857"/>
        </mc:Choice>
        <mc:Fallback>
          <p:control name="ShockwaveFlash1" r:id="rId2" imgW="5111581" imgH="67428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0"/>
                  <a:ext cx="5111750" cy="67421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566863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5975" y="0"/>
            <a:ext cx="9128025" cy="523220"/>
          </a:xfrm>
          <a:prstGeom prst="rect">
            <a:avLst/>
          </a:prstGeom>
          <a:solidFill>
            <a:schemeClr val="accent1"/>
          </a:solidFill>
        </p:spPr>
        <p:txBody>
          <a:bodyPr wrap="square">
            <a:spAutoFit/>
          </a:bodyPr>
          <a:lstStyle/>
          <a:p>
            <a:r>
              <a:rPr lang="tr-TR" sz="2800" b="1" dirty="0">
                <a:solidFill>
                  <a:srgbClr val="FFFFFF"/>
                </a:solidFill>
                <a:latin typeface="Roboto-Bold"/>
              </a:rPr>
              <a:t>Sesin </a:t>
            </a:r>
            <a:r>
              <a:rPr lang="tr-TR" sz="2800" b="1" dirty="0" smtClean="0">
                <a:solidFill>
                  <a:srgbClr val="FFFFFF"/>
                </a:solidFill>
                <a:latin typeface="Roboto-Bold"/>
              </a:rPr>
              <a:t>Maddeyle </a:t>
            </a:r>
            <a:r>
              <a:rPr lang="tr-TR" sz="2800" b="1" dirty="0">
                <a:solidFill>
                  <a:srgbClr val="FFFFFF"/>
                </a:solidFill>
                <a:latin typeface="Roboto-Bold"/>
              </a:rPr>
              <a:t>Etkileşimi</a:t>
            </a:r>
            <a:endParaRPr lang="tr-TR" sz="2800" dirty="0"/>
          </a:p>
        </p:txBody>
      </p:sp>
      <p:sp>
        <p:nvSpPr>
          <p:cNvPr id="5" name="Dikdörtgen 4"/>
          <p:cNvSpPr/>
          <p:nvPr/>
        </p:nvSpPr>
        <p:spPr>
          <a:xfrm>
            <a:off x="108649" y="5157192"/>
            <a:ext cx="8706255" cy="1323439"/>
          </a:xfrm>
          <a:prstGeom prst="rect">
            <a:avLst/>
          </a:prstGeom>
        </p:spPr>
        <p:txBody>
          <a:bodyPr wrap="square">
            <a:spAutoFit/>
          </a:bodyPr>
          <a:lstStyle/>
          <a:p>
            <a:r>
              <a:rPr lang="tr-TR" sz="2000" dirty="0"/>
              <a:t>Gitardan ses çıkartmak isteyen müzisyenin ne </a:t>
            </a:r>
            <a:r>
              <a:rPr lang="tr-TR" sz="2000" dirty="0" smtClean="0"/>
              <a:t>yapması gerekmektedir</a:t>
            </a:r>
            <a:r>
              <a:rPr lang="tr-TR" sz="2000" dirty="0"/>
              <a:t>? Davul çalmak isteyen baterist </a:t>
            </a:r>
            <a:r>
              <a:rPr lang="tr-TR" sz="2000" dirty="0" smtClean="0"/>
              <a:t>ne yapmalıdır</a:t>
            </a:r>
            <a:r>
              <a:rPr lang="tr-TR" sz="2000" dirty="0"/>
              <a:t>? Gitardan veya davuldan çıkan ses </a:t>
            </a:r>
            <a:r>
              <a:rPr lang="tr-TR" sz="2000" dirty="0" smtClean="0"/>
              <a:t>nasıl oluşmaktadır</a:t>
            </a:r>
            <a:r>
              <a:rPr lang="tr-TR" sz="2000" dirty="0"/>
              <a:t>?</a:t>
            </a:r>
          </a:p>
          <a:p>
            <a:r>
              <a:rPr lang="tr-TR" sz="2000" dirty="0"/>
              <a:t>Sesin nasıl oluştuğunu bir etkinlikle inceleyiniz.</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2565" y="655457"/>
            <a:ext cx="4399672" cy="4331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64088" y="620688"/>
            <a:ext cx="3306800" cy="4366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9906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9283" y="0"/>
            <a:ext cx="4451731" cy="461665"/>
          </a:xfrm>
          <a:prstGeom prst="rect">
            <a:avLst/>
          </a:prstGeom>
        </p:spPr>
        <p:txBody>
          <a:bodyPr wrap="none">
            <a:spAutoFit/>
          </a:bodyPr>
          <a:lstStyle/>
          <a:p>
            <a:r>
              <a:rPr lang="tr-TR" sz="2400" b="1" dirty="0">
                <a:solidFill>
                  <a:srgbClr val="2680FF"/>
                </a:solidFill>
                <a:latin typeface="OpenSans-Bold"/>
              </a:rPr>
              <a:t>Sesin Soğurulması ve Yalıtım</a:t>
            </a:r>
            <a:endParaRPr lang="tr-TR" sz="2400" dirty="0"/>
          </a:p>
        </p:txBody>
      </p:sp>
      <p:sp>
        <p:nvSpPr>
          <p:cNvPr id="3" name="Dikdörtgen 2"/>
          <p:cNvSpPr/>
          <p:nvPr/>
        </p:nvSpPr>
        <p:spPr>
          <a:xfrm>
            <a:off x="86241" y="466269"/>
            <a:ext cx="5400600" cy="1477328"/>
          </a:xfrm>
          <a:prstGeom prst="rect">
            <a:avLst/>
          </a:prstGeom>
        </p:spPr>
        <p:txBody>
          <a:bodyPr wrap="square">
            <a:spAutoFit/>
          </a:bodyPr>
          <a:lstStyle/>
          <a:p>
            <a:r>
              <a:rPr lang="tr-TR" dirty="0">
                <a:latin typeface="mHelvetica"/>
              </a:rPr>
              <a:t>Yandaki fotoğrafta bir ses kayıt stüdyosu </a:t>
            </a:r>
            <a:r>
              <a:rPr lang="tr-TR" dirty="0" smtClean="0">
                <a:latin typeface="mHelvetica"/>
              </a:rPr>
              <a:t>görülmek-</a:t>
            </a:r>
            <a:r>
              <a:rPr lang="tr-TR" dirty="0" err="1" smtClean="0">
                <a:latin typeface="mHelvetica"/>
              </a:rPr>
              <a:t>tedir</a:t>
            </a:r>
            <a:r>
              <a:rPr lang="tr-TR" dirty="0" smtClean="0">
                <a:latin typeface="mHelvetica"/>
              </a:rPr>
              <a:t>. Ses </a:t>
            </a:r>
            <a:r>
              <a:rPr lang="tr-TR" dirty="0">
                <a:latin typeface="mHelvetica"/>
              </a:rPr>
              <a:t>kaydedilirken gereksiz seslerin </a:t>
            </a:r>
            <a:r>
              <a:rPr lang="tr-TR" dirty="0" smtClean="0">
                <a:latin typeface="mHelvetica"/>
              </a:rPr>
              <a:t>kaydın içine </a:t>
            </a:r>
            <a:r>
              <a:rPr lang="tr-TR" dirty="0">
                <a:latin typeface="mHelvetica"/>
              </a:rPr>
              <a:t>girmesi engellenir. Stüdyo duvarlarının özel </a:t>
            </a:r>
            <a:r>
              <a:rPr lang="tr-TR" dirty="0" smtClean="0">
                <a:latin typeface="mHelvetica"/>
              </a:rPr>
              <a:t>bir malzeme </a:t>
            </a:r>
            <a:r>
              <a:rPr lang="tr-TR" dirty="0">
                <a:latin typeface="mHelvetica"/>
              </a:rPr>
              <a:t>ile kaplı olmasının ses kaydıyla nasıl bir </a:t>
            </a:r>
            <a:r>
              <a:rPr lang="tr-TR" dirty="0" smtClean="0">
                <a:latin typeface="mHelvetica"/>
              </a:rPr>
              <a:t>ilgisi vardır</a:t>
            </a:r>
            <a:r>
              <a:rPr lang="tr-TR" dirty="0">
                <a:latin typeface="mHelvetica"/>
              </a:rPr>
              <a:t>?</a:t>
            </a:r>
            <a:endParaRPr lang="tr-TR" dirty="0"/>
          </a:p>
        </p:txBody>
      </p:sp>
      <p:sp>
        <p:nvSpPr>
          <p:cNvPr id="4" name="Dikdörtgen 3"/>
          <p:cNvSpPr/>
          <p:nvPr/>
        </p:nvSpPr>
        <p:spPr>
          <a:xfrm>
            <a:off x="29283" y="2060848"/>
            <a:ext cx="5432815" cy="1477328"/>
          </a:xfrm>
          <a:prstGeom prst="rect">
            <a:avLst/>
          </a:prstGeom>
        </p:spPr>
        <p:txBody>
          <a:bodyPr wrap="square">
            <a:spAutoFit/>
          </a:bodyPr>
          <a:lstStyle/>
          <a:p>
            <a:r>
              <a:rPr lang="tr-TR" dirty="0">
                <a:latin typeface="mHelvetica"/>
              </a:rPr>
              <a:t>Duvar gibi katı yüzeylerden sesin bir kısmı yansır,</a:t>
            </a:r>
          </a:p>
          <a:p>
            <a:r>
              <a:rPr lang="tr-TR" dirty="0">
                <a:latin typeface="mHelvetica"/>
              </a:rPr>
              <a:t>bir kısmı da duvarın içinde ilerler. Duvarın içinde </a:t>
            </a:r>
            <a:r>
              <a:rPr lang="tr-TR" dirty="0" smtClean="0">
                <a:latin typeface="mHelvetica"/>
              </a:rPr>
              <a:t>ilerleyen ses </a:t>
            </a:r>
            <a:r>
              <a:rPr lang="tr-TR" dirty="0">
                <a:latin typeface="mHelvetica"/>
              </a:rPr>
              <a:t>enerjisinin bir kısmı, duvar tarafından </a:t>
            </a:r>
            <a:r>
              <a:rPr lang="tr-TR" dirty="0" smtClean="0">
                <a:latin typeface="mHelvetica"/>
              </a:rPr>
              <a:t>emilir, diğer </a:t>
            </a:r>
            <a:r>
              <a:rPr lang="tr-TR" dirty="0">
                <a:latin typeface="mHelvetica"/>
              </a:rPr>
              <a:t>kısmı, ilerlemeye devam eder. Sesin </a:t>
            </a:r>
            <a:r>
              <a:rPr lang="tr-TR" dirty="0" smtClean="0">
                <a:latin typeface="mHelvetica"/>
              </a:rPr>
              <a:t>maddeler tarafından </a:t>
            </a:r>
            <a:r>
              <a:rPr lang="tr-TR" dirty="0">
                <a:latin typeface="mHelvetica"/>
              </a:rPr>
              <a:t>emilmesine, </a:t>
            </a:r>
            <a:r>
              <a:rPr lang="tr-TR" b="1" dirty="0">
                <a:latin typeface="mHelvetica-Bold"/>
              </a:rPr>
              <a:t>soğurulma </a:t>
            </a:r>
            <a:r>
              <a:rPr lang="tr-TR" dirty="0">
                <a:latin typeface="mHelvetica"/>
              </a:rPr>
              <a:t>denir.</a:t>
            </a:r>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28652" y="795752"/>
            <a:ext cx="3779792" cy="263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5047" y="3538176"/>
            <a:ext cx="8784977" cy="646331"/>
          </a:xfrm>
          <a:prstGeom prst="rect">
            <a:avLst/>
          </a:prstGeom>
        </p:spPr>
        <p:txBody>
          <a:bodyPr wrap="square">
            <a:spAutoFit/>
          </a:bodyPr>
          <a:lstStyle/>
          <a:p>
            <a:r>
              <a:rPr lang="tr-TR" dirty="0">
                <a:latin typeface="mHelvetica"/>
              </a:rPr>
              <a:t>Aşırı gürültülü ortamlar, insanı rahatsız eder. </a:t>
            </a:r>
            <a:r>
              <a:rPr lang="tr-TR" dirty="0" smtClean="0">
                <a:latin typeface="mHelvetica"/>
              </a:rPr>
              <a:t>Aşırı veya </a:t>
            </a:r>
            <a:r>
              <a:rPr lang="tr-TR" dirty="0">
                <a:latin typeface="mHelvetica"/>
              </a:rPr>
              <a:t>uzun süreli gürültüye maruz kalmak insan  </a:t>
            </a:r>
            <a:r>
              <a:rPr lang="tr-TR" dirty="0" smtClean="0">
                <a:latin typeface="mHelvetica"/>
              </a:rPr>
              <a:t>Sağlığını olumsuz </a:t>
            </a:r>
            <a:r>
              <a:rPr lang="tr-TR" dirty="0">
                <a:latin typeface="mHelvetica"/>
              </a:rPr>
              <a:t>etkiler. Bu nedenle ses yalıtımı  </a:t>
            </a:r>
            <a:r>
              <a:rPr lang="tr-TR" dirty="0" smtClean="0">
                <a:latin typeface="mHelvetica"/>
              </a:rPr>
              <a:t>Yapmak önemlidir</a:t>
            </a:r>
            <a:r>
              <a:rPr lang="tr-TR" dirty="0">
                <a:latin typeface="mHelvetica"/>
              </a:rPr>
              <a:t>.</a:t>
            </a:r>
            <a:endParaRPr lang="tr-TR" dirty="0"/>
          </a:p>
        </p:txBody>
      </p:sp>
      <p:sp>
        <p:nvSpPr>
          <p:cNvPr id="7" name="Dikdörtgen 6"/>
          <p:cNvSpPr/>
          <p:nvPr/>
        </p:nvSpPr>
        <p:spPr>
          <a:xfrm>
            <a:off x="3934196" y="4388781"/>
            <a:ext cx="5113935" cy="2031325"/>
          </a:xfrm>
          <a:prstGeom prst="rect">
            <a:avLst/>
          </a:prstGeom>
        </p:spPr>
        <p:txBody>
          <a:bodyPr wrap="square">
            <a:spAutoFit/>
          </a:bodyPr>
          <a:lstStyle/>
          <a:p>
            <a:r>
              <a:rPr lang="tr-TR" dirty="0">
                <a:latin typeface="mHelvetica"/>
              </a:rPr>
              <a:t>Evde, okulda, iş yerlerinde sesin yansıması </a:t>
            </a:r>
            <a:r>
              <a:rPr lang="tr-TR" dirty="0" smtClean="0">
                <a:latin typeface="mHelvetica"/>
              </a:rPr>
              <a:t>sorunlara </a:t>
            </a:r>
            <a:r>
              <a:rPr lang="nb-NO" dirty="0" smtClean="0">
                <a:latin typeface="mHelvetica"/>
              </a:rPr>
              <a:t>neden </a:t>
            </a:r>
            <a:r>
              <a:rPr lang="nb-NO" dirty="0">
                <a:latin typeface="mHelvetica"/>
              </a:rPr>
              <a:t>olabilir. Ses yansıması çok olan </a:t>
            </a:r>
            <a:r>
              <a:rPr lang="nb-NO" dirty="0" smtClean="0">
                <a:latin typeface="mHelvetica"/>
              </a:rPr>
              <a:t>yerlerde,</a:t>
            </a:r>
            <a:r>
              <a:rPr lang="tr-TR" dirty="0" smtClean="0">
                <a:latin typeface="mHelvetica"/>
              </a:rPr>
              <a:t> konuşulanları </a:t>
            </a:r>
            <a:r>
              <a:rPr lang="tr-TR" dirty="0">
                <a:latin typeface="mHelvetica"/>
              </a:rPr>
              <a:t>anlamak da zor olacaktır. Bu </a:t>
            </a:r>
            <a:r>
              <a:rPr lang="tr-TR" dirty="0" smtClean="0">
                <a:latin typeface="mHelvetica"/>
              </a:rPr>
              <a:t>olumsuz etkilerden </a:t>
            </a:r>
            <a:r>
              <a:rPr lang="tr-TR" dirty="0">
                <a:latin typeface="mHelvetica"/>
              </a:rPr>
              <a:t>korunmak için hangi maddeler ses </a:t>
            </a:r>
            <a:r>
              <a:rPr lang="tr-TR" dirty="0" smtClean="0">
                <a:latin typeface="mHelvetica"/>
              </a:rPr>
              <a:t>yalıtımı için </a:t>
            </a:r>
            <a:r>
              <a:rPr lang="tr-TR" dirty="0">
                <a:latin typeface="mHelvetica"/>
              </a:rPr>
              <a:t>kullanılmalıdır? Ses yalıtımını daha iyi </a:t>
            </a:r>
            <a:r>
              <a:rPr lang="tr-TR" dirty="0" smtClean="0">
                <a:latin typeface="mHelvetica"/>
              </a:rPr>
              <a:t>anlayabilmek için </a:t>
            </a:r>
            <a:r>
              <a:rPr lang="tr-TR" dirty="0">
                <a:latin typeface="mHelvetica"/>
              </a:rPr>
              <a:t>bir deney yapınız.</a:t>
            </a:r>
            <a:endParaRPr lang="tr-TR" dirty="0"/>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1677" y="4203254"/>
            <a:ext cx="3384058" cy="2402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65264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487"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2413" y="0"/>
                  <a:ext cx="9677401"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157717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44624"/>
            <a:ext cx="9144000" cy="369332"/>
          </a:xfrm>
          <a:prstGeom prst="rect">
            <a:avLst/>
          </a:prstGeom>
          <a:solidFill>
            <a:schemeClr val="accent1"/>
          </a:solidFill>
        </p:spPr>
        <p:txBody>
          <a:bodyPr wrap="square">
            <a:spAutoFit/>
          </a:bodyPr>
          <a:lstStyle/>
          <a:p>
            <a:r>
              <a:rPr lang="tr-TR" b="1" dirty="0">
                <a:solidFill>
                  <a:srgbClr val="FFFFFF"/>
                </a:solidFill>
                <a:latin typeface="OpenSans-Bold"/>
              </a:rPr>
              <a:t>DENEY / Ses Titreşimden Doğar</a:t>
            </a:r>
            <a:endParaRPr lang="tr-TR" dirty="0"/>
          </a:p>
        </p:txBody>
      </p:sp>
      <p:sp>
        <p:nvSpPr>
          <p:cNvPr id="5" name="Dikdörtgen 4"/>
          <p:cNvSpPr/>
          <p:nvPr/>
        </p:nvSpPr>
        <p:spPr>
          <a:xfrm>
            <a:off x="6403870" y="408622"/>
            <a:ext cx="2704391" cy="369332"/>
          </a:xfrm>
          <a:prstGeom prst="rect">
            <a:avLst/>
          </a:prstGeom>
          <a:solidFill>
            <a:srgbClr val="FF0000"/>
          </a:solidFill>
        </p:spPr>
        <p:txBody>
          <a:bodyPr wrap="square">
            <a:spAutoFit/>
          </a:bodyPr>
          <a:lstStyle/>
          <a:p>
            <a:pPr algn="ctr"/>
            <a:r>
              <a:rPr lang="tr-TR" b="1" dirty="0">
                <a:solidFill>
                  <a:srgbClr val="FFFFFF"/>
                </a:solidFill>
                <a:latin typeface="OpenSans-Bold"/>
              </a:rPr>
              <a:t>Araç ve Gereç</a:t>
            </a:r>
            <a:endParaRPr lang="tr-TR" dirty="0"/>
          </a:p>
        </p:txBody>
      </p:sp>
      <p:sp>
        <p:nvSpPr>
          <p:cNvPr id="6" name="Dikdörtgen 5"/>
          <p:cNvSpPr/>
          <p:nvPr/>
        </p:nvSpPr>
        <p:spPr>
          <a:xfrm>
            <a:off x="6403870" y="777954"/>
            <a:ext cx="2704391" cy="1477328"/>
          </a:xfrm>
          <a:prstGeom prst="rect">
            <a:avLst/>
          </a:prstGeom>
          <a:solidFill>
            <a:schemeClr val="accent2">
              <a:lumMod val="20000"/>
              <a:lumOff val="80000"/>
            </a:schemeClr>
          </a:solidFill>
        </p:spPr>
        <p:txBody>
          <a:bodyPr wrap="square">
            <a:spAutoFit/>
          </a:bodyPr>
          <a:lstStyle/>
          <a:p>
            <a:r>
              <a:rPr lang="tr-TR" dirty="0"/>
              <a:t>• Çalar saat</a:t>
            </a:r>
          </a:p>
          <a:p>
            <a:r>
              <a:rPr lang="tr-TR" dirty="0"/>
              <a:t>• Strafor köpük</a:t>
            </a:r>
          </a:p>
          <a:p>
            <a:r>
              <a:rPr lang="tr-TR" dirty="0"/>
              <a:t>• Kumaş parçaları</a:t>
            </a:r>
          </a:p>
          <a:p>
            <a:r>
              <a:rPr lang="tr-TR" dirty="0"/>
              <a:t>• Gazete kâğıtları</a:t>
            </a:r>
          </a:p>
          <a:p>
            <a:r>
              <a:rPr lang="tr-TR" dirty="0"/>
              <a:t>• Ayakkabı kutusu (2 tane)</a:t>
            </a:r>
          </a:p>
        </p:txBody>
      </p:sp>
      <p:sp>
        <p:nvSpPr>
          <p:cNvPr id="7" name="Dikdörtgen 6"/>
          <p:cNvSpPr/>
          <p:nvPr/>
        </p:nvSpPr>
        <p:spPr>
          <a:xfrm>
            <a:off x="0" y="593287"/>
            <a:ext cx="6696744" cy="4370427"/>
          </a:xfrm>
          <a:prstGeom prst="rect">
            <a:avLst/>
          </a:prstGeom>
        </p:spPr>
        <p:txBody>
          <a:bodyPr wrap="square">
            <a:spAutoFit/>
          </a:bodyPr>
          <a:lstStyle/>
          <a:p>
            <a:r>
              <a:rPr lang="tr-TR" sz="2000" b="1" dirty="0">
                <a:solidFill>
                  <a:srgbClr val="FF0000"/>
                </a:solidFill>
                <a:latin typeface="mHelvetica-Bold"/>
              </a:rPr>
              <a:t>Nasıl Yapalım</a:t>
            </a:r>
            <a:r>
              <a:rPr lang="tr-TR" sz="2000" b="1" dirty="0" smtClean="0">
                <a:solidFill>
                  <a:srgbClr val="FF0000"/>
                </a:solidFill>
                <a:latin typeface="mHelvetica-Bold"/>
              </a:rPr>
              <a:t>?</a:t>
            </a:r>
          </a:p>
          <a:p>
            <a:endParaRPr lang="tr-TR" sz="2000" b="1" dirty="0">
              <a:solidFill>
                <a:srgbClr val="FF0000"/>
              </a:solidFill>
              <a:latin typeface="mHelvetica-Bold"/>
            </a:endParaRPr>
          </a:p>
          <a:p>
            <a:r>
              <a:rPr lang="tr-TR" dirty="0">
                <a:solidFill>
                  <a:srgbClr val="FF0000"/>
                </a:solidFill>
                <a:latin typeface="mHelvetica"/>
              </a:rPr>
              <a:t>• </a:t>
            </a:r>
            <a:r>
              <a:rPr lang="tr-TR" dirty="0">
                <a:solidFill>
                  <a:srgbClr val="000000"/>
                </a:solidFill>
                <a:latin typeface="mHelvetica"/>
              </a:rPr>
              <a:t>Saati boş bir ayakkabı kutusuna koyarak kutunun kapağını</a:t>
            </a:r>
          </a:p>
          <a:p>
            <a:r>
              <a:rPr lang="fi-FI" dirty="0">
                <a:solidFill>
                  <a:srgbClr val="000000"/>
                </a:solidFill>
                <a:latin typeface="mHelvetica"/>
              </a:rPr>
              <a:t>kapatınız ve saatin sesini dinleyiniz.</a:t>
            </a:r>
          </a:p>
          <a:p>
            <a:r>
              <a:rPr lang="tr-TR" dirty="0">
                <a:solidFill>
                  <a:srgbClr val="FF0000"/>
                </a:solidFill>
                <a:latin typeface="mHelvetica"/>
              </a:rPr>
              <a:t>• </a:t>
            </a:r>
            <a:r>
              <a:rPr lang="tr-TR" dirty="0">
                <a:solidFill>
                  <a:srgbClr val="000000"/>
                </a:solidFill>
                <a:latin typeface="mHelvetica"/>
              </a:rPr>
              <a:t>Daha sonra saati içinde kumaş olan kutuya koyarak kutunun</a:t>
            </a:r>
          </a:p>
          <a:p>
            <a:r>
              <a:rPr lang="tr-TR" dirty="0">
                <a:solidFill>
                  <a:srgbClr val="000000"/>
                </a:solidFill>
                <a:latin typeface="mHelvetica"/>
              </a:rPr>
              <a:t>kapağını kapatınız ve saatin sesini dinleyiniz.</a:t>
            </a:r>
          </a:p>
          <a:p>
            <a:r>
              <a:rPr lang="tr-TR" dirty="0">
                <a:solidFill>
                  <a:srgbClr val="FF0000"/>
                </a:solidFill>
                <a:latin typeface="mHelvetica"/>
              </a:rPr>
              <a:t>• </a:t>
            </a:r>
            <a:r>
              <a:rPr lang="tr-TR" dirty="0">
                <a:solidFill>
                  <a:srgbClr val="000000"/>
                </a:solidFill>
                <a:latin typeface="mHelvetica"/>
              </a:rPr>
              <a:t>Aynı işlemleri gazete kâğıtları ve küçük parçalara ayrılmış</a:t>
            </a:r>
          </a:p>
          <a:p>
            <a:r>
              <a:rPr lang="tr-TR" dirty="0">
                <a:solidFill>
                  <a:srgbClr val="000000"/>
                </a:solidFill>
                <a:latin typeface="mHelvetica"/>
              </a:rPr>
              <a:t>strafor köpükle de yapınız.</a:t>
            </a:r>
          </a:p>
          <a:p>
            <a:r>
              <a:rPr lang="tr-TR" dirty="0">
                <a:solidFill>
                  <a:srgbClr val="FF0000"/>
                </a:solidFill>
                <a:latin typeface="mHelvetica"/>
              </a:rPr>
              <a:t>• </a:t>
            </a:r>
            <a:r>
              <a:rPr lang="tr-TR" dirty="0">
                <a:solidFill>
                  <a:srgbClr val="000000"/>
                </a:solidFill>
                <a:latin typeface="mHelvetica"/>
              </a:rPr>
              <a:t>Her durum için saatten duyulan sesin miktarını, karşılaştırınız</a:t>
            </a:r>
            <a:r>
              <a:rPr lang="tr-TR" dirty="0" smtClean="0">
                <a:solidFill>
                  <a:srgbClr val="000000"/>
                </a:solidFill>
                <a:latin typeface="mHelvetica"/>
              </a:rPr>
              <a:t>.</a:t>
            </a:r>
          </a:p>
          <a:p>
            <a:endParaRPr lang="tr-TR" dirty="0">
              <a:solidFill>
                <a:srgbClr val="000000"/>
              </a:solidFill>
              <a:latin typeface="mHelvetica"/>
            </a:endParaRPr>
          </a:p>
          <a:p>
            <a:r>
              <a:rPr lang="tr-TR" sz="2000" b="1" dirty="0">
                <a:solidFill>
                  <a:srgbClr val="FF0000"/>
                </a:solidFill>
                <a:latin typeface="mHelvetica-Bold"/>
              </a:rPr>
              <a:t>Yorumlayalım, Sonuçlandıralım</a:t>
            </a:r>
            <a:r>
              <a:rPr lang="tr-TR" sz="2000" b="1" dirty="0" smtClean="0">
                <a:solidFill>
                  <a:srgbClr val="FF0000"/>
                </a:solidFill>
                <a:latin typeface="mHelvetica-Bold"/>
              </a:rPr>
              <a:t>.</a:t>
            </a:r>
          </a:p>
          <a:p>
            <a:endParaRPr lang="tr-TR" sz="2000" b="1" dirty="0">
              <a:solidFill>
                <a:srgbClr val="FF0000"/>
              </a:solidFill>
              <a:latin typeface="mHelvetica-Bold"/>
            </a:endParaRPr>
          </a:p>
          <a:p>
            <a:r>
              <a:rPr lang="tr-TR" dirty="0">
                <a:solidFill>
                  <a:srgbClr val="FF0000"/>
                </a:solidFill>
                <a:latin typeface="mHelvetica"/>
              </a:rPr>
              <a:t>• </a:t>
            </a:r>
            <a:r>
              <a:rPr lang="tr-TR" dirty="0">
                <a:solidFill>
                  <a:srgbClr val="000000"/>
                </a:solidFill>
                <a:latin typeface="mHelvetica"/>
              </a:rPr>
              <a:t>Her durumda duyulan ses aynı mıdır? Nedenini açıklayınız.</a:t>
            </a:r>
          </a:p>
          <a:p>
            <a:r>
              <a:rPr lang="tr-TR" dirty="0">
                <a:solidFill>
                  <a:srgbClr val="FF0000"/>
                </a:solidFill>
                <a:latin typeface="mHelvetica"/>
              </a:rPr>
              <a:t>• </a:t>
            </a:r>
            <a:r>
              <a:rPr lang="tr-TR" dirty="0">
                <a:solidFill>
                  <a:srgbClr val="000000"/>
                </a:solidFill>
                <a:latin typeface="mHelvetica"/>
              </a:rPr>
              <a:t>Başka hangi malzeme kullanılırsa saatin sesinin duyulma miktarı daha </a:t>
            </a:r>
            <a:r>
              <a:rPr lang="tr-TR" dirty="0" smtClean="0">
                <a:solidFill>
                  <a:srgbClr val="000000"/>
                </a:solidFill>
                <a:latin typeface="mHelvetica"/>
              </a:rPr>
              <a:t>da azaltıla bilinir?</a:t>
            </a:r>
            <a:endParaRPr lang="tr-TR"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32615" y="2636912"/>
            <a:ext cx="2310050" cy="214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ikdörtgen 7"/>
          <p:cNvSpPr/>
          <p:nvPr/>
        </p:nvSpPr>
        <p:spPr>
          <a:xfrm>
            <a:off x="149743" y="5480357"/>
            <a:ext cx="8763410" cy="1200329"/>
          </a:xfrm>
          <a:prstGeom prst="rect">
            <a:avLst/>
          </a:prstGeom>
        </p:spPr>
        <p:txBody>
          <a:bodyPr wrap="square">
            <a:spAutoFit/>
          </a:bodyPr>
          <a:lstStyle/>
          <a:p>
            <a:r>
              <a:rPr lang="tr-TR" sz="2400" dirty="0">
                <a:latin typeface="mHelvetica"/>
              </a:rPr>
              <a:t>Deneyde de gözlemlediğiniz gibi her maddenin sesi </a:t>
            </a:r>
            <a:r>
              <a:rPr lang="tr-TR" sz="2400" dirty="0" smtClean="0">
                <a:latin typeface="mHelvetica"/>
              </a:rPr>
              <a:t>soğurma miktarı </a:t>
            </a:r>
            <a:r>
              <a:rPr lang="tr-TR" sz="2400" dirty="0">
                <a:latin typeface="mHelvetica"/>
              </a:rPr>
              <a:t>farklıdır. Ses yalıtımının yapılabilmesi için sesi </a:t>
            </a:r>
            <a:r>
              <a:rPr lang="tr-TR" sz="2400" dirty="0" smtClean="0">
                <a:latin typeface="mHelvetica"/>
              </a:rPr>
              <a:t>çok soğuran </a:t>
            </a:r>
            <a:r>
              <a:rPr lang="tr-TR" sz="2400" dirty="0">
                <a:latin typeface="mHelvetica"/>
              </a:rPr>
              <a:t>maddeler kullanılır.</a:t>
            </a:r>
            <a:endParaRPr lang="tr-TR" sz="2400" dirty="0"/>
          </a:p>
        </p:txBody>
      </p:sp>
    </p:spTree>
    <p:extLst>
      <p:ext uri="{BB962C8B-B14F-4D97-AF65-F5344CB8AC3E}">
        <p14:creationId xmlns:p14="http://schemas.microsoft.com/office/powerpoint/2010/main" val="331441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5607" name="ShockwaveFlash1" r:id="rId2" imgW="9000000" imgH="5588998"/>
        </mc:Choice>
        <mc:Fallback>
          <p:control name="ShockwaveFlash1" r:id="rId2" imgW="9000000" imgH="558899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44463" y="0"/>
                  <a:ext cx="8999537" cy="55895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786248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8203" name="ShockwaveFlash1" r:id="rId2" imgW="7057143" imgH="6742857"/>
        </mc:Choice>
        <mc:Fallback>
          <p:control name="ShockwaveFlash1" r:id="rId2" imgW="7057143" imgH="67428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0"/>
                  <a:ext cx="7056437" cy="67421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676311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ts1.mm.bing.net/th?&amp;id=HN.607993861439557310&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789" y="249834"/>
            <a:ext cx="2857500" cy="231507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07504" y="260648"/>
            <a:ext cx="5400600" cy="1323439"/>
          </a:xfrm>
          <a:prstGeom prst="rect">
            <a:avLst/>
          </a:prstGeom>
        </p:spPr>
        <p:txBody>
          <a:bodyPr wrap="square">
            <a:spAutoFit/>
          </a:bodyPr>
          <a:lstStyle/>
          <a:p>
            <a:r>
              <a:rPr lang="tr-TR" sz="2000" dirty="0">
                <a:latin typeface="mHelvetica"/>
              </a:rPr>
              <a:t>Binalarda ses yalıtımı önemlidir. Bunun için tuğla ile </a:t>
            </a:r>
            <a:r>
              <a:rPr lang="tr-TR" sz="2000" dirty="0" smtClean="0">
                <a:latin typeface="mHelvetica"/>
              </a:rPr>
              <a:t>sıva arasına </a:t>
            </a:r>
            <a:r>
              <a:rPr lang="tr-TR" sz="2000" dirty="0">
                <a:latin typeface="mHelvetica"/>
              </a:rPr>
              <a:t>ses </a:t>
            </a:r>
            <a:r>
              <a:rPr lang="tr-TR" sz="2000" dirty="0" smtClean="0">
                <a:latin typeface="mHelvetica"/>
              </a:rPr>
              <a:t>yalıtım malzemeleri </a:t>
            </a:r>
            <a:r>
              <a:rPr lang="tr-TR" sz="2000" dirty="0">
                <a:latin typeface="mHelvetica"/>
              </a:rPr>
              <a:t>konulur. Hatta </a:t>
            </a:r>
            <a:r>
              <a:rPr lang="tr-TR" sz="2000" dirty="0" smtClean="0">
                <a:latin typeface="mHelvetica"/>
              </a:rPr>
              <a:t>aralarında hava </a:t>
            </a:r>
            <a:r>
              <a:rPr lang="tr-TR" sz="2000" dirty="0">
                <a:latin typeface="mHelvetica"/>
              </a:rPr>
              <a:t>boşlukları çok olan ve dayanıklı tuğla türleri tercih edilir.</a:t>
            </a:r>
            <a:endParaRPr lang="tr-TR" sz="2000" dirty="0"/>
          </a:p>
        </p:txBody>
      </p:sp>
      <p:pic>
        <p:nvPicPr>
          <p:cNvPr id="9218" name="Picture 2" descr="http://ts1.mm.bing.net/th?&amp;id=HN.608018922574057090&amp;w=300&amp;h=300&amp;c=0&amp;pid=1.9&amp;rs=0&amp;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6186" y="249834"/>
            <a:ext cx="2857500" cy="231507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ts1.mm.bing.net/th?&amp;id=HN.608041475443722388&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6187" y="266619"/>
            <a:ext cx="2889102" cy="2298285"/>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3547471" y="2420888"/>
            <a:ext cx="5596529" cy="1631216"/>
          </a:xfrm>
          <a:prstGeom prst="rect">
            <a:avLst/>
          </a:prstGeom>
        </p:spPr>
        <p:txBody>
          <a:bodyPr wrap="square">
            <a:spAutoFit/>
          </a:bodyPr>
          <a:lstStyle/>
          <a:p>
            <a:r>
              <a:rPr lang="tr-TR" sz="2000" dirty="0">
                <a:latin typeface="mHelvetica"/>
              </a:rPr>
              <a:t>Arabaların, gürültülü çalışmalarını önlemek için </a:t>
            </a:r>
            <a:r>
              <a:rPr lang="tr-TR" sz="2000" dirty="0" smtClean="0">
                <a:latin typeface="mHelvetica"/>
              </a:rPr>
              <a:t>egzozlarda susturucu </a:t>
            </a:r>
            <a:r>
              <a:rPr lang="tr-TR" sz="2000" dirty="0">
                <a:latin typeface="mHelvetica"/>
              </a:rPr>
              <a:t>bulunur. Susturucular, art arda yapılmış </a:t>
            </a:r>
            <a:r>
              <a:rPr lang="tr-TR" sz="2000" dirty="0" smtClean="0">
                <a:latin typeface="mHelvetica"/>
              </a:rPr>
              <a:t>odacıklardan oluşur</a:t>
            </a:r>
            <a:r>
              <a:rPr lang="tr-TR" sz="2000" dirty="0">
                <a:latin typeface="mHelvetica"/>
              </a:rPr>
              <a:t>. Ses bu odacıklarda emilerek sesin dışarı az çıkması</a:t>
            </a:r>
          </a:p>
          <a:p>
            <a:r>
              <a:rPr lang="tr-TR" sz="2000" dirty="0">
                <a:latin typeface="mHelvetica"/>
              </a:rPr>
              <a:t>sağlanır. </a:t>
            </a:r>
            <a:endParaRPr lang="tr-TR" sz="2000" dirty="0"/>
          </a:p>
        </p:txBody>
      </p:sp>
      <p:sp>
        <p:nvSpPr>
          <p:cNvPr id="4" name="Dikdörtgen 3"/>
          <p:cNvSpPr/>
          <p:nvPr/>
        </p:nvSpPr>
        <p:spPr>
          <a:xfrm>
            <a:off x="-6060" y="4941168"/>
            <a:ext cx="4996028" cy="1015663"/>
          </a:xfrm>
          <a:prstGeom prst="rect">
            <a:avLst/>
          </a:prstGeom>
        </p:spPr>
        <p:txBody>
          <a:bodyPr wrap="square">
            <a:spAutoFit/>
          </a:bodyPr>
          <a:lstStyle/>
          <a:p>
            <a:r>
              <a:rPr lang="tr-TR" sz="2000" dirty="0">
                <a:latin typeface="mHelvetica"/>
              </a:rPr>
              <a:t>Yaşam alanlarında ağaçlar ve bitki örtüsü </a:t>
            </a:r>
            <a:r>
              <a:rPr lang="tr-TR" sz="2000" dirty="0" err="1" smtClean="0">
                <a:latin typeface="mHelvetica"/>
              </a:rPr>
              <a:t>olması,hem</a:t>
            </a:r>
            <a:r>
              <a:rPr lang="tr-TR" sz="2000" dirty="0" smtClean="0">
                <a:latin typeface="mHelvetica"/>
              </a:rPr>
              <a:t> </a:t>
            </a:r>
            <a:r>
              <a:rPr lang="tr-TR" sz="2000" dirty="0">
                <a:latin typeface="mHelvetica"/>
              </a:rPr>
              <a:t>çevre için hem de sesin soğurulması için gereklidir.</a:t>
            </a:r>
            <a:endParaRPr lang="tr-TR" sz="2000" dirty="0"/>
          </a:p>
        </p:txBody>
      </p:sp>
      <p:pic>
        <p:nvPicPr>
          <p:cNvPr id="9223"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8426" y="2171768"/>
            <a:ext cx="3438122" cy="212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292080" y="3840756"/>
            <a:ext cx="3672408" cy="284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166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fade">
                                      <p:cBhvr>
                                        <p:cTn id="12" dur="500"/>
                                        <p:tgtEl>
                                          <p:spTgt spid="92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9223"/>
                                        </p:tgtEl>
                                        <p:attrNameLst>
                                          <p:attrName>style.visibility</p:attrName>
                                        </p:attrNameLst>
                                      </p:cBhvr>
                                      <p:to>
                                        <p:strVal val="visible"/>
                                      </p:to>
                                    </p:set>
                                    <p:animEffect transition="in" filter="fade">
                                      <p:cBhvr>
                                        <p:cTn id="20" dur="500"/>
                                        <p:tgtEl>
                                          <p:spTgt spid="922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9224"/>
                                        </p:tgtEl>
                                        <p:attrNameLst>
                                          <p:attrName>style.visibility</p:attrName>
                                        </p:attrNameLst>
                                      </p:cBhvr>
                                      <p:to>
                                        <p:strVal val="visible"/>
                                      </p:to>
                                    </p:set>
                                    <p:animEffect transition="in" filter="fade">
                                      <p:cBhvr>
                                        <p:cTn id="28"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1511"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80975" y="0"/>
                  <a:ext cx="96774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421284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7022" y="840487"/>
            <a:ext cx="5544616" cy="1015663"/>
          </a:xfrm>
          <a:prstGeom prst="rect">
            <a:avLst/>
          </a:prstGeom>
        </p:spPr>
        <p:txBody>
          <a:bodyPr wrap="square">
            <a:spAutoFit/>
          </a:bodyPr>
          <a:lstStyle/>
          <a:p>
            <a:r>
              <a:rPr lang="tr-TR" sz="2000" dirty="0">
                <a:latin typeface="mHelvetica"/>
              </a:rPr>
              <a:t>Yapıların içlerinde kullanılacak perde, halı, kilim, duvar </a:t>
            </a:r>
            <a:r>
              <a:rPr lang="tr-TR" sz="2000" dirty="0" smtClean="0">
                <a:latin typeface="mHelvetica"/>
              </a:rPr>
              <a:t>kâğıdı gibi </a:t>
            </a:r>
            <a:r>
              <a:rPr lang="tr-TR" sz="2000" dirty="0">
                <a:latin typeface="mHelvetica"/>
              </a:rPr>
              <a:t>yumuşak ve gözenekli maddeler sesin </a:t>
            </a:r>
            <a:r>
              <a:rPr lang="tr-TR" sz="2000" dirty="0" smtClean="0">
                <a:latin typeface="mHelvetica"/>
              </a:rPr>
              <a:t>soğurulmasını sağlar</a:t>
            </a:r>
            <a:r>
              <a:rPr lang="tr-TR" sz="2000" dirty="0">
                <a:latin typeface="mHelvetica"/>
              </a:rPr>
              <a:t>.</a:t>
            </a:r>
            <a:endParaRPr lang="tr-TR" sz="2000" dirty="0"/>
          </a:p>
        </p:txBody>
      </p:sp>
      <p:pic>
        <p:nvPicPr>
          <p:cNvPr id="10242" name="Picture 2" descr="http://ts1.mm.bing.net/th?&amp;id=HN.608035032989241091&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88640"/>
            <a:ext cx="2857500" cy="215265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ts4.mm.bing.net/th?id=HN.607995042556743274&amp;pid=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5574" y="188640"/>
            <a:ext cx="2857500" cy="2143125"/>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77022" y="2365819"/>
            <a:ext cx="8748363" cy="2246769"/>
          </a:xfrm>
          <a:prstGeom prst="rect">
            <a:avLst/>
          </a:prstGeom>
        </p:spPr>
        <p:txBody>
          <a:bodyPr wrap="square">
            <a:spAutoFit/>
          </a:bodyPr>
          <a:lstStyle/>
          <a:p>
            <a:r>
              <a:rPr lang="tr-TR" sz="2000" dirty="0">
                <a:latin typeface="mHelvetica"/>
                <a:cs typeface="Arial" pitchFamily="34" charset="0"/>
              </a:rPr>
              <a:t>Günümüzde, teknolojik gelişmeler ve nüfus artışı </a:t>
            </a:r>
            <a:r>
              <a:rPr lang="tr-TR" sz="2000" dirty="0" smtClean="0">
                <a:latin typeface="mHelvetica"/>
                <a:cs typeface="Arial" pitchFamily="34" charset="0"/>
              </a:rPr>
              <a:t>nedeniyle artan </a:t>
            </a:r>
            <a:r>
              <a:rPr lang="tr-TR" sz="2000" dirty="0">
                <a:latin typeface="mHelvetica"/>
                <a:cs typeface="Arial" pitchFamily="34" charset="0"/>
              </a:rPr>
              <a:t>gürültü, yaşam kalitesini olumsuz etkiler. </a:t>
            </a:r>
            <a:r>
              <a:rPr lang="tr-TR" sz="2000" dirty="0" smtClean="0">
                <a:latin typeface="mHelvetica"/>
                <a:cs typeface="Arial" pitchFamily="34" charset="0"/>
              </a:rPr>
              <a:t>Gürültüyü önleme </a:t>
            </a:r>
            <a:r>
              <a:rPr lang="tr-TR" sz="2000" dirty="0">
                <a:latin typeface="mHelvetica"/>
                <a:cs typeface="Arial" pitchFamily="34" charset="0"/>
              </a:rPr>
              <a:t>yollarından biri akustik düzenlemelerdir. Şehir </a:t>
            </a:r>
            <a:r>
              <a:rPr lang="tr-TR" sz="2000" dirty="0" smtClean="0">
                <a:latin typeface="mHelvetica"/>
                <a:cs typeface="Arial" pitchFamily="34" charset="0"/>
              </a:rPr>
              <a:t>planlamacıları, mimarlar</a:t>
            </a:r>
            <a:r>
              <a:rPr lang="tr-TR" sz="2000" dirty="0">
                <a:latin typeface="mHelvetica"/>
                <a:cs typeface="Arial" pitchFamily="34" charset="0"/>
              </a:rPr>
              <a:t>, yapılarda akustik özelliklere dikkat </a:t>
            </a:r>
            <a:r>
              <a:rPr lang="tr-TR" sz="2000" dirty="0" smtClean="0">
                <a:latin typeface="mHelvetica"/>
                <a:cs typeface="Arial" pitchFamily="34" charset="0"/>
              </a:rPr>
              <a:t>ederler. Akustik</a:t>
            </a:r>
            <a:r>
              <a:rPr lang="tr-TR" sz="2000" dirty="0">
                <a:latin typeface="mHelvetica"/>
                <a:cs typeface="Arial" pitchFamily="34" charset="0"/>
              </a:rPr>
              <a:t>, sesin özelliklerini inceleyen bir bilim dalıdır. Akustik </a:t>
            </a:r>
            <a:r>
              <a:rPr lang="tr-TR" sz="2000" dirty="0" smtClean="0">
                <a:latin typeface="mHelvetica"/>
                <a:cs typeface="Arial" pitchFamily="34" charset="0"/>
              </a:rPr>
              <a:t>ile uğraşan </a:t>
            </a:r>
            <a:r>
              <a:rPr lang="tr-TR" sz="2000" dirty="0">
                <a:latin typeface="mHelvetica"/>
                <a:cs typeface="Arial" pitchFamily="34" charset="0"/>
              </a:rPr>
              <a:t>bilim insanları ve mühendisler, gürültünün </a:t>
            </a:r>
            <a:r>
              <a:rPr lang="tr-TR" sz="2000" dirty="0" smtClean="0">
                <a:latin typeface="mHelvetica"/>
                <a:cs typeface="Arial" pitchFamily="34" charset="0"/>
              </a:rPr>
              <a:t>azalması için </a:t>
            </a:r>
            <a:r>
              <a:rPr lang="tr-TR" sz="2000" dirty="0">
                <a:latin typeface="mHelvetica"/>
                <a:cs typeface="Arial" pitchFamily="34" charset="0"/>
              </a:rPr>
              <a:t>farklı cisimlerin sesle etkileşimini araştırır. Sesle ilgili </a:t>
            </a:r>
            <a:r>
              <a:rPr lang="tr-TR" sz="2000" dirty="0" smtClean="0">
                <a:latin typeface="mHelvetica"/>
                <a:cs typeface="Arial" pitchFamily="34" charset="0"/>
              </a:rPr>
              <a:t>araştırmalar daha </a:t>
            </a:r>
            <a:r>
              <a:rPr lang="tr-TR" sz="2000" dirty="0">
                <a:latin typeface="mHelvetica"/>
                <a:cs typeface="Arial" pitchFamily="34" charset="0"/>
              </a:rPr>
              <a:t>iyi iletişim araçları ve bina tasarımları için kullanırlar.</a:t>
            </a:r>
          </a:p>
        </p:txBody>
      </p:sp>
    </p:spTree>
    <p:extLst>
      <p:ext uri="{BB962C8B-B14F-4D97-AF65-F5344CB8AC3E}">
        <p14:creationId xmlns:p14="http://schemas.microsoft.com/office/powerpoint/2010/main" val="292812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750"/>
                                        <p:tgtEl>
                                          <p:spTgt spid="10244"/>
                                        </p:tgtEl>
                                      </p:cBhvr>
                                    </p:animEffect>
                                  </p:childTnLst>
                                </p:cTn>
                              </p:par>
                            </p:childTnLst>
                          </p:cTn>
                        </p:par>
                        <p:par>
                          <p:cTn id="8" fill="hold">
                            <p:stCondLst>
                              <p:cond delay="1750"/>
                            </p:stCondLst>
                            <p:childTnLst>
                              <p:par>
                                <p:cTn id="9" presetID="10" presetClass="entr" presetSubtype="0"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7532" y="116632"/>
            <a:ext cx="7627126"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4880322"/>
            <a:ext cx="8856984" cy="1323439"/>
          </a:xfrm>
          <a:prstGeom prst="rect">
            <a:avLst/>
          </a:prstGeom>
        </p:spPr>
        <p:txBody>
          <a:bodyPr wrap="square">
            <a:spAutoFit/>
          </a:bodyPr>
          <a:lstStyle/>
          <a:p>
            <a:r>
              <a:rPr lang="tr-TR" sz="2000" dirty="0">
                <a:latin typeface="mHelvetica"/>
              </a:rPr>
              <a:t>Gezdiğiniz tarihi alanlarda akustik yapılar, dikkatinizi çekmiştir.</a:t>
            </a:r>
          </a:p>
          <a:p>
            <a:r>
              <a:rPr lang="tr-TR" sz="2000" dirty="0">
                <a:latin typeface="mHelvetica"/>
              </a:rPr>
              <a:t>Antalya’daki Aspendos Antik Tiyatro’su bu duruma </a:t>
            </a:r>
            <a:r>
              <a:rPr lang="tr-TR" sz="2000" dirty="0" smtClean="0">
                <a:latin typeface="mHelvetica"/>
              </a:rPr>
              <a:t>örnek yapılardan </a:t>
            </a:r>
            <a:r>
              <a:rPr lang="tr-TR" sz="2000" dirty="0">
                <a:latin typeface="mHelvetica"/>
              </a:rPr>
              <a:t>biridir. Bu tiyatronun sahnesindeki fısıltılı </a:t>
            </a:r>
            <a:r>
              <a:rPr lang="tr-TR" sz="2000" dirty="0" smtClean="0">
                <a:latin typeface="mHelvetica"/>
              </a:rPr>
              <a:t>bir konuşma </a:t>
            </a:r>
            <a:r>
              <a:rPr lang="tr-TR" sz="2000" dirty="0">
                <a:latin typeface="mHelvetica"/>
              </a:rPr>
              <a:t>bile en arkadaki seyirci tarafından duyulabilmektedir.</a:t>
            </a:r>
          </a:p>
        </p:txBody>
      </p:sp>
    </p:spTree>
    <p:extLst>
      <p:ext uri="{BB962C8B-B14F-4D97-AF65-F5344CB8AC3E}">
        <p14:creationId xmlns:p14="http://schemas.microsoft.com/office/powerpoint/2010/main" val="13668364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4566607"/>
            <a:ext cx="9252520" cy="2246769"/>
          </a:xfrm>
          <a:prstGeom prst="rect">
            <a:avLst/>
          </a:prstGeom>
        </p:spPr>
        <p:txBody>
          <a:bodyPr wrap="square">
            <a:spAutoFit/>
          </a:bodyPr>
          <a:lstStyle/>
          <a:p>
            <a:r>
              <a:rPr lang="tr-TR" sz="2000" dirty="0">
                <a:latin typeface="Arial" pitchFamily="34" charset="0"/>
                <a:cs typeface="Arial" pitchFamily="34" charset="0"/>
              </a:rPr>
              <a:t>Bir başka akustik özelliklere sahip tarihi yapı ise </a:t>
            </a:r>
            <a:r>
              <a:rPr lang="tr-TR" sz="2000" dirty="0" smtClean="0">
                <a:latin typeface="Arial" pitchFamily="34" charset="0"/>
                <a:cs typeface="Arial" pitchFamily="34" charset="0"/>
              </a:rPr>
              <a:t>Mimar Sinan’ın </a:t>
            </a:r>
            <a:r>
              <a:rPr lang="tr-TR" sz="2000" dirty="0">
                <a:latin typeface="Arial" pitchFamily="34" charset="0"/>
                <a:cs typeface="Arial" pitchFamily="34" charset="0"/>
              </a:rPr>
              <a:t>yaptığı Süleymaniye Camii’dir. Mimar </a:t>
            </a:r>
            <a:r>
              <a:rPr lang="tr-TR" sz="2000" dirty="0" smtClean="0">
                <a:latin typeface="Arial" pitchFamily="34" charset="0"/>
                <a:cs typeface="Arial" pitchFamily="34" charset="0"/>
              </a:rPr>
              <a:t>Sinan, cami </a:t>
            </a:r>
            <a:r>
              <a:rPr lang="tr-TR" sz="2000" dirty="0">
                <a:latin typeface="Arial" pitchFamily="34" charset="0"/>
                <a:cs typeface="Arial" pitchFamily="34" charset="0"/>
              </a:rPr>
              <a:t>içindeki sesin iyi yayılması ve duyulması </a:t>
            </a:r>
            <a:r>
              <a:rPr lang="tr-TR" sz="2000" dirty="0" smtClean="0">
                <a:latin typeface="Arial" pitchFamily="34" charset="0"/>
                <a:cs typeface="Arial" pitchFamily="34" charset="0"/>
              </a:rPr>
              <a:t>için harika </a:t>
            </a:r>
            <a:r>
              <a:rPr lang="tr-TR" sz="2000" dirty="0">
                <a:latin typeface="Arial" pitchFamily="34" charset="0"/>
                <a:cs typeface="Arial" pitchFamily="34" charset="0"/>
              </a:rPr>
              <a:t>bir teknik kullanmıştır. Bunun için mimaride </a:t>
            </a:r>
            <a:r>
              <a:rPr lang="tr-TR" sz="2000" dirty="0" smtClean="0">
                <a:latin typeface="Arial" pitchFamily="34" charset="0"/>
                <a:cs typeface="Arial" pitchFamily="34" charset="0"/>
              </a:rPr>
              <a:t>içinde sesin </a:t>
            </a:r>
            <a:r>
              <a:rPr lang="tr-TR" sz="2000" dirty="0">
                <a:latin typeface="Arial" pitchFamily="34" charset="0"/>
                <a:cs typeface="Arial" pitchFamily="34" charset="0"/>
              </a:rPr>
              <a:t>en iyi çoğaldığı kubbeyi uygulamıştır. </a:t>
            </a:r>
            <a:r>
              <a:rPr lang="tr-TR" sz="2000" dirty="0" smtClean="0">
                <a:latin typeface="Arial" pitchFamily="34" charset="0"/>
                <a:cs typeface="Arial" pitchFamily="34" charset="0"/>
              </a:rPr>
              <a:t>Akustik özellikleri </a:t>
            </a:r>
            <a:r>
              <a:rPr lang="tr-TR" sz="2000" dirty="0">
                <a:latin typeface="Arial" pitchFamily="34" charset="0"/>
                <a:cs typeface="Arial" pitchFamily="34" charset="0"/>
              </a:rPr>
              <a:t>artırmak </a:t>
            </a:r>
            <a:r>
              <a:rPr lang="tr-TR" sz="2000" dirty="0" smtClean="0">
                <a:latin typeface="Arial" pitchFamily="34" charset="0"/>
                <a:cs typeface="Arial" pitchFamily="34" charset="0"/>
              </a:rPr>
              <a:t>amacıyla kubbe </a:t>
            </a:r>
            <a:r>
              <a:rPr lang="tr-TR" sz="2000" dirty="0">
                <a:latin typeface="Arial" pitchFamily="34" charset="0"/>
                <a:cs typeface="Arial" pitchFamily="34" charset="0"/>
              </a:rPr>
              <a:t>köşelerine ve </a:t>
            </a:r>
            <a:r>
              <a:rPr lang="tr-TR" sz="2000" dirty="0" smtClean="0">
                <a:latin typeface="Arial" pitchFamily="34" charset="0"/>
                <a:cs typeface="Arial" pitchFamily="34" charset="0"/>
              </a:rPr>
              <a:t>eteklerine içi </a:t>
            </a:r>
            <a:r>
              <a:rPr lang="tr-TR" sz="2000" dirty="0">
                <a:latin typeface="Arial" pitchFamily="34" charset="0"/>
                <a:cs typeface="Arial" pitchFamily="34" charset="0"/>
              </a:rPr>
              <a:t>boş 50 cm boyunda 64 adet küp yerleştirmiş </a:t>
            </a:r>
            <a:r>
              <a:rPr lang="tr-TR" sz="2000" dirty="0" smtClean="0">
                <a:latin typeface="Arial" pitchFamily="34" charset="0"/>
                <a:cs typeface="Arial" pitchFamily="34" charset="0"/>
              </a:rPr>
              <a:t>ve bunlarla </a:t>
            </a:r>
            <a:r>
              <a:rPr lang="tr-TR" sz="2000" dirty="0">
                <a:latin typeface="Arial" pitchFamily="34" charset="0"/>
                <a:cs typeface="Arial" pitchFamily="34" charset="0"/>
              </a:rPr>
              <a:t>iyi bir ses elde etmiştir. Ayrıca, zeminde, </a:t>
            </a:r>
            <a:r>
              <a:rPr lang="tr-TR" sz="2000" dirty="0" smtClean="0">
                <a:latin typeface="Arial" pitchFamily="34" charset="0"/>
                <a:cs typeface="Arial" pitchFamily="34" charset="0"/>
              </a:rPr>
              <a:t>sesi yansıtmak </a:t>
            </a:r>
            <a:r>
              <a:rPr lang="tr-TR" sz="2000" dirty="0">
                <a:latin typeface="Arial" pitchFamily="34" charset="0"/>
                <a:cs typeface="Arial" pitchFamily="34" charset="0"/>
              </a:rPr>
              <a:t>için tuğlalarda boşluk bırakmıştır. </a:t>
            </a:r>
            <a:r>
              <a:rPr lang="tr-TR" sz="2000" dirty="0" smtClean="0">
                <a:latin typeface="Arial" pitchFamily="34" charset="0"/>
                <a:cs typeface="Arial" pitchFamily="34" charset="0"/>
              </a:rPr>
              <a:t>Böylece Süleymaniye</a:t>
            </a:r>
            <a:r>
              <a:rPr lang="tr-TR" sz="2000" dirty="0">
                <a:latin typeface="Arial" pitchFamily="34" charset="0"/>
                <a:cs typeface="Arial" pitchFamily="34" charset="0"/>
              </a:rPr>
              <a:t>, harika bir akustiğe sahip olmuştur.</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1600" y="-27384"/>
            <a:ext cx="6948859" cy="462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9276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796136" y="6200530"/>
            <a:ext cx="3254569" cy="369332"/>
          </a:xfrm>
          <a:prstGeom prst="rect">
            <a:avLst/>
          </a:prstGeom>
        </p:spPr>
        <p:txBody>
          <a:bodyPr wrap="square">
            <a:spAutoFit/>
          </a:bodyPr>
          <a:lstStyle/>
          <a:p>
            <a:r>
              <a:rPr lang="tr-TR" dirty="0" err="1" smtClean="0"/>
              <a:t>Mousu</a:t>
            </a:r>
            <a:r>
              <a:rPr lang="tr-TR" dirty="0" smtClean="0"/>
              <a:t> sağ tıkla </a:t>
            </a:r>
            <a:r>
              <a:rPr lang="tr-TR" dirty="0" err="1" smtClean="0"/>
              <a:t>oynatı</a:t>
            </a:r>
            <a:r>
              <a:rPr lang="tr-TR" dirty="0" smtClean="0"/>
              <a:t> tıkla</a:t>
            </a:r>
            <a:endParaRPr lang="tr-TR" dirty="0"/>
          </a:p>
        </p:txBody>
      </p:sp>
    </p:spTree>
    <p:controls>
      <mc:AlternateContent xmlns:mc="http://schemas.openxmlformats.org/markup-compatibility/2006">
        <mc:Choice xmlns:v="urn:schemas-microsoft-com:vml" Requires="v">
          <p:control spid="6157" name="ShockwaveFlash1" r:id="rId2" imgW="8135486" imgH="5804607"/>
        </mc:Choice>
        <mc:Fallback>
          <p:control name="ShockwaveFlash1" r:id="rId2" imgW="8135486" imgH="580460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0"/>
                  <a:ext cx="8135938" cy="58054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6070943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4221088"/>
            <a:ext cx="9144000" cy="1323439"/>
          </a:xfrm>
          <a:prstGeom prst="rect">
            <a:avLst/>
          </a:prstGeom>
        </p:spPr>
        <p:txBody>
          <a:bodyPr wrap="square">
            <a:spAutoFit/>
          </a:bodyPr>
          <a:lstStyle/>
          <a:p>
            <a:r>
              <a:rPr lang="tr-TR" sz="2000" dirty="0">
                <a:latin typeface="mHelvetica"/>
                <a:cs typeface="Arial" pitchFamily="34" charset="0"/>
              </a:rPr>
              <a:t>Günümüzde de tiyatro, sinema, konferans </a:t>
            </a:r>
            <a:r>
              <a:rPr lang="tr-TR" sz="2000" dirty="0" smtClean="0">
                <a:latin typeface="mHelvetica"/>
                <a:cs typeface="Arial" pitchFamily="34" charset="0"/>
              </a:rPr>
              <a:t>konser salonları </a:t>
            </a:r>
            <a:r>
              <a:rPr lang="tr-TR" sz="2000" dirty="0">
                <a:latin typeface="mHelvetica"/>
                <a:cs typeface="Arial" pitchFamily="34" charset="0"/>
              </a:rPr>
              <a:t>gibi yerler yapılırken ses ile ilgili </a:t>
            </a:r>
            <a:r>
              <a:rPr lang="tr-TR" sz="2000" dirty="0" smtClean="0">
                <a:latin typeface="mHelvetica"/>
                <a:cs typeface="Arial" pitchFamily="34" charset="0"/>
              </a:rPr>
              <a:t>özellikler dikkate </a:t>
            </a:r>
            <a:r>
              <a:rPr lang="tr-TR" sz="2000" dirty="0">
                <a:latin typeface="mHelvetica"/>
                <a:cs typeface="Arial" pitchFamily="34" charset="0"/>
              </a:rPr>
              <a:t>alınmaktadır. Bu yerler, akustik </a:t>
            </a:r>
            <a:r>
              <a:rPr lang="tr-TR" sz="2000" dirty="0" smtClean="0">
                <a:latin typeface="mHelvetica"/>
                <a:cs typeface="Arial" pitchFamily="34" charset="0"/>
              </a:rPr>
              <a:t>özellikleri sayesinde değer </a:t>
            </a:r>
            <a:r>
              <a:rPr lang="tr-TR" sz="2000" dirty="0">
                <a:latin typeface="mHelvetica"/>
                <a:cs typeface="Arial" pitchFamily="34" charset="0"/>
              </a:rPr>
              <a:t>kazanır. Örneğin, Avusturalya’da </a:t>
            </a:r>
            <a:r>
              <a:rPr lang="tr-TR" sz="2000" dirty="0" smtClean="0">
                <a:latin typeface="mHelvetica"/>
                <a:cs typeface="Arial" pitchFamily="34" charset="0"/>
              </a:rPr>
              <a:t>Sydney’de (</a:t>
            </a:r>
            <a:r>
              <a:rPr lang="tr-TR" sz="2000" dirty="0" err="1" smtClean="0">
                <a:latin typeface="mHelvetica"/>
                <a:cs typeface="Arial" pitchFamily="34" charset="0"/>
              </a:rPr>
              <a:t>sidney</a:t>
            </a:r>
            <a:r>
              <a:rPr lang="tr-TR" sz="2000" dirty="0">
                <a:latin typeface="mHelvetica"/>
                <a:cs typeface="Arial" pitchFamily="34" charset="0"/>
              </a:rPr>
              <a:t>) bulunan opera binası hem görsel </a:t>
            </a:r>
            <a:r>
              <a:rPr lang="tr-TR" sz="2000" dirty="0" smtClean="0">
                <a:latin typeface="mHelvetica"/>
                <a:cs typeface="Arial" pitchFamily="34" charset="0"/>
              </a:rPr>
              <a:t>hem de </a:t>
            </a:r>
            <a:r>
              <a:rPr lang="tr-TR" sz="2000" dirty="0">
                <a:latin typeface="mHelvetica"/>
                <a:cs typeface="Arial" pitchFamily="34" charset="0"/>
              </a:rPr>
              <a:t>akustik açıdan ilgi çekicidir.</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75656" y="0"/>
            <a:ext cx="6447596" cy="422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11072" y="5661248"/>
            <a:ext cx="8891599" cy="1015663"/>
          </a:xfrm>
          <a:prstGeom prst="rect">
            <a:avLst/>
          </a:prstGeom>
        </p:spPr>
        <p:txBody>
          <a:bodyPr wrap="square">
            <a:spAutoFit/>
          </a:bodyPr>
          <a:lstStyle/>
          <a:p>
            <a:r>
              <a:rPr lang="tr-TR" sz="2000" dirty="0">
                <a:latin typeface="mHelvetica"/>
              </a:rPr>
              <a:t>Çevrenizde ve ziyaret ettiğiniz yerlerde ses </a:t>
            </a:r>
            <a:r>
              <a:rPr lang="tr-TR" sz="2000" dirty="0" smtClean="0">
                <a:latin typeface="mHelvetica"/>
              </a:rPr>
              <a:t>yalıtımı ve </a:t>
            </a:r>
            <a:r>
              <a:rPr lang="tr-TR" sz="2000" dirty="0">
                <a:latin typeface="mHelvetica"/>
              </a:rPr>
              <a:t>akustik özelliği olan mekânlara örnek veriniz.</a:t>
            </a:r>
          </a:p>
          <a:p>
            <a:r>
              <a:rPr lang="tr-TR" sz="2000" dirty="0">
                <a:latin typeface="mHelvetica"/>
              </a:rPr>
              <a:t>Dünyada bu özelliklerin ön plana çıktığı mimari </a:t>
            </a:r>
            <a:r>
              <a:rPr lang="tr-TR" sz="2000" dirty="0" smtClean="0">
                <a:latin typeface="mHelvetica"/>
              </a:rPr>
              <a:t>yapıları araştırınız</a:t>
            </a:r>
            <a:r>
              <a:rPr lang="tr-TR" sz="2000" dirty="0">
                <a:latin typeface="mHelvetica"/>
              </a:rPr>
              <a:t>.</a:t>
            </a:r>
            <a:endParaRPr lang="tr-TR" sz="2000" dirty="0"/>
          </a:p>
        </p:txBody>
      </p:sp>
    </p:spTree>
    <p:extLst>
      <p:ext uri="{BB962C8B-B14F-4D97-AF65-F5344CB8AC3E}">
        <p14:creationId xmlns:p14="http://schemas.microsoft.com/office/powerpoint/2010/main" val="412966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2535"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52413" y="0"/>
                  <a:ext cx="9677401"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557756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856984" cy="461665"/>
          </a:xfrm>
          <a:prstGeom prst="rect">
            <a:avLst/>
          </a:prstGeom>
          <a:solidFill>
            <a:schemeClr val="accent3">
              <a:lumMod val="50000"/>
            </a:schemeClr>
          </a:solidFill>
        </p:spPr>
        <p:txBody>
          <a:bodyPr wrap="square">
            <a:spAutoFit/>
          </a:bodyPr>
          <a:lstStyle/>
          <a:p>
            <a:r>
              <a:rPr lang="tr-TR" sz="2400" b="1" dirty="0">
                <a:solidFill>
                  <a:schemeClr val="bg1"/>
                </a:solidFill>
              </a:rPr>
              <a:t>Bilgiden Üretilen Teknoloji</a:t>
            </a:r>
          </a:p>
        </p:txBody>
      </p:sp>
      <p:sp>
        <p:nvSpPr>
          <p:cNvPr id="3" name="Dikdörtgen 2"/>
          <p:cNvSpPr/>
          <p:nvPr/>
        </p:nvSpPr>
        <p:spPr>
          <a:xfrm>
            <a:off x="179512" y="4437112"/>
            <a:ext cx="9144000" cy="1631216"/>
          </a:xfrm>
          <a:prstGeom prst="rect">
            <a:avLst/>
          </a:prstGeom>
        </p:spPr>
        <p:txBody>
          <a:bodyPr wrap="square">
            <a:spAutoFit/>
          </a:bodyPr>
          <a:lstStyle/>
          <a:p>
            <a:r>
              <a:rPr lang="tr-TR" sz="2000" dirty="0">
                <a:latin typeface="mHelvetica"/>
              </a:rPr>
              <a:t>Tıpta vücudun içini görebilmek için bazı teknikler </a:t>
            </a:r>
            <a:r>
              <a:rPr lang="tr-TR" sz="2000" dirty="0" smtClean="0">
                <a:latin typeface="mHelvetica"/>
              </a:rPr>
              <a:t>geliştirilmiştir . Röntgen</a:t>
            </a:r>
            <a:r>
              <a:rPr lang="tr-TR" sz="2000" dirty="0">
                <a:latin typeface="mHelvetica"/>
              </a:rPr>
              <a:t>, bunlardan biridir. </a:t>
            </a:r>
            <a:r>
              <a:rPr lang="tr-TR" sz="2000" dirty="0" smtClean="0">
                <a:latin typeface="mHelvetica"/>
              </a:rPr>
              <a:t>Vücudumuzdaki kemik </a:t>
            </a:r>
            <a:r>
              <a:rPr lang="tr-TR" sz="2000" dirty="0">
                <a:latin typeface="mHelvetica"/>
              </a:rPr>
              <a:t>gibi sert yapılar röntgen ile </a:t>
            </a:r>
            <a:r>
              <a:rPr lang="tr-TR" sz="2000" dirty="0" smtClean="0">
                <a:latin typeface="mHelvetica"/>
              </a:rPr>
              <a:t>görüntülenebilmektedir. Röntgen </a:t>
            </a:r>
            <a:r>
              <a:rPr lang="tr-TR" sz="2000" dirty="0">
                <a:latin typeface="mHelvetica"/>
              </a:rPr>
              <a:t>ışınları radyasyon taşıdığından, fazlası </a:t>
            </a:r>
            <a:r>
              <a:rPr lang="tr-TR" sz="2000" dirty="0" smtClean="0">
                <a:latin typeface="mHelvetica"/>
              </a:rPr>
              <a:t>zararlıdır. Bu </a:t>
            </a:r>
            <a:r>
              <a:rPr lang="tr-TR" sz="2000" dirty="0">
                <a:latin typeface="mHelvetica"/>
              </a:rPr>
              <a:t>nedenle anne karnındaki bir bebeği görüntülemek </a:t>
            </a:r>
            <a:r>
              <a:rPr lang="tr-TR" sz="2000" dirty="0" smtClean="0">
                <a:latin typeface="mHelvetica"/>
              </a:rPr>
              <a:t>için röntgen </a:t>
            </a:r>
            <a:r>
              <a:rPr lang="tr-TR" sz="2000" dirty="0">
                <a:latin typeface="mHelvetica"/>
              </a:rPr>
              <a:t>kullanılamaz. </a:t>
            </a:r>
            <a:endParaRPr lang="tr-TR" sz="2000" dirty="0"/>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693219"/>
            <a:ext cx="3051958" cy="3121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2757" y="691592"/>
            <a:ext cx="3056627" cy="3169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17714" y="665448"/>
            <a:ext cx="2911251" cy="31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97687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087" name="ShockwaveFlash1" r:id="rId2" imgW="9142857" imgH="6380952"/>
        </mc:Choice>
        <mc:Fallback>
          <p:control name="ShockwaveFlash1" r:id="rId2" imgW="9142857" imgH="6380952">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3817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7840801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4797152"/>
            <a:ext cx="8964488" cy="1938992"/>
          </a:xfrm>
          <a:prstGeom prst="rect">
            <a:avLst/>
          </a:prstGeom>
        </p:spPr>
        <p:txBody>
          <a:bodyPr wrap="square">
            <a:spAutoFit/>
          </a:bodyPr>
          <a:lstStyle/>
          <a:p>
            <a:r>
              <a:rPr lang="tr-TR" sz="2000" dirty="0">
                <a:latin typeface="mHelvetica"/>
              </a:rPr>
              <a:t>Bunun yerine bebeğe hiç zarar vermeyen ses dalgaları kullanılmaktadır. Anne karnına gönderilen ses dalgaları bebeğe çarparak geri yansır. Yansıyan ses dalgalarını algılayan cihaz, ses dalgalarını görüntüye çevirir. Bu cihazlara ultrason cihazı denir. Bu şekilde sesin yansıma özelliğinden yararlanılarak çok önemli bir cihaz yapılmıştır. Ultrason cihazı sayesinde vücudumuzun içi görüntülenebilmektedir.</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7329" y="28342"/>
            <a:ext cx="6919585"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34283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81" name="ShockwaveFlash1" r:id="rId2" imgW="8785601" imgH="5904762"/>
        </mc:Choice>
        <mc:Fallback>
          <p:control name="ShockwaveFlash1" r:id="rId2" imgW="8785601" imgH="5904762">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0"/>
                  <a:ext cx="8785225" cy="59039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4147148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10" name="ShockwaveFlash1" r:id="rId2" imgW="7704762" imgH="5831657"/>
        </mc:Choice>
        <mc:Fallback>
          <p:control name="ShockwaveFlash1" r:id="rId2" imgW="7704762" imgH="58316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88913"/>
                  <a:ext cx="7704138" cy="58324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842971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5134" name="ShockwaveFlash1" r:id="rId2" imgW="7992591" imgH="5545791"/>
        </mc:Choice>
        <mc:Fallback>
          <p:control name="ShockwaveFlash1" r:id="rId2" imgW="7992591" imgH="5545791">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88913"/>
                  <a:ext cx="7993062" cy="55451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159425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413308"/>
            <a:ext cx="8928992" cy="1631216"/>
          </a:xfrm>
          <a:prstGeom prst="rect">
            <a:avLst/>
          </a:prstGeom>
        </p:spPr>
        <p:txBody>
          <a:bodyPr wrap="square">
            <a:spAutoFit/>
          </a:bodyPr>
          <a:lstStyle/>
          <a:p>
            <a:r>
              <a:rPr lang="tr-TR" sz="2000" dirty="0">
                <a:latin typeface="mHelvetica"/>
              </a:rPr>
              <a:t>Bunun dışında sesin yansıması, deniz altındaki </a:t>
            </a:r>
            <a:r>
              <a:rPr lang="tr-TR" sz="2000" dirty="0" smtClean="0">
                <a:latin typeface="mHelvetica"/>
              </a:rPr>
              <a:t>dünyayı araştırmakta </a:t>
            </a:r>
            <a:r>
              <a:rPr lang="tr-TR" sz="2000" dirty="0">
                <a:latin typeface="mHelvetica"/>
              </a:rPr>
              <a:t>kullanılmaktadır. Denizin dibine </a:t>
            </a:r>
            <a:r>
              <a:rPr lang="tr-TR" sz="2000" dirty="0" smtClean="0">
                <a:latin typeface="mHelvetica"/>
              </a:rPr>
              <a:t>gönderilen ses </a:t>
            </a:r>
            <a:r>
              <a:rPr lang="tr-TR" sz="2000" dirty="0">
                <a:latin typeface="mHelvetica"/>
              </a:rPr>
              <a:t>titreşimleri, varlıklara çarparak geri gelir. Geri </a:t>
            </a:r>
            <a:r>
              <a:rPr lang="tr-TR" sz="2000" dirty="0" smtClean="0">
                <a:latin typeface="mHelvetica"/>
              </a:rPr>
              <a:t>dönen bu </a:t>
            </a:r>
            <a:r>
              <a:rPr lang="tr-TR" sz="2000" dirty="0">
                <a:latin typeface="mHelvetica"/>
              </a:rPr>
              <a:t>titreşimler, cihaz tarafından algılanarak şekillere </a:t>
            </a:r>
            <a:r>
              <a:rPr lang="tr-TR" sz="2000" dirty="0" smtClean="0">
                <a:latin typeface="mHelvetica"/>
              </a:rPr>
              <a:t>dönüştürülür. Bu </a:t>
            </a:r>
            <a:r>
              <a:rPr lang="tr-TR" sz="2000" dirty="0">
                <a:latin typeface="mHelvetica"/>
              </a:rPr>
              <a:t>şekilde denizin dibindekileri görmek </a:t>
            </a:r>
            <a:r>
              <a:rPr lang="tr-TR" sz="2000" dirty="0" smtClean="0">
                <a:latin typeface="mHelvetica"/>
              </a:rPr>
              <a:t>mümkün olmaktadır</a:t>
            </a:r>
            <a:r>
              <a:rPr lang="tr-TR" sz="2000" dirty="0">
                <a:latin typeface="mHelvetica"/>
              </a:rPr>
              <a:t>. Bu cihazlara </a:t>
            </a:r>
            <a:r>
              <a:rPr lang="tr-TR" sz="2000" b="1" dirty="0">
                <a:latin typeface="mHelvetica"/>
              </a:rPr>
              <a:t>sonar </a:t>
            </a:r>
            <a:r>
              <a:rPr lang="tr-TR" sz="2000" dirty="0">
                <a:latin typeface="mHelvetica"/>
              </a:rPr>
              <a:t>denir.</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57703" y="815"/>
            <a:ext cx="5904656" cy="4411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97874" y="6215342"/>
            <a:ext cx="8938621" cy="369332"/>
          </a:xfrm>
          <a:prstGeom prst="rect">
            <a:avLst/>
          </a:prstGeom>
        </p:spPr>
        <p:txBody>
          <a:bodyPr wrap="square">
            <a:spAutoFit/>
          </a:bodyPr>
          <a:lstStyle/>
          <a:p>
            <a:r>
              <a:rPr lang="tr-TR" dirty="0">
                <a:latin typeface="mHelvetica"/>
              </a:rPr>
              <a:t>Siz olsaydınız sesin yansıma özelliği ile başka </a:t>
            </a:r>
            <a:r>
              <a:rPr lang="tr-TR" dirty="0" smtClean="0">
                <a:latin typeface="mHelvetica"/>
              </a:rPr>
              <a:t>hangi teknolojiler </a:t>
            </a:r>
            <a:r>
              <a:rPr lang="tr-TR" dirty="0">
                <a:latin typeface="mHelvetica"/>
              </a:rPr>
              <a:t>tasarlayabilirdiniz?</a:t>
            </a:r>
            <a:endParaRPr lang="tr-TR" dirty="0"/>
          </a:p>
        </p:txBody>
      </p:sp>
    </p:spTree>
    <p:extLst>
      <p:ext uri="{BB962C8B-B14F-4D97-AF65-F5344CB8AC3E}">
        <p14:creationId xmlns:p14="http://schemas.microsoft.com/office/powerpoint/2010/main" val="25055996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42" name="ShockwaveFlash1" r:id="rId2" imgW="7272343" imgH="5300847"/>
        </mc:Choice>
        <mc:Fallback>
          <p:control name="ShockwaveFlash1" r:id="rId2" imgW="7272343" imgH="530084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971550" y="0"/>
                  <a:ext cx="7272338" cy="5300663"/>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5388951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107504" y="188640"/>
            <a:ext cx="8856984" cy="369332"/>
          </a:xfrm>
          <a:prstGeom prst="rect">
            <a:avLst/>
          </a:prstGeom>
          <a:solidFill>
            <a:schemeClr val="accent1"/>
          </a:solidFill>
        </p:spPr>
        <p:txBody>
          <a:bodyPr wrap="square">
            <a:spAutoFit/>
          </a:bodyPr>
          <a:lstStyle/>
          <a:p>
            <a:r>
              <a:rPr lang="tr-TR" b="1" dirty="0">
                <a:solidFill>
                  <a:srgbClr val="FFFFFF"/>
                </a:solidFill>
                <a:latin typeface="OpenSans-Bold"/>
              </a:rPr>
              <a:t>DENEY / Ses Titreşimden Doğar</a:t>
            </a:r>
            <a:endParaRPr lang="tr-TR" dirty="0"/>
          </a:p>
        </p:txBody>
      </p:sp>
      <p:sp>
        <p:nvSpPr>
          <p:cNvPr id="8" name="Dikdörtgen 7"/>
          <p:cNvSpPr/>
          <p:nvPr/>
        </p:nvSpPr>
        <p:spPr>
          <a:xfrm>
            <a:off x="6208889" y="980728"/>
            <a:ext cx="2704391" cy="369332"/>
          </a:xfrm>
          <a:prstGeom prst="rect">
            <a:avLst/>
          </a:prstGeom>
          <a:solidFill>
            <a:srgbClr val="FF0000"/>
          </a:solidFill>
        </p:spPr>
        <p:txBody>
          <a:bodyPr wrap="square">
            <a:spAutoFit/>
          </a:bodyPr>
          <a:lstStyle/>
          <a:p>
            <a:pPr algn="ctr"/>
            <a:r>
              <a:rPr lang="tr-TR" b="1" dirty="0">
                <a:solidFill>
                  <a:srgbClr val="FFFFFF"/>
                </a:solidFill>
                <a:latin typeface="OpenSans-Bold"/>
              </a:rPr>
              <a:t>Araç ve Gereç</a:t>
            </a:r>
            <a:endParaRPr lang="tr-TR" dirty="0"/>
          </a:p>
        </p:txBody>
      </p:sp>
      <p:sp>
        <p:nvSpPr>
          <p:cNvPr id="9" name="Dikdörtgen 8"/>
          <p:cNvSpPr/>
          <p:nvPr/>
        </p:nvSpPr>
        <p:spPr>
          <a:xfrm>
            <a:off x="6197022" y="1628800"/>
            <a:ext cx="2728123" cy="2031325"/>
          </a:xfrm>
          <a:prstGeom prst="rect">
            <a:avLst/>
          </a:prstGeom>
          <a:solidFill>
            <a:schemeClr val="accent2">
              <a:lumMod val="20000"/>
              <a:lumOff val="80000"/>
            </a:schemeClr>
          </a:solidFill>
        </p:spPr>
        <p:txBody>
          <a:bodyPr wrap="square">
            <a:spAutoFit/>
          </a:bodyPr>
          <a:lstStyle/>
          <a:p>
            <a:r>
              <a:rPr lang="tr-TR" dirty="0"/>
              <a:t>• İnce metal tepsi</a:t>
            </a:r>
          </a:p>
          <a:p>
            <a:r>
              <a:rPr lang="tr-TR" dirty="0"/>
              <a:t>• Paket lastiği</a:t>
            </a:r>
          </a:p>
          <a:p>
            <a:r>
              <a:rPr lang="tr-TR" dirty="0"/>
              <a:t>• Tahta kaşık</a:t>
            </a:r>
          </a:p>
          <a:p>
            <a:r>
              <a:rPr lang="tr-TR" dirty="0"/>
              <a:t>• İnce bulgur</a:t>
            </a:r>
          </a:p>
          <a:p>
            <a:r>
              <a:rPr lang="tr-TR" dirty="0"/>
              <a:t>• İnce naylon poşet (</a:t>
            </a:r>
            <a:r>
              <a:rPr lang="tr-TR" dirty="0" err="1"/>
              <a:t>streç</a:t>
            </a:r>
            <a:endParaRPr lang="tr-TR" dirty="0"/>
          </a:p>
          <a:p>
            <a:r>
              <a:rPr lang="tr-TR" dirty="0"/>
              <a:t>film de kullanılabilir)</a:t>
            </a:r>
          </a:p>
          <a:p>
            <a:r>
              <a:rPr lang="tr-TR" dirty="0"/>
              <a:t>• Silindir şeklinde bir kap</a:t>
            </a:r>
          </a:p>
        </p:txBody>
      </p:sp>
      <p:sp>
        <p:nvSpPr>
          <p:cNvPr id="11" name="Dikdörtgen 10"/>
          <p:cNvSpPr/>
          <p:nvPr/>
        </p:nvSpPr>
        <p:spPr>
          <a:xfrm>
            <a:off x="107504" y="980728"/>
            <a:ext cx="5976664" cy="3046988"/>
          </a:xfrm>
          <a:prstGeom prst="rect">
            <a:avLst/>
          </a:prstGeom>
        </p:spPr>
        <p:txBody>
          <a:bodyPr wrap="square">
            <a:spAutoFit/>
          </a:bodyPr>
          <a:lstStyle/>
          <a:p>
            <a:r>
              <a:rPr lang="tr-TR" sz="2400" b="1" dirty="0"/>
              <a:t>Nasıl Yapalım?</a:t>
            </a:r>
          </a:p>
          <a:p>
            <a:r>
              <a:rPr lang="tr-TR" dirty="0"/>
              <a:t>• İnce naylon poşeti, silindir kabın üzerine geriniz.</a:t>
            </a:r>
          </a:p>
          <a:p>
            <a:r>
              <a:rPr lang="tr-TR" dirty="0"/>
              <a:t>• Gergin naylonun üzerine ince bulgur tanelerini yayarak</a:t>
            </a:r>
          </a:p>
          <a:p>
            <a:r>
              <a:rPr lang="tr-TR" dirty="0"/>
              <a:t>yerleştiriniz.</a:t>
            </a:r>
          </a:p>
          <a:p>
            <a:r>
              <a:rPr lang="tr-TR" dirty="0"/>
              <a:t>• Metal tepsiyi, gergin naylona yakın bir mesafede tutunuz ve</a:t>
            </a:r>
          </a:p>
          <a:p>
            <a:r>
              <a:rPr lang="tr-TR" dirty="0"/>
              <a:t>tepsiye bir kaşıkla vurunuz.</a:t>
            </a:r>
          </a:p>
          <a:p>
            <a:r>
              <a:rPr lang="tr-TR" dirty="0"/>
              <a:t>• Bulgur tanelerinin durumunu gözlemleyiniz.</a:t>
            </a:r>
          </a:p>
          <a:p>
            <a:r>
              <a:rPr lang="tr-TR" sz="2400" b="1" dirty="0"/>
              <a:t>Yorumlayalım, Sonuçlandıralım.</a:t>
            </a:r>
          </a:p>
          <a:p>
            <a:r>
              <a:rPr lang="tr-TR" dirty="0"/>
              <a:t>• Tepsiye vurulunca, bulgur tanelerinin titreşmesini sağlayan</a:t>
            </a:r>
          </a:p>
          <a:p>
            <a:r>
              <a:rPr lang="tr-TR" dirty="0"/>
              <a:t>ne olabilir? Açıklayınız.</a:t>
            </a:r>
          </a:p>
        </p:txBody>
      </p:sp>
    </p:spTree>
    <p:extLst>
      <p:ext uri="{BB962C8B-B14F-4D97-AF65-F5344CB8AC3E}">
        <p14:creationId xmlns:p14="http://schemas.microsoft.com/office/powerpoint/2010/main" val="21257927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3559"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80975" y="0"/>
                  <a:ext cx="96774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637022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1"/>
            <a:ext cx="8928992" cy="461665"/>
          </a:xfrm>
          <a:prstGeom prst="rect">
            <a:avLst/>
          </a:prstGeom>
          <a:solidFill>
            <a:schemeClr val="accent2">
              <a:lumMod val="75000"/>
            </a:schemeClr>
          </a:solidFill>
        </p:spPr>
        <p:txBody>
          <a:bodyPr wrap="square">
            <a:spAutoFit/>
          </a:bodyPr>
          <a:lstStyle/>
          <a:p>
            <a:r>
              <a:rPr lang="tr-TR" sz="2400" b="1" dirty="0">
                <a:solidFill>
                  <a:srgbClr val="FFFFFF"/>
                </a:solidFill>
                <a:latin typeface="OpenSans-Bold"/>
              </a:rPr>
              <a:t>Etkinlik / Ses</a:t>
            </a:r>
            <a:endParaRPr lang="tr-TR" sz="2400" dirty="0"/>
          </a:p>
        </p:txBody>
      </p:sp>
      <p:sp>
        <p:nvSpPr>
          <p:cNvPr id="3" name="Dikdörtgen 2"/>
          <p:cNvSpPr/>
          <p:nvPr/>
        </p:nvSpPr>
        <p:spPr>
          <a:xfrm>
            <a:off x="53752" y="560879"/>
            <a:ext cx="9036496" cy="6186309"/>
          </a:xfrm>
          <a:prstGeom prst="rect">
            <a:avLst/>
          </a:prstGeom>
          <a:solidFill>
            <a:schemeClr val="accent2">
              <a:lumMod val="40000"/>
              <a:lumOff val="60000"/>
            </a:schemeClr>
          </a:solidFill>
        </p:spPr>
        <p:txBody>
          <a:bodyPr wrap="square">
            <a:spAutoFit/>
          </a:bodyPr>
          <a:lstStyle/>
          <a:p>
            <a:r>
              <a:rPr lang="tr-TR" b="1" dirty="0" smtClean="0">
                <a:solidFill>
                  <a:srgbClr val="FF0000"/>
                </a:solidFill>
                <a:latin typeface="mHelvetica"/>
              </a:rPr>
              <a:t>1. </a:t>
            </a:r>
            <a:r>
              <a:rPr lang="tr-TR" dirty="0" smtClean="0">
                <a:solidFill>
                  <a:srgbClr val="000000"/>
                </a:solidFill>
                <a:latin typeface="mHelvetica"/>
              </a:rPr>
              <a:t>Kaan, arkadaşına sesini duyuramayınca bir kâğıdı rulo hâline getirip kâğıdın ucunu ağzına dayayarak bağırdı. Sesini arkadaşına bu şekilde duyurabildi. Bunun nedenini açıklayınız?</a:t>
            </a:r>
          </a:p>
          <a:p>
            <a:r>
              <a:rPr lang="tr-TR" dirty="0" smtClean="0">
                <a:solidFill>
                  <a:srgbClr val="000000"/>
                </a:solidFill>
                <a:latin typeface="mHelvetica"/>
              </a:rPr>
              <a:t>……………………………………………………………………………………………………………………………………………………………………………………………………………………………………………………………………………………………………………………………………………………………………………………………………………………</a:t>
            </a:r>
          </a:p>
          <a:p>
            <a:r>
              <a:rPr lang="tr-TR" b="1" dirty="0" smtClean="0">
                <a:solidFill>
                  <a:srgbClr val="FF0000"/>
                </a:solidFill>
                <a:latin typeface="mHelvetica"/>
              </a:rPr>
              <a:t>2. </a:t>
            </a:r>
            <a:r>
              <a:rPr lang="tr-TR" dirty="0" smtClean="0">
                <a:solidFill>
                  <a:srgbClr val="000000"/>
                </a:solidFill>
                <a:latin typeface="mHelvetica"/>
              </a:rPr>
              <a:t>İnşaat mühendisi, yaptığı ev için ses yalıtım malzemesi seçmek istiyor. Mühendis, aşağıdakilerden hangisini seçerse en iyi yalıtımı yapmış olur? Nedenini açıklayınız.</a:t>
            </a:r>
          </a:p>
          <a:p>
            <a:r>
              <a:rPr lang="tr-TR" dirty="0" smtClean="0">
                <a:solidFill>
                  <a:srgbClr val="000000"/>
                </a:solidFill>
                <a:latin typeface="mHelvetica"/>
              </a:rPr>
              <a:t>Metal levhalar, plastik levhalar, cam, strafor köpük, kumaş,</a:t>
            </a:r>
          </a:p>
          <a:p>
            <a:r>
              <a:rPr lang="tr-TR" dirty="0" smtClean="0">
                <a:solidFill>
                  <a:srgbClr val="000000"/>
                </a:solidFill>
                <a:latin typeface="mHelvetica"/>
              </a:rPr>
              <a:t>…………………………………………………………………………………………………</a:t>
            </a:r>
          </a:p>
          <a:p>
            <a:r>
              <a:rPr lang="tr-TR" dirty="0" smtClean="0">
                <a:solidFill>
                  <a:srgbClr val="000000"/>
                </a:solidFill>
                <a:latin typeface="mHelvetica"/>
              </a:rPr>
              <a:t>……………………………………………………………………………………………………</a:t>
            </a:r>
          </a:p>
          <a:p>
            <a:r>
              <a:rPr lang="tr-TR" dirty="0" smtClean="0">
                <a:solidFill>
                  <a:srgbClr val="000000"/>
                </a:solidFill>
                <a:latin typeface="mHelvetica"/>
              </a:rPr>
              <a:t>……………………………………………………………………………………………………</a:t>
            </a:r>
          </a:p>
          <a:p>
            <a:r>
              <a:rPr lang="tr-TR" dirty="0" smtClean="0">
                <a:solidFill>
                  <a:srgbClr val="000000"/>
                </a:solidFill>
                <a:latin typeface="mHelvetica"/>
              </a:rPr>
              <a:t>……………………………………………………………………………………………………</a:t>
            </a:r>
          </a:p>
          <a:p>
            <a:r>
              <a:rPr lang="tr-TR" b="1" dirty="0" smtClean="0">
                <a:latin typeface="mHelvetica"/>
              </a:rPr>
              <a:t>3. </a:t>
            </a:r>
            <a:r>
              <a:rPr lang="tr-TR" dirty="0" smtClean="0">
                <a:latin typeface="mHelvetica"/>
              </a:rPr>
              <a:t>Poyraz, yeni taşındıkları evin salonunda müzik dinlemek istedi. Salonda henüz eşya yoktu.  Müzik dinlerken şarkının sözlerini tam anlayamadığını fark etti. Şarkı tekrarlanıyormuş gibi duyuluyordu. Bunun nedeni nedir? Poyraz, bu problemi nasıl çözebilir?</a:t>
            </a:r>
          </a:p>
          <a:p>
            <a:r>
              <a:rPr lang="tr-TR" dirty="0" smtClean="0">
                <a:latin typeface="mHelvetica"/>
              </a:rPr>
              <a:t>……………………………………………………………………………………………………………………………………………………………………………………………………………………………………………………………………………………………………… ………………………………………</a:t>
            </a:r>
            <a:endParaRPr lang="tr-TR" dirty="0">
              <a:latin typeface="mHelvetica"/>
            </a:endParaRPr>
          </a:p>
        </p:txBody>
      </p:sp>
      <p:sp>
        <p:nvSpPr>
          <p:cNvPr id="4" name="Dikdörtgen 3"/>
          <p:cNvSpPr/>
          <p:nvPr/>
        </p:nvSpPr>
        <p:spPr>
          <a:xfrm>
            <a:off x="107504" y="1484784"/>
            <a:ext cx="8837087" cy="954107"/>
          </a:xfrm>
          <a:prstGeom prst="rect">
            <a:avLst/>
          </a:prstGeom>
        </p:spPr>
        <p:txBody>
          <a:bodyPr wrap="square">
            <a:spAutoFit/>
          </a:bodyPr>
          <a:lstStyle/>
          <a:p>
            <a:r>
              <a:rPr lang="tr-TR" sz="2800" dirty="0" smtClean="0">
                <a:solidFill>
                  <a:srgbClr val="FF0000"/>
                </a:solidFill>
              </a:rPr>
              <a:t>Sesini, rulonun kenarlarına </a:t>
            </a:r>
            <a:r>
              <a:rPr lang="tr-TR" sz="2800" dirty="0">
                <a:solidFill>
                  <a:srgbClr val="FF0000"/>
                </a:solidFill>
              </a:rPr>
              <a:t>çarpıp yansır ve dağılmadan toplu hâlde karşı tarafa ulaşır. </a:t>
            </a:r>
            <a:r>
              <a:rPr lang="tr-TR" sz="2800" dirty="0" smtClean="0">
                <a:solidFill>
                  <a:srgbClr val="FF0000"/>
                </a:solidFill>
              </a:rPr>
              <a:t>(sesin yansıması)</a:t>
            </a:r>
            <a:endParaRPr lang="tr-TR" sz="2800" dirty="0">
              <a:solidFill>
                <a:srgbClr val="FF0000"/>
              </a:solidFill>
            </a:endParaRPr>
          </a:p>
        </p:txBody>
      </p:sp>
      <p:sp>
        <p:nvSpPr>
          <p:cNvPr id="5" name="Dikdörtgen 4"/>
          <p:cNvSpPr/>
          <p:nvPr/>
        </p:nvSpPr>
        <p:spPr>
          <a:xfrm>
            <a:off x="107504" y="3501008"/>
            <a:ext cx="8748464" cy="954107"/>
          </a:xfrm>
          <a:prstGeom prst="rect">
            <a:avLst/>
          </a:prstGeom>
        </p:spPr>
        <p:txBody>
          <a:bodyPr wrap="square">
            <a:spAutoFit/>
          </a:bodyPr>
          <a:lstStyle/>
          <a:p>
            <a:r>
              <a:rPr lang="tr-TR" sz="2800" dirty="0">
                <a:solidFill>
                  <a:srgbClr val="FF0000"/>
                </a:solidFill>
              </a:rPr>
              <a:t>Ses yalıtımının yapılabilmesi için sesi çok soğuran maddeler </a:t>
            </a:r>
            <a:r>
              <a:rPr lang="tr-TR" sz="2800" dirty="0" smtClean="0">
                <a:solidFill>
                  <a:srgbClr val="FF0000"/>
                </a:solidFill>
              </a:rPr>
              <a:t>kullanması </a:t>
            </a:r>
            <a:r>
              <a:rPr lang="tr-TR" sz="2800" dirty="0">
                <a:solidFill>
                  <a:srgbClr val="FF0000"/>
                </a:solidFill>
              </a:rPr>
              <a:t>g</a:t>
            </a:r>
            <a:r>
              <a:rPr lang="tr-TR" sz="2800" dirty="0" smtClean="0">
                <a:solidFill>
                  <a:srgbClr val="FF0000"/>
                </a:solidFill>
              </a:rPr>
              <a:t>erekir buda strafor köpük tür.</a:t>
            </a:r>
            <a:endParaRPr lang="tr-TR" sz="2800" dirty="0">
              <a:solidFill>
                <a:srgbClr val="FF0000"/>
              </a:solidFill>
            </a:endParaRPr>
          </a:p>
        </p:txBody>
      </p:sp>
      <p:sp>
        <p:nvSpPr>
          <p:cNvPr id="6" name="Dikdörtgen 5"/>
          <p:cNvSpPr/>
          <p:nvPr/>
        </p:nvSpPr>
        <p:spPr>
          <a:xfrm>
            <a:off x="84159" y="5460231"/>
            <a:ext cx="8928992" cy="1384995"/>
          </a:xfrm>
          <a:prstGeom prst="rect">
            <a:avLst/>
          </a:prstGeom>
        </p:spPr>
        <p:txBody>
          <a:bodyPr wrap="square">
            <a:spAutoFit/>
          </a:bodyPr>
          <a:lstStyle/>
          <a:p>
            <a:r>
              <a:rPr lang="tr-TR" sz="2800" dirty="0" smtClean="0">
                <a:solidFill>
                  <a:srgbClr val="FF0000"/>
                </a:solidFill>
              </a:rPr>
              <a:t>Bunun nedeni sesin duvarlarda yansımasıdır. müzik seslerini, </a:t>
            </a:r>
            <a:r>
              <a:rPr lang="tr-TR" sz="2800" dirty="0">
                <a:solidFill>
                  <a:srgbClr val="FF0000"/>
                </a:solidFill>
              </a:rPr>
              <a:t>iki kere duymanızın nedeni yankıdır. </a:t>
            </a:r>
            <a:r>
              <a:rPr lang="tr-TR" sz="2800" dirty="0" smtClean="0">
                <a:solidFill>
                  <a:srgbClr val="FF0000"/>
                </a:solidFill>
              </a:rPr>
              <a:t>Duvarlara  ve evin tabanına kilim gibi eşyalar la kaplarsa  problemi çözer…</a:t>
            </a:r>
            <a:endParaRPr lang="tr-TR" sz="2800" dirty="0">
              <a:solidFill>
                <a:srgbClr val="FF0000"/>
              </a:solidFill>
            </a:endParaRPr>
          </a:p>
        </p:txBody>
      </p:sp>
    </p:spTree>
    <p:extLst>
      <p:ext uri="{BB962C8B-B14F-4D97-AF65-F5344CB8AC3E}">
        <p14:creationId xmlns:p14="http://schemas.microsoft.com/office/powerpoint/2010/main" val="62829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6841" y="116632"/>
            <a:ext cx="9011663" cy="3416320"/>
          </a:xfrm>
          <a:prstGeom prst="rect">
            <a:avLst/>
          </a:prstGeom>
          <a:solidFill>
            <a:schemeClr val="accent2">
              <a:lumMod val="40000"/>
              <a:lumOff val="60000"/>
            </a:schemeClr>
          </a:solidFill>
        </p:spPr>
        <p:txBody>
          <a:bodyPr wrap="square">
            <a:spAutoFit/>
          </a:bodyPr>
          <a:lstStyle/>
          <a:p>
            <a:r>
              <a:rPr lang="tr-TR" b="1" dirty="0">
                <a:solidFill>
                  <a:srgbClr val="FF0000"/>
                </a:solidFill>
                <a:latin typeface="mHelvetica-Bold"/>
              </a:rPr>
              <a:t>4. </a:t>
            </a:r>
            <a:r>
              <a:rPr lang="tr-TR" dirty="0">
                <a:solidFill>
                  <a:srgbClr val="000000"/>
                </a:solidFill>
                <a:latin typeface="mHelvetica"/>
              </a:rPr>
              <a:t>Otoban kenarlarında binaların bulunduğu yerlere paneller yapılır. Bunun nedeni ne olabilir?</a:t>
            </a:r>
          </a:p>
          <a:p>
            <a:r>
              <a:rPr lang="tr-TR" dirty="0" smtClean="0">
                <a:solidFill>
                  <a:srgbClr val="000000"/>
                </a:solidFill>
                <a:latin typeface="mHelvetica"/>
              </a:rPr>
              <a:t>……………………………………………………………………………………………………</a:t>
            </a:r>
            <a:endParaRPr lang="tr-TR" dirty="0">
              <a:solidFill>
                <a:srgbClr val="000000"/>
              </a:solidFill>
              <a:latin typeface="mHelvetica"/>
            </a:endParaRPr>
          </a:p>
          <a:p>
            <a:r>
              <a:rPr lang="tr-TR" dirty="0" smtClean="0">
                <a:solidFill>
                  <a:srgbClr val="000000"/>
                </a:solidFill>
                <a:latin typeface="mHelvetica"/>
              </a:rPr>
              <a:t>……………………………………………………………………………………………………</a:t>
            </a:r>
            <a:endParaRPr lang="tr-TR" dirty="0">
              <a:solidFill>
                <a:srgbClr val="000000"/>
              </a:solidFill>
              <a:latin typeface="mHelvetica"/>
            </a:endParaRPr>
          </a:p>
          <a:p>
            <a:r>
              <a:rPr lang="tr-TR" dirty="0" smtClean="0">
                <a:solidFill>
                  <a:srgbClr val="000000"/>
                </a:solidFill>
                <a:latin typeface="mHelvetica"/>
              </a:rPr>
              <a:t>……………………………………………………………………………………………………</a:t>
            </a:r>
            <a:endParaRPr lang="tr-TR" dirty="0">
              <a:solidFill>
                <a:srgbClr val="000000"/>
              </a:solidFill>
              <a:latin typeface="mHelvetica"/>
            </a:endParaRPr>
          </a:p>
          <a:p>
            <a:r>
              <a:rPr lang="tr-TR" dirty="0" smtClean="0">
                <a:solidFill>
                  <a:srgbClr val="000000"/>
                </a:solidFill>
                <a:latin typeface="mHelvetica"/>
              </a:rPr>
              <a:t>……………………………………………………………………………………………………</a:t>
            </a:r>
            <a:endParaRPr lang="tr-TR" dirty="0">
              <a:solidFill>
                <a:srgbClr val="000000"/>
              </a:solidFill>
              <a:latin typeface="mHelvetica"/>
            </a:endParaRPr>
          </a:p>
          <a:p>
            <a:r>
              <a:rPr lang="tr-TR" b="1" dirty="0">
                <a:solidFill>
                  <a:srgbClr val="FF0000"/>
                </a:solidFill>
                <a:latin typeface="mHelvetica-Bold"/>
              </a:rPr>
              <a:t>5. </a:t>
            </a:r>
            <a:r>
              <a:rPr lang="tr-TR" dirty="0">
                <a:solidFill>
                  <a:srgbClr val="000000"/>
                </a:solidFill>
                <a:latin typeface="mHelvetica"/>
              </a:rPr>
              <a:t>Ses kayıt stüdyolarında, seslerin en iyi şekilde kaydedilmesi için sessiz bir ortam </a:t>
            </a:r>
            <a:r>
              <a:rPr lang="tr-TR" dirty="0" smtClean="0">
                <a:solidFill>
                  <a:srgbClr val="000000"/>
                </a:solidFill>
                <a:latin typeface="mHelvetica"/>
              </a:rPr>
              <a:t>oluşturulur . Kayıt </a:t>
            </a:r>
            <a:r>
              <a:rPr lang="tr-TR" dirty="0">
                <a:solidFill>
                  <a:srgbClr val="000000"/>
                </a:solidFill>
                <a:latin typeface="mHelvetica"/>
              </a:rPr>
              <a:t>sırasında odada başka seslerin bulunmaması, içerideki sesin dışarı, dışarıdaki </a:t>
            </a:r>
            <a:r>
              <a:rPr lang="tr-TR" dirty="0" smtClean="0">
                <a:solidFill>
                  <a:srgbClr val="000000"/>
                </a:solidFill>
                <a:latin typeface="mHelvetica"/>
              </a:rPr>
              <a:t>sesin içeri </a:t>
            </a:r>
            <a:r>
              <a:rPr lang="tr-TR" dirty="0">
                <a:solidFill>
                  <a:srgbClr val="000000"/>
                </a:solidFill>
                <a:latin typeface="mHelvetica"/>
              </a:rPr>
              <a:t>girmemesi gerekir. Böyle bir stüdyoyu siz nasıl tasarlarsınız?</a:t>
            </a:r>
          </a:p>
          <a:p>
            <a:r>
              <a:rPr lang="tr-TR" dirty="0" smtClean="0">
                <a:solidFill>
                  <a:srgbClr val="000000"/>
                </a:solidFill>
                <a:latin typeface="mHelvetica"/>
              </a:rPr>
              <a:t>……………………………………………………………………………………………………</a:t>
            </a:r>
            <a:endParaRPr lang="tr-TR" dirty="0">
              <a:solidFill>
                <a:srgbClr val="000000"/>
              </a:solidFill>
              <a:latin typeface="mHelvetica"/>
            </a:endParaRPr>
          </a:p>
          <a:p>
            <a:r>
              <a:rPr lang="tr-TR" dirty="0" smtClean="0">
                <a:solidFill>
                  <a:srgbClr val="000000"/>
                </a:solidFill>
                <a:latin typeface="mHelvetica"/>
              </a:rPr>
              <a:t>…………………………………………………………………………………………………</a:t>
            </a:r>
            <a:endParaRPr lang="tr-TR" dirty="0">
              <a:solidFill>
                <a:srgbClr val="000000"/>
              </a:solidFill>
              <a:latin typeface="mHelvetica"/>
            </a:endParaRPr>
          </a:p>
          <a:p>
            <a:r>
              <a:rPr lang="tr-TR" dirty="0" smtClean="0">
                <a:solidFill>
                  <a:srgbClr val="000000"/>
                </a:solidFill>
                <a:latin typeface="mHelvetica"/>
              </a:rPr>
              <a:t>……………………………………………………………………………………………………</a:t>
            </a:r>
            <a:endParaRPr lang="tr-TR" dirty="0"/>
          </a:p>
        </p:txBody>
      </p:sp>
      <p:sp>
        <p:nvSpPr>
          <p:cNvPr id="3" name="Dikdörtgen 2"/>
          <p:cNvSpPr/>
          <p:nvPr/>
        </p:nvSpPr>
        <p:spPr>
          <a:xfrm>
            <a:off x="154679" y="764704"/>
            <a:ext cx="8928992" cy="954107"/>
          </a:xfrm>
          <a:prstGeom prst="rect">
            <a:avLst/>
          </a:prstGeom>
        </p:spPr>
        <p:txBody>
          <a:bodyPr wrap="square">
            <a:spAutoFit/>
          </a:bodyPr>
          <a:lstStyle/>
          <a:p>
            <a:r>
              <a:rPr lang="tr-TR" sz="2800" dirty="0" smtClean="0">
                <a:solidFill>
                  <a:srgbClr val="FF0000"/>
                </a:solidFill>
              </a:rPr>
              <a:t>Bunun nedeni sesin duvarlara çarparak yansıması ve soğurulması için paneller yapılır. </a:t>
            </a:r>
            <a:endParaRPr lang="tr-TR" sz="2800" dirty="0">
              <a:solidFill>
                <a:srgbClr val="FF0000"/>
              </a:solidFill>
            </a:endParaRPr>
          </a:p>
        </p:txBody>
      </p:sp>
      <p:sp>
        <p:nvSpPr>
          <p:cNvPr id="4" name="Dikdörtgen 3"/>
          <p:cNvSpPr/>
          <p:nvPr/>
        </p:nvSpPr>
        <p:spPr>
          <a:xfrm>
            <a:off x="235390" y="2708920"/>
            <a:ext cx="8657090" cy="1384995"/>
          </a:xfrm>
          <a:prstGeom prst="rect">
            <a:avLst/>
          </a:prstGeom>
        </p:spPr>
        <p:txBody>
          <a:bodyPr wrap="square">
            <a:spAutoFit/>
          </a:bodyPr>
          <a:lstStyle/>
          <a:p>
            <a:r>
              <a:rPr lang="tr-TR" sz="2800" dirty="0">
                <a:solidFill>
                  <a:srgbClr val="FF0000"/>
                </a:solidFill>
                <a:latin typeface="mHelvetica"/>
              </a:rPr>
              <a:t>Ses yalıtımının yapılabilmesi için sesi çok soğuran </a:t>
            </a:r>
            <a:r>
              <a:rPr lang="tr-TR" sz="2800" dirty="0" smtClean="0">
                <a:solidFill>
                  <a:srgbClr val="FF0000"/>
                </a:solidFill>
                <a:latin typeface="mHelvetica"/>
              </a:rPr>
              <a:t>maddelerle duvarları ve taban ve tavanı kaplayarak iyi bir yalıtım yapardım.. .</a:t>
            </a:r>
            <a:endParaRPr lang="tr-TR" sz="2800" dirty="0">
              <a:solidFill>
                <a:srgbClr val="FF0000"/>
              </a:solidFill>
            </a:endParaRPr>
          </a:p>
        </p:txBody>
      </p:sp>
    </p:spTree>
    <p:extLst>
      <p:ext uri="{BB962C8B-B14F-4D97-AF65-F5344CB8AC3E}">
        <p14:creationId xmlns:p14="http://schemas.microsoft.com/office/powerpoint/2010/main" val="155546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4583" name="ShockwaveFlash1" r:id="rId2" imgW="8785601" imgH="5472458"/>
        </mc:Choice>
        <mc:Fallback>
          <p:control name="ShockwaveFlash1" r:id="rId2" imgW="8785601" imgH="54724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785225" cy="54721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64512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856984" cy="461665"/>
          </a:xfrm>
          <a:prstGeom prst="rect">
            <a:avLst/>
          </a:prstGeom>
          <a:solidFill>
            <a:schemeClr val="accent1"/>
          </a:solidFill>
        </p:spPr>
        <p:txBody>
          <a:bodyPr wrap="square">
            <a:spAutoFit/>
          </a:bodyPr>
          <a:lstStyle/>
          <a:p>
            <a:r>
              <a:rPr lang="tr-TR" sz="2400" b="1" dirty="0">
                <a:solidFill>
                  <a:srgbClr val="FFFFFF"/>
                </a:solidFill>
                <a:latin typeface="OpenSans-Bold"/>
              </a:rPr>
              <a:t>Ünite Sonu Değerlendirme Soruları</a:t>
            </a:r>
            <a:endParaRPr lang="tr-TR" sz="2400" dirty="0"/>
          </a:p>
        </p:txBody>
      </p:sp>
      <p:sp>
        <p:nvSpPr>
          <p:cNvPr id="3" name="Dikdörtgen 2"/>
          <p:cNvSpPr/>
          <p:nvPr/>
        </p:nvSpPr>
        <p:spPr>
          <a:xfrm>
            <a:off x="158248" y="697630"/>
            <a:ext cx="8878247" cy="369332"/>
          </a:xfrm>
          <a:prstGeom prst="rect">
            <a:avLst/>
          </a:prstGeom>
        </p:spPr>
        <p:txBody>
          <a:bodyPr wrap="square">
            <a:spAutoFit/>
          </a:bodyPr>
          <a:lstStyle/>
          <a:p>
            <a:r>
              <a:rPr lang="tr-TR" b="1" dirty="0">
                <a:latin typeface="mHelvetica-Bold"/>
              </a:rPr>
              <a:t>A. Aşağıdaki tabloda verilen kavramları, boş bırakılan uygun yerlere yazınız.</a:t>
            </a:r>
            <a:endParaRPr lang="tr-TR" dirty="0"/>
          </a:p>
        </p:txBody>
      </p:sp>
      <p:graphicFrame>
        <p:nvGraphicFramePr>
          <p:cNvPr id="5" name="Tablo 4"/>
          <p:cNvGraphicFramePr>
            <a:graphicFrameLocks noGrp="1"/>
          </p:cNvGraphicFramePr>
          <p:nvPr>
            <p:extLst>
              <p:ext uri="{D42A27DB-BD31-4B8C-83A1-F6EECF244321}">
                <p14:modId xmlns:p14="http://schemas.microsoft.com/office/powerpoint/2010/main" val="66685551"/>
              </p:ext>
            </p:extLst>
          </p:nvPr>
        </p:nvGraphicFramePr>
        <p:xfrm>
          <a:off x="158247" y="1196752"/>
          <a:ext cx="8707054" cy="741680"/>
        </p:xfrm>
        <a:graphic>
          <a:graphicData uri="http://schemas.openxmlformats.org/drawingml/2006/table">
            <a:tbl>
              <a:tblPr firstRow="1" bandRow="1">
                <a:tableStyleId>{5940675A-B579-460E-94D1-54222C63F5DA}</a:tableStyleId>
              </a:tblPr>
              <a:tblGrid>
                <a:gridCol w="1741411"/>
                <a:gridCol w="2672342"/>
                <a:gridCol w="1656184"/>
                <a:gridCol w="1368152"/>
                <a:gridCol w="1268965"/>
              </a:tblGrid>
              <a:tr h="370840">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Işık ışını</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Sesin yayılması</a:t>
                      </a:r>
                      <a:endParaRPr kumimoji="0" lang="tr-TR" sz="1800" b="1" i="0" u="none" strike="noStrike" kern="1200" cap="none" spc="0" normalizeH="0" baseline="0" noProof="0" dirty="0" smtClean="0">
                        <a:ln>
                          <a:solidFill>
                            <a:prstClr val="white"/>
                          </a:solidFill>
                        </a:ln>
                        <a:solidFill>
                          <a:srgbClr val="FF0000"/>
                        </a:solidFill>
                        <a:effectLst/>
                        <a:uLnTx/>
                        <a:uFillTx/>
                        <a:latin typeface="+mn-lt"/>
                        <a:ea typeface="+mn-ea"/>
                        <a:cs typeface="+mn-cs"/>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yansıyan ışın </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dik</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düzgün</a:t>
                      </a:r>
                    </a:p>
                  </a:txBody>
                  <a:tcPr/>
                </a:tc>
              </a:tr>
              <a:tr h="370840">
                <a:tc>
                  <a:txBody>
                    <a:bodyPr/>
                    <a:lstStyle/>
                    <a:p>
                      <a:r>
                        <a:rPr kumimoji="0" lang="tr-TR" sz="1600" b="1" i="0" u="none" strike="noStrike" kern="1200" cap="none" spc="0" normalizeH="0" baseline="0" noProof="0" dirty="0" smtClean="0">
                          <a:ln>
                            <a:noFill/>
                          </a:ln>
                          <a:solidFill>
                            <a:srgbClr val="FF0000"/>
                          </a:solidFill>
                          <a:effectLst/>
                          <a:uLnTx/>
                          <a:uFillTx/>
                          <a:latin typeface="mHelvetica"/>
                          <a:ea typeface="+mn-ea"/>
                          <a:cs typeface="+mn-cs"/>
                        </a:rPr>
                        <a:t>yüzeyin normali </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yankı</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yansıma</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soğurulma</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parlak</a:t>
                      </a:r>
                    </a:p>
                  </a:txBody>
                  <a:tcPr/>
                </a:tc>
              </a:tr>
            </a:tbl>
          </a:graphicData>
        </a:graphic>
      </p:graphicFrame>
      <p:sp>
        <p:nvSpPr>
          <p:cNvPr id="6" name="Dikdörtgen 5"/>
          <p:cNvSpPr/>
          <p:nvPr/>
        </p:nvSpPr>
        <p:spPr>
          <a:xfrm>
            <a:off x="0" y="2132856"/>
            <a:ext cx="9144000" cy="3170099"/>
          </a:xfrm>
          <a:prstGeom prst="rect">
            <a:avLst/>
          </a:prstGeom>
        </p:spPr>
        <p:txBody>
          <a:bodyPr wrap="square">
            <a:spAutoFit/>
          </a:bodyPr>
          <a:lstStyle/>
          <a:p>
            <a:r>
              <a:rPr lang="tr-TR" sz="2000" dirty="0">
                <a:latin typeface="mHelvetica"/>
              </a:rPr>
              <a:t>• Işığın bir yüzeye çarparak geldiği ortama geri </a:t>
            </a:r>
            <a:r>
              <a:rPr lang="tr-TR" sz="2000" dirty="0" smtClean="0">
                <a:latin typeface="mHelvetica"/>
              </a:rPr>
              <a:t>dönmesine ………………… ….….……… </a:t>
            </a:r>
            <a:r>
              <a:rPr lang="tr-TR" sz="2000" dirty="0">
                <a:latin typeface="mHelvetica"/>
              </a:rPr>
              <a:t>denir.</a:t>
            </a:r>
          </a:p>
          <a:p>
            <a:r>
              <a:rPr lang="tr-TR" sz="2000" dirty="0">
                <a:latin typeface="mHelvetica"/>
              </a:rPr>
              <a:t>• Yüzeylerin …………………………….…. olması, gelen ışığın daha fazla yansıtılmasına neden olur.</a:t>
            </a:r>
          </a:p>
          <a:p>
            <a:r>
              <a:rPr lang="tr-TR" sz="2000" dirty="0">
                <a:latin typeface="mHelvetica"/>
              </a:rPr>
              <a:t>• Düzgün yüzeyler …………………………………….yansımaya neden oldukları için net görüntü oluşturur.</a:t>
            </a:r>
          </a:p>
          <a:p>
            <a:r>
              <a:rPr lang="tr-TR" sz="2000" dirty="0">
                <a:latin typeface="mHelvetica"/>
              </a:rPr>
              <a:t>• Işık kaynağından yayılan ışığa </a:t>
            </a:r>
            <a:r>
              <a:rPr lang="tr-TR" sz="2000" dirty="0" smtClean="0">
                <a:latin typeface="mHelvetica"/>
              </a:rPr>
              <a:t>…………………………..……………… ……………denir</a:t>
            </a:r>
            <a:r>
              <a:rPr lang="tr-TR" sz="2000" dirty="0">
                <a:latin typeface="mHelvetica"/>
              </a:rPr>
              <a:t>.</a:t>
            </a:r>
          </a:p>
          <a:p>
            <a:r>
              <a:rPr lang="tr-TR" sz="2000" dirty="0">
                <a:latin typeface="mHelvetica"/>
              </a:rPr>
              <a:t>• Gelen ışının yansıtıcı yüzeye çarptığı noktadan yüzeye çizilen dik doğruya ……………………. denir</a:t>
            </a:r>
            <a:r>
              <a:rPr lang="tr-TR" sz="2000" dirty="0" smtClean="0">
                <a:latin typeface="mHelvetica"/>
              </a:rPr>
              <a:t>.</a:t>
            </a:r>
            <a:endParaRPr lang="tr-TR" sz="2000" dirty="0">
              <a:latin typeface="mHelvetica"/>
            </a:endParaRPr>
          </a:p>
        </p:txBody>
      </p:sp>
      <p:sp>
        <p:nvSpPr>
          <p:cNvPr id="4" name="Dikdörtgen 3"/>
          <p:cNvSpPr/>
          <p:nvPr/>
        </p:nvSpPr>
        <p:spPr>
          <a:xfrm>
            <a:off x="7092280" y="2132856"/>
            <a:ext cx="1107996" cy="369332"/>
          </a:xfrm>
          <a:prstGeom prst="rect">
            <a:avLst/>
          </a:prstGeom>
        </p:spPr>
        <p:txBody>
          <a:bodyPr wrap="none">
            <a:spAutoFit/>
          </a:bodyPr>
          <a:lstStyle/>
          <a:p>
            <a:r>
              <a:rPr lang="tr-TR" b="1" dirty="0">
                <a:solidFill>
                  <a:srgbClr val="FF0000"/>
                </a:solidFill>
                <a:latin typeface="mHelvetica"/>
              </a:rPr>
              <a:t>yansıma</a:t>
            </a:r>
            <a:endParaRPr lang="tr-TR" b="1" dirty="0">
              <a:ln>
                <a:solidFill>
                  <a:schemeClr val="bg1"/>
                </a:solidFill>
              </a:ln>
              <a:solidFill>
                <a:srgbClr val="FF0000"/>
              </a:solidFill>
            </a:endParaRPr>
          </a:p>
        </p:txBody>
      </p:sp>
      <p:sp>
        <p:nvSpPr>
          <p:cNvPr id="7" name="Dikdörtgen 6"/>
          <p:cNvSpPr/>
          <p:nvPr/>
        </p:nvSpPr>
        <p:spPr>
          <a:xfrm>
            <a:off x="2627784" y="2636912"/>
            <a:ext cx="864339" cy="369332"/>
          </a:xfrm>
          <a:prstGeom prst="rect">
            <a:avLst/>
          </a:prstGeom>
        </p:spPr>
        <p:txBody>
          <a:bodyPr wrap="none">
            <a:spAutoFit/>
          </a:bodyPr>
          <a:lstStyle/>
          <a:p>
            <a:pPr lvl="0">
              <a:defRPr/>
            </a:pPr>
            <a:r>
              <a:rPr lang="tr-TR" b="1" dirty="0">
                <a:solidFill>
                  <a:srgbClr val="FF0000"/>
                </a:solidFill>
                <a:latin typeface="mHelvetica"/>
              </a:rPr>
              <a:t>parlak</a:t>
            </a:r>
          </a:p>
        </p:txBody>
      </p:sp>
      <p:sp>
        <p:nvSpPr>
          <p:cNvPr id="8" name="Dikdörtgen 7"/>
          <p:cNvSpPr/>
          <p:nvPr/>
        </p:nvSpPr>
        <p:spPr>
          <a:xfrm>
            <a:off x="4069298" y="3244334"/>
            <a:ext cx="1005403" cy="369332"/>
          </a:xfrm>
          <a:prstGeom prst="rect">
            <a:avLst/>
          </a:prstGeom>
        </p:spPr>
        <p:txBody>
          <a:bodyPr wrap="none">
            <a:spAutoFit/>
          </a:bodyPr>
          <a:lstStyle/>
          <a:p>
            <a:pPr lvl="0">
              <a:defRPr/>
            </a:pPr>
            <a:r>
              <a:rPr lang="tr-TR" b="1" dirty="0">
                <a:solidFill>
                  <a:srgbClr val="FF0000"/>
                </a:solidFill>
                <a:latin typeface="mHelvetica"/>
              </a:rPr>
              <a:t>düzgün</a:t>
            </a:r>
          </a:p>
        </p:txBody>
      </p:sp>
      <p:sp>
        <p:nvSpPr>
          <p:cNvPr id="9" name="Dikdörtgen 8"/>
          <p:cNvSpPr/>
          <p:nvPr/>
        </p:nvSpPr>
        <p:spPr>
          <a:xfrm>
            <a:off x="4017032" y="3933056"/>
            <a:ext cx="1095172" cy="369332"/>
          </a:xfrm>
          <a:prstGeom prst="rect">
            <a:avLst/>
          </a:prstGeom>
        </p:spPr>
        <p:txBody>
          <a:bodyPr wrap="none">
            <a:spAutoFit/>
          </a:bodyPr>
          <a:lstStyle/>
          <a:p>
            <a:r>
              <a:rPr lang="tr-TR" b="1" dirty="0">
                <a:solidFill>
                  <a:srgbClr val="FF0000"/>
                </a:solidFill>
                <a:latin typeface="mHelvetica"/>
              </a:rPr>
              <a:t>Işık ışını</a:t>
            </a:r>
            <a:endParaRPr lang="tr-TR" b="1" dirty="0">
              <a:ln>
                <a:solidFill>
                  <a:schemeClr val="bg1"/>
                </a:solidFill>
              </a:ln>
              <a:solidFill>
                <a:srgbClr val="FF0000"/>
              </a:solidFill>
            </a:endParaRPr>
          </a:p>
        </p:txBody>
      </p:sp>
      <p:sp>
        <p:nvSpPr>
          <p:cNvPr id="10" name="Dikdörtgen 9"/>
          <p:cNvSpPr/>
          <p:nvPr/>
        </p:nvSpPr>
        <p:spPr>
          <a:xfrm>
            <a:off x="204102" y="4933623"/>
            <a:ext cx="1992853" cy="369332"/>
          </a:xfrm>
          <a:prstGeom prst="rect">
            <a:avLst/>
          </a:prstGeom>
        </p:spPr>
        <p:txBody>
          <a:bodyPr wrap="none">
            <a:spAutoFit/>
          </a:bodyPr>
          <a:lstStyle/>
          <a:p>
            <a:r>
              <a:rPr lang="tr-TR" b="1" dirty="0">
                <a:solidFill>
                  <a:srgbClr val="FF0000"/>
                </a:solidFill>
                <a:latin typeface="mHelvetica"/>
              </a:rPr>
              <a:t>yüzeyin normali </a:t>
            </a:r>
            <a:endParaRPr lang="tr-TR" b="1" dirty="0">
              <a:ln>
                <a:solidFill>
                  <a:schemeClr val="bg1"/>
                </a:solidFill>
              </a:ln>
              <a:solidFill>
                <a:srgbClr val="FF0000"/>
              </a:solidFill>
            </a:endParaRPr>
          </a:p>
        </p:txBody>
      </p:sp>
    </p:spTree>
    <p:extLst>
      <p:ext uri="{BB962C8B-B14F-4D97-AF65-F5344CB8AC3E}">
        <p14:creationId xmlns:p14="http://schemas.microsoft.com/office/powerpoint/2010/main" val="302767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8186" y="1196752"/>
            <a:ext cx="8856301" cy="3416320"/>
          </a:xfrm>
          <a:prstGeom prst="rect">
            <a:avLst/>
          </a:prstGeom>
        </p:spPr>
        <p:txBody>
          <a:bodyPr wrap="square">
            <a:spAutoFit/>
          </a:bodyPr>
          <a:lstStyle/>
          <a:p>
            <a:pPr lvl="0"/>
            <a:r>
              <a:rPr lang="tr-TR" dirty="0">
                <a:solidFill>
                  <a:prstClr val="black"/>
                </a:solidFill>
                <a:latin typeface="mHelvetica"/>
              </a:rPr>
              <a:t>• Yansıtıcı yüzeye çarptıktan sonra aynı ortama geri dönen ışına ………………………….denir.</a:t>
            </a:r>
          </a:p>
          <a:p>
            <a:pPr lvl="0"/>
            <a:r>
              <a:rPr lang="tr-TR" dirty="0">
                <a:solidFill>
                  <a:prstClr val="black"/>
                </a:solidFill>
                <a:latin typeface="mHelvetica"/>
              </a:rPr>
              <a:t>• Yansıtıcı yüzeye …………………………………… ışın gönderilirse ışın kendi üzerinden geri yansır.</a:t>
            </a:r>
          </a:p>
          <a:p>
            <a:pPr lvl="0"/>
            <a:r>
              <a:rPr lang="tr-TR" dirty="0">
                <a:solidFill>
                  <a:prstClr val="black"/>
                </a:solidFill>
                <a:latin typeface="mHelvetica"/>
              </a:rPr>
              <a:t>• Sesin maddeler içindeki hareketine</a:t>
            </a:r>
            <a:r>
              <a:rPr lang="tr-TR" dirty="0" smtClean="0">
                <a:solidFill>
                  <a:prstClr val="black"/>
                </a:solidFill>
                <a:latin typeface="mHelvetica"/>
              </a:rPr>
              <a:t>………………………..…………………… ……………… </a:t>
            </a:r>
            <a:r>
              <a:rPr lang="tr-TR" dirty="0">
                <a:solidFill>
                  <a:prstClr val="black"/>
                </a:solidFill>
                <a:latin typeface="mHelvetica"/>
              </a:rPr>
              <a:t>denir</a:t>
            </a:r>
          </a:p>
          <a:p>
            <a:pPr lvl="0"/>
            <a:r>
              <a:rPr lang="tr-TR" dirty="0">
                <a:solidFill>
                  <a:prstClr val="black"/>
                </a:solidFill>
                <a:latin typeface="mHelvetica"/>
              </a:rPr>
              <a:t>• Ses dalgalarının sert bir engele çarparak tekrar kaynağına dönmesine …………….……….. denir.</a:t>
            </a:r>
          </a:p>
          <a:p>
            <a:pPr lvl="0"/>
            <a:r>
              <a:rPr lang="tr-TR" dirty="0">
                <a:solidFill>
                  <a:prstClr val="black"/>
                </a:solidFill>
                <a:latin typeface="mHelvetica"/>
              </a:rPr>
              <a:t>• Sesin maddeler tarafından emilmesine </a:t>
            </a:r>
            <a:r>
              <a:rPr lang="tr-TR" dirty="0" smtClean="0">
                <a:solidFill>
                  <a:prstClr val="black"/>
                </a:solidFill>
                <a:latin typeface="mHelvetica"/>
              </a:rPr>
              <a:t>…………………………………….………… …</a:t>
            </a:r>
            <a:r>
              <a:rPr lang="tr-TR" dirty="0">
                <a:solidFill>
                  <a:prstClr val="black"/>
                </a:solidFill>
                <a:latin typeface="mHelvetica"/>
              </a:rPr>
              <a:t>denir</a:t>
            </a:r>
            <a:r>
              <a:rPr lang="tr-TR" dirty="0" smtClean="0">
                <a:solidFill>
                  <a:prstClr val="black"/>
                </a:solidFill>
                <a:latin typeface="mHelvetica"/>
              </a:rPr>
              <a:t>.</a:t>
            </a:r>
          </a:p>
          <a:p>
            <a:pPr lvl="0"/>
            <a:r>
              <a:rPr lang="tr-TR" dirty="0">
                <a:solidFill>
                  <a:prstClr val="black"/>
                </a:solidFill>
                <a:latin typeface="mHelvetica"/>
              </a:rPr>
              <a:t>Havada yankının algılanabilmesi için kaynak ile engel arasında en az</a:t>
            </a:r>
          </a:p>
          <a:p>
            <a:pPr lvl="0"/>
            <a:r>
              <a:rPr lang="tr-TR" dirty="0">
                <a:solidFill>
                  <a:prstClr val="black"/>
                </a:solidFill>
                <a:latin typeface="mHelvetica"/>
              </a:rPr>
              <a:t>mesafe olmalıdır</a:t>
            </a:r>
            <a:r>
              <a:rPr lang="tr-TR" dirty="0" smtClean="0">
                <a:solidFill>
                  <a:prstClr val="black"/>
                </a:solidFill>
                <a:latin typeface="mHelvetica"/>
              </a:rPr>
              <a:t>.</a:t>
            </a:r>
            <a:endParaRPr lang="tr-TR" dirty="0">
              <a:solidFill>
                <a:prstClr val="black"/>
              </a:solidFill>
              <a:latin typeface="mHelvetica"/>
            </a:endParaRPr>
          </a:p>
        </p:txBody>
      </p:sp>
      <p:graphicFrame>
        <p:nvGraphicFramePr>
          <p:cNvPr id="3" name="Tablo 2"/>
          <p:cNvGraphicFramePr>
            <a:graphicFrameLocks noGrp="1"/>
          </p:cNvGraphicFramePr>
          <p:nvPr>
            <p:extLst>
              <p:ext uri="{D42A27DB-BD31-4B8C-83A1-F6EECF244321}">
                <p14:modId xmlns:p14="http://schemas.microsoft.com/office/powerpoint/2010/main" val="1197873081"/>
              </p:ext>
            </p:extLst>
          </p:nvPr>
        </p:nvGraphicFramePr>
        <p:xfrm>
          <a:off x="289692" y="185832"/>
          <a:ext cx="8707054" cy="741680"/>
        </p:xfrm>
        <a:graphic>
          <a:graphicData uri="http://schemas.openxmlformats.org/drawingml/2006/table">
            <a:tbl>
              <a:tblPr firstRow="1" bandRow="1">
                <a:tableStyleId>{5940675A-B579-460E-94D1-54222C63F5DA}</a:tableStyleId>
              </a:tblPr>
              <a:tblGrid>
                <a:gridCol w="1741411"/>
                <a:gridCol w="2468889"/>
                <a:gridCol w="1656184"/>
                <a:gridCol w="1440160"/>
                <a:gridCol w="1400410"/>
              </a:tblGrid>
              <a:tr h="370840">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Işık ışını</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Sesin yayılması</a:t>
                      </a:r>
                      <a:endParaRPr kumimoji="0" lang="tr-TR" sz="1800" b="1" i="0" u="none" strike="noStrike" kern="1200" cap="none" spc="0" normalizeH="0" baseline="0" noProof="0" dirty="0" smtClean="0">
                        <a:ln>
                          <a:solidFill>
                            <a:prstClr val="white"/>
                          </a:solidFill>
                        </a:ln>
                        <a:solidFill>
                          <a:srgbClr val="FF0000"/>
                        </a:solidFill>
                        <a:effectLst/>
                        <a:uLnTx/>
                        <a:uFillTx/>
                        <a:latin typeface="+mn-lt"/>
                        <a:ea typeface="+mn-ea"/>
                        <a:cs typeface="+mn-cs"/>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yansıyan ışın </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dik</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düzgün</a:t>
                      </a:r>
                    </a:p>
                  </a:txBody>
                  <a:tcPr/>
                </a:tc>
              </a:tr>
              <a:tr h="370840">
                <a:tc>
                  <a:txBody>
                    <a:bodyPr/>
                    <a:lstStyle/>
                    <a:p>
                      <a:r>
                        <a:rPr kumimoji="0" lang="tr-TR" sz="1600" b="1" i="0" u="none" strike="noStrike" kern="1200" cap="none" spc="0" normalizeH="0" baseline="0" noProof="0" dirty="0" smtClean="0">
                          <a:ln>
                            <a:noFill/>
                          </a:ln>
                          <a:solidFill>
                            <a:srgbClr val="FF0000"/>
                          </a:solidFill>
                          <a:effectLst/>
                          <a:uLnTx/>
                          <a:uFillTx/>
                          <a:latin typeface="mHelvetica"/>
                          <a:ea typeface="+mn-ea"/>
                          <a:cs typeface="+mn-cs"/>
                        </a:rPr>
                        <a:t>yüzeyin normali </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yankı</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yansıma</a:t>
                      </a:r>
                      <a:endParaRPr lang="tr-TR" b="1" dirty="0">
                        <a:ln>
                          <a:solidFill>
                            <a:schemeClr val="bg1"/>
                          </a:solidFill>
                        </a:ln>
                        <a:solidFill>
                          <a:srgbClr val="FF0000"/>
                        </a:solidFill>
                      </a:endParaRPr>
                    </a:p>
                  </a:txBody>
                  <a:tcPr/>
                </a:tc>
                <a:tc>
                  <a:txBody>
                    <a:bodyPr/>
                    <a:lstStyle/>
                    <a:p>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soğurulma</a:t>
                      </a:r>
                      <a:endParaRPr lang="tr-TR" b="1" dirty="0">
                        <a:ln>
                          <a:solidFill>
                            <a:schemeClr val="bg1"/>
                          </a:solidFill>
                        </a:ln>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smtClean="0">
                          <a:ln>
                            <a:noFill/>
                          </a:ln>
                          <a:solidFill>
                            <a:srgbClr val="FF0000"/>
                          </a:solidFill>
                          <a:effectLst/>
                          <a:uLnTx/>
                          <a:uFillTx/>
                          <a:latin typeface="mHelvetica"/>
                          <a:ea typeface="+mn-ea"/>
                          <a:cs typeface="+mn-cs"/>
                        </a:rPr>
                        <a:t>parlak</a:t>
                      </a:r>
                    </a:p>
                  </a:txBody>
                  <a:tcPr/>
                </a:tc>
              </a:tr>
            </a:tbl>
          </a:graphicData>
        </a:graphic>
      </p:graphicFrame>
      <p:sp>
        <p:nvSpPr>
          <p:cNvPr id="4" name="Dikdörtgen 3"/>
          <p:cNvSpPr/>
          <p:nvPr/>
        </p:nvSpPr>
        <p:spPr>
          <a:xfrm>
            <a:off x="467544" y="1412776"/>
            <a:ext cx="1697901" cy="369332"/>
          </a:xfrm>
          <a:prstGeom prst="rect">
            <a:avLst/>
          </a:prstGeom>
        </p:spPr>
        <p:txBody>
          <a:bodyPr wrap="none">
            <a:spAutoFit/>
          </a:bodyPr>
          <a:lstStyle/>
          <a:p>
            <a:r>
              <a:rPr lang="tr-TR" b="1" dirty="0">
                <a:solidFill>
                  <a:srgbClr val="FF0000"/>
                </a:solidFill>
                <a:latin typeface="mHelvetica"/>
              </a:rPr>
              <a:t>yansıyan ışın </a:t>
            </a:r>
            <a:endParaRPr lang="tr-TR" b="1" dirty="0">
              <a:ln>
                <a:solidFill>
                  <a:schemeClr val="bg1"/>
                </a:solidFill>
              </a:ln>
              <a:solidFill>
                <a:srgbClr val="FF0000"/>
              </a:solidFill>
            </a:endParaRPr>
          </a:p>
        </p:txBody>
      </p:sp>
      <p:sp>
        <p:nvSpPr>
          <p:cNvPr id="5" name="Dikdörtgen 4"/>
          <p:cNvSpPr/>
          <p:nvPr/>
        </p:nvSpPr>
        <p:spPr>
          <a:xfrm>
            <a:off x="3491880" y="1700808"/>
            <a:ext cx="518091" cy="369332"/>
          </a:xfrm>
          <a:prstGeom prst="rect">
            <a:avLst/>
          </a:prstGeom>
        </p:spPr>
        <p:txBody>
          <a:bodyPr wrap="none">
            <a:spAutoFit/>
          </a:bodyPr>
          <a:lstStyle/>
          <a:p>
            <a:r>
              <a:rPr lang="tr-TR" b="1" dirty="0">
                <a:solidFill>
                  <a:srgbClr val="FF0000"/>
                </a:solidFill>
                <a:latin typeface="mHelvetica"/>
              </a:rPr>
              <a:t>dik</a:t>
            </a:r>
            <a:endParaRPr lang="tr-TR" b="1" dirty="0">
              <a:ln>
                <a:solidFill>
                  <a:schemeClr val="bg1"/>
                </a:solidFill>
              </a:ln>
              <a:solidFill>
                <a:srgbClr val="FF0000"/>
              </a:solidFill>
            </a:endParaRPr>
          </a:p>
        </p:txBody>
      </p:sp>
      <p:sp>
        <p:nvSpPr>
          <p:cNvPr id="6" name="Dikdörtgen 5"/>
          <p:cNvSpPr/>
          <p:nvPr/>
        </p:nvSpPr>
        <p:spPr>
          <a:xfrm>
            <a:off x="4009971" y="2258581"/>
            <a:ext cx="1903085" cy="369332"/>
          </a:xfrm>
          <a:prstGeom prst="rect">
            <a:avLst/>
          </a:prstGeom>
        </p:spPr>
        <p:txBody>
          <a:bodyPr wrap="none">
            <a:spAutoFit/>
          </a:bodyPr>
          <a:lstStyle/>
          <a:p>
            <a:pPr lvl="0">
              <a:defRPr/>
            </a:pPr>
            <a:r>
              <a:rPr lang="tr-TR" b="1" dirty="0">
                <a:solidFill>
                  <a:srgbClr val="FF0000"/>
                </a:solidFill>
                <a:latin typeface="mHelvetica"/>
              </a:rPr>
              <a:t>Sesin yayılması</a:t>
            </a:r>
            <a:endParaRPr lang="tr-TR" b="1" dirty="0">
              <a:ln>
                <a:solidFill>
                  <a:prstClr val="white"/>
                </a:solidFill>
              </a:ln>
              <a:solidFill>
                <a:srgbClr val="FF0000"/>
              </a:solidFill>
            </a:endParaRPr>
          </a:p>
        </p:txBody>
      </p:sp>
      <p:sp>
        <p:nvSpPr>
          <p:cNvPr id="7" name="Dikdörtgen 6"/>
          <p:cNvSpPr/>
          <p:nvPr/>
        </p:nvSpPr>
        <p:spPr>
          <a:xfrm>
            <a:off x="929208" y="3059668"/>
            <a:ext cx="774571" cy="369332"/>
          </a:xfrm>
          <a:prstGeom prst="rect">
            <a:avLst/>
          </a:prstGeom>
        </p:spPr>
        <p:txBody>
          <a:bodyPr wrap="none">
            <a:spAutoFit/>
          </a:bodyPr>
          <a:lstStyle/>
          <a:p>
            <a:r>
              <a:rPr lang="tr-TR" b="1" dirty="0">
                <a:solidFill>
                  <a:srgbClr val="FF0000"/>
                </a:solidFill>
                <a:latin typeface="mHelvetica"/>
              </a:rPr>
              <a:t>yankı</a:t>
            </a:r>
            <a:endParaRPr lang="tr-TR" b="1" dirty="0">
              <a:ln>
                <a:solidFill>
                  <a:schemeClr val="bg1"/>
                </a:solidFill>
              </a:ln>
              <a:solidFill>
                <a:srgbClr val="FF0000"/>
              </a:solidFill>
            </a:endParaRPr>
          </a:p>
        </p:txBody>
      </p:sp>
      <p:sp>
        <p:nvSpPr>
          <p:cNvPr id="8" name="Dikdörtgen 7"/>
          <p:cNvSpPr/>
          <p:nvPr/>
        </p:nvSpPr>
        <p:spPr>
          <a:xfrm>
            <a:off x="4716016" y="3356992"/>
            <a:ext cx="1364476" cy="369332"/>
          </a:xfrm>
          <a:prstGeom prst="rect">
            <a:avLst/>
          </a:prstGeom>
        </p:spPr>
        <p:txBody>
          <a:bodyPr wrap="none">
            <a:spAutoFit/>
          </a:bodyPr>
          <a:lstStyle/>
          <a:p>
            <a:r>
              <a:rPr lang="tr-TR" b="1" dirty="0">
                <a:solidFill>
                  <a:srgbClr val="FF0000"/>
                </a:solidFill>
                <a:latin typeface="mHelvetica"/>
              </a:rPr>
              <a:t>soğurulma</a:t>
            </a:r>
            <a:endParaRPr lang="tr-TR" b="1" dirty="0">
              <a:ln>
                <a:solidFill>
                  <a:schemeClr val="bg1"/>
                </a:solidFill>
              </a:ln>
              <a:solidFill>
                <a:srgbClr val="FF0000"/>
              </a:solidFill>
            </a:endParaRPr>
          </a:p>
        </p:txBody>
      </p:sp>
    </p:spTree>
    <p:extLst>
      <p:ext uri="{BB962C8B-B14F-4D97-AF65-F5344CB8AC3E}">
        <p14:creationId xmlns:p14="http://schemas.microsoft.com/office/powerpoint/2010/main" val="248531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0724" name="ShockwaveFlash1" r:id="rId2" imgW="9371429" imgH="5714286"/>
        </mc:Choice>
        <mc:Fallback>
          <p:control name="ShockwaveFlash1" r:id="rId2" imgW="9371429" imgH="57142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20650" y="0"/>
                  <a:ext cx="9372600" cy="5715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015252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1246" y="188640"/>
            <a:ext cx="9036496" cy="6370975"/>
          </a:xfrm>
          <a:prstGeom prst="rect">
            <a:avLst/>
          </a:prstGeom>
        </p:spPr>
        <p:txBody>
          <a:bodyPr wrap="square">
            <a:spAutoFit/>
          </a:bodyPr>
          <a:lstStyle/>
          <a:p>
            <a:r>
              <a:rPr lang="tr-TR" sz="2400" b="1" dirty="0">
                <a:latin typeface="mHelvetica-Bold"/>
              </a:rPr>
              <a:t>B. </a:t>
            </a:r>
            <a:r>
              <a:rPr lang="tr-TR" sz="2400" dirty="0">
                <a:latin typeface="mHelvetica"/>
              </a:rPr>
              <a:t>Aşağıdaki ifadelerden doğru olanlarının başına “</a:t>
            </a:r>
            <a:r>
              <a:rPr lang="tr-TR" sz="2400" b="1" dirty="0">
                <a:solidFill>
                  <a:srgbClr val="FF0000"/>
                </a:solidFill>
                <a:latin typeface="mHelvetica"/>
              </a:rPr>
              <a:t>D</a:t>
            </a:r>
            <a:r>
              <a:rPr lang="tr-TR" sz="2400" dirty="0">
                <a:latin typeface="mHelvetica"/>
              </a:rPr>
              <a:t>” yanlış olanların başına “</a:t>
            </a:r>
            <a:r>
              <a:rPr lang="tr-TR" sz="2400" b="1" dirty="0">
                <a:solidFill>
                  <a:srgbClr val="FF0000"/>
                </a:solidFill>
                <a:latin typeface="mHelvetica"/>
              </a:rPr>
              <a:t>Y</a:t>
            </a:r>
            <a:r>
              <a:rPr lang="tr-TR" sz="2400" dirty="0">
                <a:latin typeface="mHelvetica"/>
              </a:rPr>
              <a:t>” harfini yazınız.</a:t>
            </a:r>
          </a:p>
          <a:p>
            <a:r>
              <a:rPr lang="tr-TR" sz="2400" dirty="0" smtClean="0">
                <a:latin typeface="mHelvetica"/>
              </a:rPr>
              <a:t>(  </a:t>
            </a:r>
            <a:r>
              <a:rPr lang="tr-TR" sz="2400" dirty="0">
                <a:latin typeface="mHelvetica"/>
              </a:rPr>
              <a:t>) Yansıma olayı ışığın yüzeyden geçemediği durumlarda meydana gelir</a:t>
            </a:r>
          </a:p>
          <a:p>
            <a:r>
              <a:rPr lang="tr-TR" sz="2400" dirty="0">
                <a:latin typeface="mHelvetica"/>
              </a:rPr>
              <a:t>( </a:t>
            </a:r>
            <a:r>
              <a:rPr lang="tr-TR" sz="2400" dirty="0" smtClean="0">
                <a:latin typeface="mHelvetica"/>
              </a:rPr>
              <a:t> ) </a:t>
            </a:r>
            <a:r>
              <a:rPr lang="tr-TR" sz="2400" dirty="0">
                <a:latin typeface="mHelvetica"/>
              </a:rPr>
              <a:t>Dağınık yüzeye gelen ışınlar aynı açıyla yansır.</a:t>
            </a:r>
          </a:p>
          <a:p>
            <a:r>
              <a:rPr lang="tr-TR" sz="2400" dirty="0">
                <a:latin typeface="mHelvetica"/>
              </a:rPr>
              <a:t>( </a:t>
            </a:r>
            <a:r>
              <a:rPr lang="tr-TR" sz="2400" dirty="0" smtClean="0">
                <a:latin typeface="mHelvetica"/>
              </a:rPr>
              <a:t> ) </a:t>
            </a:r>
            <a:r>
              <a:rPr lang="tr-TR" sz="2400" dirty="0">
                <a:latin typeface="mHelvetica"/>
              </a:rPr>
              <a:t>Gelen ışın, yüzeyin normali ve yansıyan ışın aynı düzlemdedir.</a:t>
            </a:r>
          </a:p>
          <a:p>
            <a:r>
              <a:rPr lang="tr-TR" sz="2400" dirty="0">
                <a:latin typeface="mHelvetica"/>
              </a:rPr>
              <a:t>( </a:t>
            </a:r>
            <a:r>
              <a:rPr lang="tr-TR" sz="2400" dirty="0" smtClean="0">
                <a:latin typeface="mHelvetica"/>
              </a:rPr>
              <a:t> ) </a:t>
            </a:r>
            <a:r>
              <a:rPr lang="tr-TR" sz="2400" dirty="0">
                <a:latin typeface="mHelvetica"/>
              </a:rPr>
              <a:t>Yansıma açısı, ayna ile yansıyan ışının arasındaki açıdır.</a:t>
            </a:r>
          </a:p>
          <a:p>
            <a:r>
              <a:rPr lang="tr-TR" sz="2400" dirty="0">
                <a:latin typeface="mHelvetica"/>
              </a:rPr>
              <a:t>( </a:t>
            </a:r>
            <a:r>
              <a:rPr lang="tr-TR" sz="2400" dirty="0" smtClean="0">
                <a:latin typeface="mHelvetica"/>
              </a:rPr>
              <a:t> ) </a:t>
            </a:r>
            <a:r>
              <a:rPr lang="tr-TR" sz="2400" dirty="0">
                <a:latin typeface="mHelvetica"/>
              </a:rPr>
              <a:t>Aynayla, gelen ışın 35°’lik açı yapıyorsa yansıma açısı 55°’dir.</a:t>
            </a:r>
          </a:p>
          <a:p>
            <a:r>
              <a:rPr lang="sv-SE" sz="2400" dirty="0">
                <a:latin typeface="mHelvetica"/>
              </a:rPr>
              <a:t>( </a:t>
            </a:r>
            <a:r>
              <a:rPr lang="tr-TR" sz="2400" dirty="0" smtClean="0">
                <a:latin typeface="mHelvetica"/>
              </a:rPr>
              <a:t> </a:t>
            </a:r>
            <a:r>
              <a:rPr lang="sv-SE" sz="2400" dirty="0" smtClean="0">
                <a:latin typeface="mHelvetica"/>
              </a:rPr>
              <a:t>) </a:t>
            </a:r>
            <a:r>
              <a:rPr lang="sv-SE" sz="2400" dirty="0">
                <a:latin typeface="mHelvetica"/>
              </a:rPr>
              <a:t>Yansıma yapan ses mutlaka kaynağına geri döner.</a:t>
            </a:r>
          </a:p>
          <a:p>
            <a:r>
              <a:rPr lang="tr-TR" sz="2400" dirty="0">
                <a:latin typeface="mHelvetica"/>
              </a:rPr>
              <a:t>( </a:t>
            </a:r>
            <a:r>
              <a:rPr lang="tr-TR" sz="2400" dirty="0" smtClean="0">
                <a:latin typeface="mHelvetica"/>
              </a:rPr>
              <a:t> ) </a:t>
            </a:r>
            <a:r>
              <a:rPr lang="tr-TR" sz="2400" dirty="0">
                <a:latin typeface="mHelvetica"/>
              </a:rPr>
              <a:t>Sesi en iyi soğuran madde, içinde hava boşlukları çok olan maddedir.</a:t>
            </a:r>
          </a:p>
          <a:p>
            <a:r>
              <a:rPr lang="tr-TR" sz="2400" dirty="0">
                <a:latin typeface="mHelvetica"/>
              </a:rPr>
              <a:t>( </a:t>
            </a:r>
            <a:r>
              <a:rPr lang="tr-TR" sz="2400" dirty="0" smtClean="0">
                <a:latin typeface="mHelvetica"/>
              </a:rPr>
              <a:t> ) </a:t>
            </a:r>
            <a:r>
              <a:rPr lang="tr-TR" sz="2400" dirty="0">
                <a:latin typeface="mHelvetica"/>
              </a:rPr>
              <a:t>Yapıların içlerinde kullanılacak perde, halı, kilim, duvar kağıdı gibi yumuşak ve </a:t>
            </a:r>
            <a:r>
              <a:rPr lang="tr-TR" sz="2400" dirty="0" smtClean="0">
                <a:latin typeface="mHelvetica"/>
              </a:rPr>
              <a:t>gözenekli maddeler </a:t>
            </a:r>
            <a:r>
              <a:rPr lang="tr-TR" sz="2400" dirty="0">
                <a:latin typeface="mHelvetica"/>
              </a:rPr>
              <a:t>sesin soğurulmasını sağlar.</a:t>
            </a:r>
          </a:p>
          <a:p>
            <a:r>
              <a:rPr lang="tr-TR" sz="2400" dirty="0">
                <a:latin typeface="mHelvetica"/>
              </a:rPr>
              <a:t>( </a:t>
            </a:r>
            <a:r>
              <a:rPr lang="tr-TR" sz="2400" dirty="0" smtClean="0">
                <a:latin typeface="mHelvetica"/>
              </a:rPr>
              <a:t> ) </a:t>
            </a:r>
            <a:r>
              <a:rPr lang="tr-TR" sz="2400" dirty="0">
                <a:latin typeface="mHelvetica"/>
              </a:rPr>
              <a:t>Ses yalıtımı yapmak gürültü kirliliğinden korunma yollarındandır.</a:t>
            </a:r>
          </a:p>
          <a:p>
            <a:r>
              <a:rPr lang="tr-TR" sz="2400" dirty="0">
                <a:latin typeface="mHelvetica"/>
              </a:rPr>
              <a:t>( </a:t>
            </a:r>
            <a:r>
              <a:rPr lang="tr-TR" sz="2400" dirty="0" smtClean="0">
                <a:latin typeface="mHelvetica"/>
              </a:rPr>
              <a:t> ) </a:t>
            </a:r>
            <a:r>
              <a:rPr lang="tr-TR" sz="2400" dirty="0">
                <a:latin typeface="mHelvetica"/>
              </a:rPr>
              <a:t>Ses ve ışık bir engele çarptığında yansıma özelliğine sahiptir.</a:t>
            </a:r>
            <a:endParaRPr lang="tr-TR" sz="2400" dirty="0"/>
          </a:p>
        </p:txBody>
      </p:sp>
      <p:sp>
        <p:nvSpPr>
          <p:cNvPr id="3" name="Dikdörtgen 2"/>
          <p:cNvSpPr/>
          <p:nvPr/>
        </p:nvSpPr>
        <p:spPr>
          <a:xfrm>
            <a:off x="251520" y="980728"/>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4" name="Dikdörtgen 3"/>
          <p:cNvSpPr/>
          <p:nvPr/>
        </p:nvSpPr>
        <p:spPr>
          <a:xfrm>
            <a:off x="188174" y="2132856"/>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5" name="Dikdörtgen 4"/>
          <p:cNvSpPr/>
          <p:nvPr/>
        </p:nvSpPr>
        <p:spPr>
          <a:xfrm>
            <a:off x="251520" y="3189461"/>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6" name="Dikdörtgen 5"/>
          <p:cNvSpPr/>
          <p:nvPr/>
        </p:nvSpPr>
        <p:spPr>
          <a:xfrm>
            <a:off x="188174" y="3933056"/>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7" name="Dikdörtgen 6"/>
          <p:cNvSpPr/>
          <p:nvPr/>
        </p:nvSpPr>
        <p:spPr>
          <a:xfrm>
            <a:off x="251520" y="4653136"/>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8" name="Dikdörtgen 7"/>
          <p:cNvSpPr/>
          <p:nvPr/>
        </p:nvSpPr>
        <p:spPr>
          <a:xfrm>
            <a:off x="251520" y="5363924"/>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9" name="Dikdörtgen 8"/>
          <p:cNvSpPr/>
          <p:nvPr/>
        </p:nvSpPr>
        <p:spPr>
          <a:xfrm>
            <a:off x="251520" y="6093296"/>
            <a:ext cx="351378" cy="369332"/>
          </a:xfrm>
          <a:prstGeom prst="rect">
            <a:avLst/>
          </a:prstGeom>
        </p:spPr>
        <p:txBody>
          <a:bodyPr wrap="none">
            <a:spAutoFit/>
          </a:bodyPr>
          <a:lstStyle/>
          <a:p>
            <a:r>
              <a:rPr lang="tr-TR" b="1" dirty="0">
                <a:solidFill>
                  <a:srgbClr val="FF0000"/>
                </a:solidFill>
                <a:latin typeface="mHelvetica"/>
              </a:rPr>
              <a:t>D</a:t>
            </a:r>
            <a:endParaRPr lang="tr-TR" dirty="0"/>
          </a:p>
        </p:txBody>
      </p:sp>
      <p:sp>
        <p:nvSpPr>
          <p:cNvPr id="10" name="Dikdörtgen 9"/>
          <p:cNvSpPr/>
          <p:nvPr/>
        </p:nvSpPr>
        <p:spPr>
          <a:xfrm>
            <a:off x="251520" y="1700808"/>
            <a:ext cx="338554" cy="369332"/>
          </a:xfrm>
          <a:prstGeom prst="rect">
            <a:avLst/>
          </a:prstGeom>
        </p:spPr>
        <p:txBody>
          <a:bodyPr wrap="none">
            <a:spAutoFit/>
          </a:bodyPr>
          <a:lstStyle/>
          <a:p>
            <a:r>
              <a:rPr lang="tr-TR" b="1" dirty="0">
                <a:solidFill>
                  <a:srgbClr val="FF0000"/>
                </a:solidFill>
                <a:latin typeface="mHelvetica"/>
              </a:rPr>
              <a:t>Y</a:t>
            </a:r>
            <a:endParaRPr lang="tr-TR" dirty="0"/>
          </a:p>
        </p:txBody>
      </p:sp>
      <p:sp>
        <p:nvSpPr>
          <p:cNvPr id="11" name="Dikdörtgen 10"/>
          <p:cNvSpPr/>
          <p:nvPr/>
        </p:nvSpPr>
        <p:spPr>
          <a:xfrm>
            <a:off x="251236" y="2820129"/>
            <a:ext cx="338554" cy="369332"/>
          </a:xfrm>
          <a:prstGeom prst="rect">
            <a:avLst/>
          </a:prstGeom>
        </p:spPr>
        <p:txBody>
          <a:bodyPr wrap="none">
            <a:spAutoFit/>
          </a:bodyPr>
          <a:lstStyle/>
          <a:p>
            <a:r>
              <a:rPr lang="tr-TR" b="1" dirty="0">
                <a:solidFill>
                  <a:srgbClr val="FF0000"/>
                </a:solidFill>
                <a:latin typeface="mHelvetica"/>
              </a:rPr>
              <a:t>Y</a:t>
            </a:r>
            <a:endParaRPr lang="tr-TR" dirty="0"/>
          </a:p>
        </p:txBody>
      </p:sp>
      <p:sp>
        <p:nvSpPr>
          <p:cNvPr id="12" name="Dikdörtgen 11"/>
          <p:cNvSpPr/>
          <p:nvPr/>
        </p:nvSpPr>
        <p:spPr>
          <a:xfrm>
            <a:off x="251236" y="3576451"/>
            <a:ext cx="338554" cy="369332"/>
          </a:xfrm>
          <a:prstGeom prst="rect">
            <a:avLst/>
          </a:prstGeom>
        </p:spPr>
        <p:txBody>
          <a:bodyPr wrap="none">
            <a:spAutoFit/>
          </a:bodyPr>
          <a:lstStyle/>
          <a:p>
            <a:r>
              <a:rPr lang="tr-TR" b="1" dirty="0">
                <a:solidFill>
                  <a:srgbClr val="FF0000"/>
                </a:solidFill>
                <a:latin typeface="mHelvetica"/>
              </a:rPr>
              <a:t>Y</a:t>
            </a:r>
            <a:endParaRPr lang="tr-TR" dirty="0"/>
          </a:p>
        </p:txBody>
      </p:sp>
    </p:spTree>
    <p:extLst>
      <p:ext uri="{BB962C8B-B14F-4D97-AF65-F5344CB8AC3E}">
        <p14:creationId xmlns:p14="http://schemas.microsoft.com/office/powerpoint/2010/main" val="251446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8679" name="ShockwaveFlash1" r:id="rId2" imgW="9371429" imgH="5714286"/>
        </mc:Choice>
        <mc:Fallback>
          <p:control name="ShockwaveFlash1" r:id="rId2" imgW="9371429" imgH="57142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7625" y="44450"/>
                  <a:ext cx="9372600" cy="5715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940402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9700" name="ShockwaveFlash1" r:id="rId2" imgW="9371429" imgH="5714286"/>
        </mc:Choice>
        <mc:Fallback>
          <p:control name="ShockwaveFlash1" r:id="rId2" imgW="9371429" imgH="57142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7625" y="115888"/>
                  <a:ext cx="9372600" cy="5715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71763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107504" y="188640"/>
            <a:ext cx="8856984" cy="369332"/>
          </a:xfrm>
          <a:prstGeom prst="rect">
            <a:avLst/>
          </a:prstGeom>
          <a:solidFill>
            <a:schemeClr val="accent1"/>
          </a:solidFill>
        </p:spPr>
        <p:txBody>
          <a:bodyPr wrap="square">
            <a:spAutoFit/>
          </a:bodyPr>
          <a:lstStyle/>
          <a:p>
            <a:r>
              <a:rPr lang="tr-TR" b="1" dirty="0">
                <a:solidFill>
                  <a:srgbClr val="FFFFFF"/>
                </a:solidFill>
                <a:latin typeface="OpenSans-Bold"/>
              </a:rPr>
              <a:t>DENEY / Ses Titreşimden Doğar</a:t>
            </a:r>
            <a:endParaRPr lang="tr-TR" dirty="0"/>
          </a:p>
        </p:txBody>
      </p:sp>
      <p:sp>
        <p:nvSpPr>
          <p:cNvPr id="8" name="Dikdörtgen 7"/>
          <p:cNvSpPr/>
          <p:nvPr/>
        </p:nvSpPr>
        <p:spPr>
          <a:xfrm>
            <a:off x="6208889" y="980728"/>
            <a:ext cx="2704391" cy="369332"/>
          </a:xfrm>
          <a:prstGeom prst="rect">
            <a:avLst/>
          </a:prstGeom>
          <a:solidFill>
            <a:srgbClr val="FF0000"/>
          </a:solidFill>
        </p:spPr>
        <p:txBody>
          <a:bodyPr wrap="square">
            <a:spAutoFit/>
          </a:bodyPr>
          <a:lstStyle/>
          <a:p>
            <a:pPr algn="ctr"/>
            <a:r>
              <a:rPr lang="tr-TR" b="1" dirty="0">
                <a:solidFill>
                  <a:srgbClr val="FFFFFF"/>
                </a:solidFill>
                <a:latin typeface="OpenSans-Bold"/>
              </a:rPr>
              <a:t>Araç ve Gereç</a:t>
            </a:r>
            <a:endParaRPr lang="tr-TR" dirty="0"/>
          </a:p>
        </p:txBody>
      </p:sp>
      <p:sp>
        <p:nvSpPr>
          <p:cNvPr id="9" name="Dikdörtgen 8"/>
          <p:cNvSpPr/>
          <p:nvPr/>
        </p:nvSpPr>
        <p:spPr>
          <a:xfrm>
            <a:off x="6197022" y="1628800"/>
            <a:ext cx="2728123" cy="1754326"/>
          </a:xfrm>
          <a:prstGeom prst="rect">
            <a:avLst/>
          </a:prstGeom>
          <a:solidFill>
            <a:schemeClr val="accent2">
              <a:lumMod val="20000"/>
              <a:lumOff val="80000"/>
            </a:schemeClr>
          </a:solidFill>
        </p:spPr>
        <p:txBody>
          <a:bodyPr wrap="square">
            <a:spAutoFit/>
          </a:bodyPr>
          <a:lstStyle/>
          <a:p>
            <a:r>
              <a:rPr lang="tr-TR" dirty="0"/>
              <a:t>• </a:t>
            </a:r>
            <a:r>
              <a:rPr lang="tr-TR" dirty="0" smtClean="0"/>
              <a:t>2 tane diyapazon </a:t>
            </a:r>
            <a:endParaRPr lang="tr-TR" dirty="0"/>
          </a:p>
          <a:p>
            <a:r>
              <a:rPr lang="tr-TR" dirty="0"/>
              <a:t>• </a:t>
            </a:r>
            <a:r>
              <a:rPr lang="tr-TR" dirty="0" smtClean="0"/>
              <a:t>1 sarkaç</a:t>
            </a:r>
            <a:endParaRPr lang="tr-TR" dirty="0"/>
          </a:p>
          <a:p>
            <a:r>
              <a:rPr lang="tr-TR" dirty="0"/>
              <a:t>• </a:t>
            </a:r>
            <a:r>
              <a:rPr lang="tr-TR" dirty="0" smtClean="0"/>
              <a:t>3 ayak</a:t>
            </a:r>
            <a:endParaRPr lang="tr-TR" dirty="0"/>
          </a:p>
          <a:p>
            <a:r>
              <a:rPr lang="tr-TR" dirty="0"/>
              <a:t>• </a:t>
            </a:r>
            <a:r>
              <a:rPr lang="tr-TR" dirty="0" smtClean="0"/>
              <a:t>2 tane destek çubuk</a:t>
            </a:r>
            <a:endParaRPr lang="tr-TR" dirty="0"/>
          </a:p>
          <a:p>
            <a:r>
              <a:rPr lang="tr-TR" dirty="0"/>
              <a:t>• </a:t>
            </a:r>
            <a:r>
              <a:rPr lang="tr-TR" dirty="0" smtClean="0"/>
              <a:t>bağlama parçası</a:t>
            </a:r>
            <a:endParaRPr lang="tr-TR" dirty="0"/>
          </a:p>
          <a:p>
            <a:r>
              <a:rPr lang="tr-TR" dirty="0"/>
              <a:t>• </a:t>
            </a:r>
            <a:r>
              <a:rPr lang="tr-TR" dirty="0" smtClean="0"/>
              <a:t>diyapazon tokmağı</a:t>
            </a:r>
            <a:endParaRPr lang="tr-TR" dirty="0"/>
          </a:p>
        </p:txBody>
      </p:sp>
      <p:sp>
        <p:nvSpPr>
          <p:cNvPr id="11" name="Dikdörtgen 10"/>
          <p:cNvSpPr/>
          <p:nvPr/>
        </p:nvSpPr>
        <p:spPr>
          <a:xfrm>
            <a:off x="107504" y="980728"/>
            <a:ext cx="5976664" cy="2215991"/>
          </a:xfrm>
          <a:prstGeom prst="rect">
            <a:avLst/>
          </a:prstGeom>
        </p:spPr>
        <p:txBody>
          <a:bodyPr wrap="square">
            <a:spAutoFit/>
          </a:bodyPr>
          <a:lstStyle/>
          <a:p>
            <a:r>
              <a:rPr lang="tr-TR" sz="2400" b="1" dirty="0"/>
              <a:t>Nasıl Yapalım?</a:t>
            </a:r>
          </a:p>
          <a:p>
            <a:r>
              <a:rPr lang="tr-TR" dirty="0"/>
              <a:t>• </a:t>
            </a:r>
            <a:r>
              <a:rPr lang="tr-TR" dirty="0" smtClean="0"/>
              <a:t>diyapazonları 5 cm arayla koyunuz</a:t>
            </a:r>
            <a:endParaRPr lang="tr-TR" dirty="0"/>
          </a:p>
          <a:p>
            <a:r>
              <a:rPr lang="tr-TR" dirty="0"/>
              <a:t>• </a:t>
            </a:r>
            <a:r>
              <a:rPr lang="tr-TR" dirty="0" smtClean="0"/>
              <a:t>üçayak ve bağlama çubuklarını bağlayınız.</a:t>
            </a:r>
            <a:endParaRPr lang="tr-TR" dirty="0"/>
          </a:p>
          <a:p>
            <a:r>
              <a:rPr lang="tr-TR" dirty="0"/>
              <a:t>• </a:t>
            </a:r>
            <a:r>
              <a:rPr lang="tr-TR" dirty="0" smtClean="0"/>
              <a:t>sarkacı diyapazonun birine değecek biçimde bağlayınız</a:t>
            </a:r>
            <a:endParaRPr lang="tr-TR" dirty="0"/>
          </a:p>
          <a:p>
            <a:r>
              <a:rPr lang="tr-TR" dirty="0"/>
              <a:t>• </a:t>
            </a:r>
            <a:r>
              <a:rPr lang="tr-TR" dirty="0" smtClean="0"/>
              <a:t>diyapazonun koluna vurunuz</a:t>
            </a:r>
            <a:endParaRPr lang="tr-TR" dirty="0"/>
          </a:p>
          <a:p>
            <a:r>
              <a:rPr lang="tr-TR" sz="2400" b="1" dirty="0"/>
              <a:t>Yorumlayalım, Sonuçlandıralım.</a:t>
            </a:r>
          </a:p>
          <a:p>
            <a:r>
              <a:rPr lang="tr-TR" dirty="0"/>
              <a:t>• </a:t>
            </a:r>
            <a:r>
              <a:rPr lang="tr-TR" dirty="0" smtClean="0"/>
              <a:t>sarkaç neden hareket etti ? </a:t>
            </a:r>
            <a:r>
              <a:rPr lang="tr-TR" dirty="0"/>
              <a:t>Açıklayınız.</a:t>
            </a:r>
          </a:p>
        </p:txBody>
      </p:sp>
      <p:sp>
        <p:nvSpPr>
          <p:cNvPr id="2" name="Dikdörtgen 1"/>
          <p:cNvSpPr/>
          <p:nvPr/>
        </p:nvSpPr>
        <p:spPr>
          <a:xfrm>
            <a:off x="437092" y="6356212"/>
            <a:ext cx="3816424" cy="369332"/>
          </a:xfrm>
          <a:prstGeom prst="rect">
            <a:avLst/>
          </a:prstGeom>
        </p:spPr>
        <p:txBody>
          <a:bodyPr wrap="square">
            <a:spAutoFit/>
          </a:bodyPr>
          <a:lstStyle/>
          <a:p>
            <a:r>
              <a:rPr lang="tr-TR" dirty="0" smtClean="0"/>
              <a:t>Aşağıdaki etkinliği izleyiniz </a:t>
            </a:r>
            <a:endParaRPr lang="tr-TR" dirty="0"/>
          </a:p>
        </p:txBody>
      </p:sp>
    </p:spTree>
    <p:extLst>
      <p:ext uri="{BB962C8B-B14F-4D97-AF65-F5344CB8AC3E}">
        <p14:creationId xmlns:p14="http://schemas.microsoft.com/office/powerpoint/2010/main" val="15325722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461665"/>
          </a:xfrm>
          <a:prstGeom prst="rect">
            <a:avLst/>
          </a:prstGeom>
        </p:spPr>
        <p:txBody>
          <a:bodyPr wrap="square">
            <a:spAutoFit/>
          </a:bodyPr>
          <a:lstStyle/>
          <a:p>
            <a:r>
              <a:rPr lang="tr-TR" sz="2400" b="1" dirty="0">
                <a:latin typeface="mHelvetica"/>
              </a:rPr>
              <a:t>C. Aşağıdaki çoktan seçmeli soruları cevaplayınız.</a:t>
            </a:r>
          </a:p>
        </p:txBody>
      </p:sp>
      <p:sp>
        <p:nvSpPr>
          <p:cNvPr id="3" name="Dikdörtgen 2"/>
          <p:cNvSpPr/>
          <p:nvPr/>
        </p:nvSpPr>
        <p:spPr>
          <a:xfrm>
            <a:off x="395536" y="836712"/>
            <a:ext cx="8640960" cy="1631216"/>
          </a:xfrm>
          <a:prstGeom prst="rect">
            <a:avLst/>
          </a:prstGeom>
        </p:spPr>
        <p:txBody>
          <a:bodyPr wrap="square">
            <a:spAutoFit/>
          </a:bodyPr>
          <a:lstStyle/>
          <a:p>
            <a:r>
              <a:rPr lang="tr-TR" sz="2800" dirty="0" smtClean="0">
                <a:solidFill>
                  <a:srgbClr val="FF0000"/>
                </a:solidFill>
                <a:latin typeface="mHelvetica"/>
              </a:rPr>
              <a:t>1.</a:t>
            </a:r>
            <a:r>
              <a:rPr lang="tr-TR" dirty="0" smtClean="0">
                <a:solidFill>
                  <a:srgbClr val="000000"/>
                </a:solidFill>
                <a:latin typeface="mHelvetica"/>
              </a:rPr>
              <a:t>Parlak </a:t>
            </a:r>
            <a:r>
              <a:rPr lang="tr-TR" dirty="0">
                <a:solidFill>
                  <a:srgbClr val="000000"/>
                </a:solidFill>
                <a:latin typeface="mHelvetica"/>
              </a:rPr>
              <a:t>yüzeye şekildeki gibi çarpan ışının yüzeyden </a:t>
            </a:r>
            <a:endParaRPr lang="tr-TR" dirty="0" smtClean="0">
              <a:solidFill>
                <a:srgbClr val="000000"/>
              </a:solidFill>
              <a:latin typeface="mHelvetica"/>
            </a:endParaRPr>
          </a:p>
          <a:p>
            <a:r>
              <a:rPr lang="tr-TR" dirty="0" smtClean="0">
                <a:solidFill>
                  <a:srgbClr val="000000"/>
                </a:solidFill>
                <a:latin typeface="mHelvetica"/>
              </a:rPr>
              <a:t>yansıma açısı kaç </a:t>
            </a:r>
            <a:r>
              <a:rPr lang="tr-TR" dirty="0">
                <a:solidFill>
                  <a:srgbClr val="000000"/>
                </a:solidFill>
                <a:latin typeface="mHelvetica"/>
              </a:rPr>
              <a:t>derece olacaktır?</a:t>
            </a:r>
          </a:p>
          <a:p>
            <a:pPr marL="342900" indent="-342900">
              <a:buAutoNum type="alphaUcParenR"/>
            </a:pPr>
            <a:r>
              <a:rPr lang="tr-TR" dirty="0" smtClean="0">
                <a:solidFill>
                  <a:srgbClr val="000000"/>
                </a:solidFill>
                <a:latin typeface="mHelvetica"/>
              </a:rPr>
              <a:t>30</a:t>
            </a:r>
            <a:r>
              <a:rPr lang="tr-TR" dirty="0">
                <a:solidFill>
                  <a:srgbClr val="000000"/>
                </a:solidFill>
                <a:latin typeface="mHelvetica"/>
              </a:rPr>
              <a:t>° </a:t>
            </a:r>
            <a:r>
              <a:rPr lang="tr-TR" dirty="0" smtClean="0">
                <a:solidFill>
                  <a:srgbClr val="000000"/>
                </a:solidFill>
                <a:latin typeface="mHelvetica"/>
              </a:rPr>
              <a:t>                            B</a:t>
            </a:r>
            <a:r>
              <a:rPr lang="tr-TR" dirty="0">
                <a:solidFill>
                  <a:srgbClr val="000000"/>
                </a:solidFill>
                <a:latin typeface="mHelvetica"/>
              </a:rPr>
              <a:t>) 35</a:t>
            </a:r>
            <a:r>
              <a:rPr lang="tr-TR" dirty="0" smtClean="0">
                <a:solidFill>
                  <a:srgbClr val="000000"/>
                </a:solidFill>
                <a:latin typeface="mHelvetica"/>
              </a:rPr>
              <a:t>°</a:t>
            </a:r>
          </a:p>
          <a:p>
            <a:endParaRPr lang="tr-TR" dirty="0">
              <a:solidFill>
                <a:srgbClr val="000000"/>
              </a:solidFill>
              <a:latin typeface="mHelvetica"/>
            </a:endParaRPr>
          </a:p>
          <a:p>
            <a:r>
              <a:rPr lang="tr-TR" dirty="0">
                <a:solidFill>
                  <a:srgbClr val="000000"/>
                </a:solidFill>
                <a:latin typeface="mHelvetica"/>
              </a:rPr>
              <a:t>C) 50° </a:t>
            </a:r>
            <a:r>
              <a:rPr lang="tr-TR" dirty="0" smtClean="0">
                <a:solidFill>
                  <a:srgbClr val="000000"/>
                </a:solidFill>
                <a:latin typeface="mHelvetica"/>
              </a:rPr>
              <a:t>                            D</a:t>
            </a:r>
            <a:r>
              <a:rPr lang="tr-TR" dirty="0">
                <a:solidFill>
                  <a:srgbClr val="000000"/>
                </a:solidFill>
                <a:latin typeface="mHelvetica"/>
              </a:rPr>
              <a:t>) 60°</a:t>
            </a:r>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00407" y="692696"/>
            <a:ext cx="2800349"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359532" y="4042519"/>
            <a:ext cx="8424936" cy="1938992"/>
          </a:xfrm>
          <a:prstGeom prst="rect">
            <a:avLst/>
          </a:prstGeom>
        </p:spPr>
        <p:txBody>
          <a:bodyPr wrap="square">
            <a:spAutoFit/>
          </a:bodyPr>
          <a:lstStyle/>
          <a:p>
            <a:r>
              <a:rPr lang="tr-TR" sz="2400" b="1" dirty="0">
                <a:solidFill>
                  <a:srgbClr val="FF33FF"/>
                </a:solidFill>
                <a:latin typeface="mHelvetica-Bold"/>
              </a:rPr>
              <a:t>2. </a:t>
            </a:r>
            <a:r>
              <a:rPr lang="tr-TR" sz="2400" dirty="0">
                <a:solidFill>
                  <a:srgbClr val="000000"/>
                </a:solidFill>
                <a:latin typeface="mHelvetica"/>
              </a:rPr>
              <a:t>Aşağıdakilerden hangileri ışık ve sesin ortak özelliğidir</a:t>
            </a:r>
            <a:r>
              <a:rPr lang="tr-TR" sz="2400" dirty="0" smtClean="0">
                <a:solidFill>
                  <a:srgbClr val="000000"/>
                </a:solidFill>
                <a:latin typeface="mHelvetica"/>
              </a:rPr>
              <a:t>?</a:t>
            </a:r>
          </a:p>
          <a:p>
            <a:endParaRPr lang="tr-TR" sz="2400" dirty="0">
              <a:solidFill>
                <a:srgbClr val="000000"/>
              </a:solidFill>
              <a:latin typeface="mHelvetica"/>
            </a:endParaRPr>
          </a:p>
          <a:p>
            <a:pPr marL="342900" indent="-342900">
              <a:buAutoNum type="alphaUcParenR"/>
            </a:pPr>
            <a:r>
              <a:rPr lang="es-ES" sz="2400" dirty="0" smtClean="0">
                <a:solidFill>
                  <a:srgbClr val="000000"/>
                </a:solidFill>
                <a:latin typeface="mHelvetica"/>
              </a:rPr>
              <a:t>Yansıma </a:t>
            </a:r>
            <a:r>
              <a:rPr lang="tr-TR" sz="2400" dirty="0" smtClean="0">
                <a:solidFill>
                  <a:srgbClr val="000000"/>
                </a:solidFill>
                <a:latin typeface="mHelvetica"/>
              </a:rPr>
              <a:t>                              </a:t>
            </a:r>
            <a:r>
              <a:rPr lang="es-ES" sz="2400" dirty="0" smtClean="0">
                <a:solidFill>
                  <a:srgbClr val="000000"/>
                </a:solidFill>
                <a:latin typeface="mHelvetica"/>
              </a:rPr>
              <a:t>B</a:t>
            </a:r>
            <a:r>
              <a:rPr lang="es-ES" sz="2400" dirty="0">
                <a:solidFill>
                  <a:srgbClr val="000000"/>
                </a:solidFill>
                <a:latin typeface="mHelvetica"/>
              </a:rPr>
              <a:t>) Doğrusal </a:t>
            </a:r>
            <a:r>
              <a:rPr lang="es-ES" sz="2400" dirty="0" smtClean="0">
                <a:solidFill>
                  <a:srgbClr val="000000"/>
                </a:solidFill>
                <a:latin typeface="mHelvetica"/>
              </a:rPr>
              <a:t>yayılma</a:t>
            </a:r>
            <a:endParaRPr lang="tr-TR" sz="2400" dirty="0" smtClean="0">
              <a:solidFill>
                <a:srgbClr val="000000"/>
              </a:solidFill>
              <a:latin typeface="mHelvetica"/>
            </a:endParaRPr>
          </a:p>
          <a:p>
            <a:endParaRPr lang="es-ES" sz="2400" dirty="0">
              <a:solidFill>
                <a:srgbClr val="000000"/>
              </a:solidFill>
              <a:latin typeface="mHelvetica"/>
            </a:endParaRPr>
          </a:p>
          <a:p>
            <a:r>
              <a:rPr lang="tr-TR" sz="2400" dirty="0">
                <a:solidFill>
                  <a:srgbClr val="000000"/>
                </a:solidFill>
                <a:latin typeface="mHelvetica"/>
              </a:rPr>
              <a:t>C) Boşlukta yayılabilme </a:t>
            </a:r>
            <a:r>
              <a:rPr lang="tr-TR" sz="2400" dirty="0" smtClean="0">
                <a:solidFill>
                  <a:srgbClr val="000000"/>
                </a:solidFill>
                <a:latin typeface="mHelvetica"/>
              </a:rPr>
              <a:t>           D</a:t>
            </a:r>
            <a:r>
              <a:rPr lang="tr-TR" sz="2400" dirty="0">
                <a:solidFill>
                  <a:srgbClr val="000000"/>
                </a:solidFill>
                <a:latin typeface="mHelvetica"/>
              </a:rPr>
              <a:t>) Yankı oluşumu</a:t>
            </a:r>
            <a:endParaRPr lang="tr-TR" sz="2400" dirty="0"/>
          </a:p>
        </p:txBody>
      </p:sp>
      <p:sp>
        <p:nvSpPr>
          <p:cNvPr id="6" name="5-Nokta Yıldız 5"/>
          <p:cNvSpPr/>
          <p:nvPr/>
        </p:nvSpPr>
        <p:spPr>
          <a:xfrm>
            <a:off x="2771800" y="206084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5-Nokta Yıldız 6"/>
          <p:cNvSpPr/>
          <p:nvPr/>
        </p:nvSpPr>
        <p:spPr>
          <a:xfrm>
            <a:off x="251520" y="4759987"/>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8031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6631" name="ShockwaveFlash1" r:id="rId2" imgW="8064533" imgH="6122190"/>
        </mc:Choice>
        <mc:Fallback>
          <p:control name="ShockwaveFlash1" r:id="rId2" imgW="8064533" imgH="612219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15888"/>
                  <a:ext cx="8064500" cy="6121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495358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928992" cy="4431983"/>
          </a:xfrm>
          <a:prstGeom prst="rect">
            <a:avLst/>
          </a:prstGeom>
        </p:spPr>
        <p:txBody>
          <a:bodyPr wrap="square">
            <a:spAutoFit/>
          </a:bodyPr>
          <a:lstStyle/>
          <a:p>
            <a:r>
              <a:rPr lang="tr-TR" sz="2800" b="1" dirty="0">
                <a:solidFill>
                  <a:srgbClr val="FF33FF"/>
                </a:solidFill>
                <a:latin typeface="mHelvetica-Bold"/>
              </a:rPr>
              <a:t>3. </a:t>
            </a:r>
            <a:r>
              <a:rPr lang="tr-TR" sz="2000" dirty="0">
                <a:solidFill>
                  <a:srgbClr val="000000"/>
                </a:solidFill>
                <a:latin typeface="mHelvetica"/>
              </a:rPr>
              <a:t>Cam oda içinde, zil ve lamba bağlı </a:t>
            </a:r>
            <a:endParaRPr lang="tr-TR" sz="2000" dirty="0" smtClean="0">
              <a:solidFill>
                <a:srgbClr val="000000"/>
              </a:solidFill>
              <a:latin typeface="mHelvetica"/>
            </a:endParaRPr>
          </a:p>
          <a:p>
            <a:r>
              <a:rPr lang="tr-TR" sz="2000" dirty="0" smtClean="0">
                <a:solidFill>
                  <a:srgbClr val="000000"/>
                </a:solidFill>
                <a:latin typeface="mHelvetica"/>
              </a:rPr>
              <a:t>bir </a:t>
            </a:r>
            <a:r>
              <a:rPr lang="tr-TR" sz="2000" dirty="0">
                <a:solidFill>
                  <a:srgbClr val="000000"/>
                </a:solidFill>
                <a:latin typeface="mHelvetica"/>
              </a:rPr>
              <a:t>elektrik </a:t>
            </a:r>
            <a:r>
              <a:rPr lang="tr-TR" sz="2000" dirty="0" smtClean="0">
                <a:solidFill>
                  <a:srgbClr val="000000"/>
                </a:solidFill>
                <a:latin typeface="mHelvetica"/>
              </a:rPr>
              <a:t>devresi oluşturuluyor</a:t>
            </a:r>
            <a:r>
              <a:rPr lang="tr-TR" sz="2000" dirty="0">
                <a:solidFill>
                  <a:srgbClr val="000000"/>
                </a:solidFill>
                <a:latin typeface="mHelvetica"/>
              </a:rPr>
              <a:t>. </a:t>
            </a:r>
            <a:r>
              <a:rPr lang="tr-TR" sz="2000" dirty="0" smtClean="0">
                <a:solidFill>
                  <a:srgbClr val="000000"/>
                </a:solidFill>
                <a:latin typeface="mHelvetica"/>
              </a:rPr>
              <a:t>Daha</a:t>
            </a:r>
          </a:p>
          <a:p>
            <a:r>
              <a:rPr lang="tr-TR" sz="2000" dirty="0" smtClean="0">
                <a:solidFill>
                  <a:srgbClr val="000000"/>
                </a:solidFill>
                <a:latin typeface="mHelvetica"/>
              </a:rPr>
              <a:t> </a:t>
            </a:r>
            <a:r>
              <a:rPr lang="tr-TR" sz="2000" dirty="0">
                <a:solidFill>
                  <a:srgbClr val="000000"/>
                </a:solidFill>
                <a:latin typeface="mHelvetica"/>
              </a:rPr>
              <a:t>sonra odadaki hava pompa ile tamamen</a:t>
            </a:r>
          </a:p>
          <a:p>
            <a:r>
              <a:rPr lang="tr-TR" sz="2000" dirty="0">
                <a:solidFill>
                  <a:srgbClr val="000000"/>
                </a:solidFill>
                <a:latin typeface="mHelvetica"/>
              </a:rPr>
              <a:t>boşaltılıyor. Devre çalıştırıldığında </a:t>
            </a:r>
            <a:endParaRPr lang="tr-TR" sz="2000" dirty="0" smtClean="0">
              <a:solidFill>
                <a:srgbClr val="000000"/>
              </a:solidFill>
              <a:latin typeface="mHelvetica"/>
            </a:endParaRPr>
          </a:p>
          <a:p>
            <a:r>
              <a:rPr lang="tr-TR" sz="2000" dirty="0" smtClean="0">
                <a:solidFill>
                  <a:srgbClr val="000000"/>
                </a:solidFill>
                <a:latin typeface="mHelvetica"/>
              </a:rPr>
              <a:t>lambanın yandığı gözlemleniyor </a:t>
            </a:r>
            <a:r>
              <a:rPr lang="tr-TR" sz="2000" dirty="0">
                <a:solidFill>
                  <a:srgbClr val="000000"/>
                </a:solidFill>
                <a:latin typeface="mHelvetica"/>
              </a:rPr>
              <a:t>ama </a:t>
            </a:r>
            <a:endParaRPr lang="tr-TR" sz="2000" dirty="0" smtClean="0">
              <a:solidFill>
                <a:srgbClr val="000000"/>
              </a:solidFill>
              <a:latin typeface="mHelvetica"/>
            </a:endParaRPr>
          </a:p>
          <a:p>
            <a:r>
              <a:rPr lang="tr-TR" sz="2000" dirty="0" smtClean="0">
                <a:solidFill>
                  <a:srgbClr val="000000"/>
                </a:solidFill>
                <a:latin typeface="mHelvetica"/>
              </a:rPr>
              <a:t>zilin </a:t>
            </a:r>
            <a:r>
              <a:rPr lang="tr-TR" sz="2000" dirty="0">
                <a:solidFill>
                  <a:srgbClr val="000000"/>
                </a:solidFill>
                <a:latin typeface="mHelvetica"/>
              </a:rPr>
              <a:t>sesi duyulmuyor. Buna göre, bu</a:t>
            </a:r>
          </a:p>
          <a:p>
            <a:r>
              <a:rPr lang="tr-TR" sz="2000" dirty="0">
                <a:solidFill>
                  <a:srgbClr val="000000"/>
                </a:solidFill>
                <a:latin typeface="mHelvetica"/>
              </a:rPr>
              <a:t>olayı açıklamak için aşağıdakilerden </a:t>
            </a:r>
            <a:endParaRPr lang="tr-TR" sz="2000" dirty="0" smtClean="0">
              <a:solidFill>
                <a:srgbClr val="000000"/>
              </a:solidFill>
              <a:latin typeface="mHelvetica"/>
            </a:endParaRPr>
          </a:p>
          <a:p>
            <a:r>
              <a:rPr lang="tr-TR" sz="2000" dirty="0" smtClean="0">
                <a:solidFill>
                  <a:srgbClr val="000000"/>
                </a:solidFill>
                <a:latin typeface="mHelvetica"/>
              </a:rPr>
              <a:t>hangisi </a:t>
            </a:r>
            <a:r>
              <a:rPr lang="tr-TR" sz="2000" dirty="0">
                <a:solidFill>
                  <a:srgbClr val="000000"/>
                </a:solidFill>
                <a:latin typeface="mHelvetica"/>
              </a:rPr>
              <a:t>kullanılabilir</a:t>
            </a:r>
            <a:r>
              <a:rPr lang="tr-TR" sz="2000" dirty="0" smtClean="0">
                <a:solidFill>
                  <a:srgbClr val="000000"/>
                </a:solidFill>
                <a:latin typeface="mHelvetica"/>
              </a:rPr>
              <a:t>?</a:t>
            </a:r>
          </a:p>
          <a:p>
            <a:endParaRPr lang="tr-TR" dirty="0">
              <a:solidFill>
                <a:srgbClr val="000000"/>
              </a:solidFill>
              <a:latin typeface="mHelvetica"/>
            </a:endParaRPr>
          </a:p>
          <a:p>
            <a:r>
              <a:rPr lang="tr-TR" sz="2400" dirty="0">
                <a:latin typeface="mHelvetica"/>
              </a:rPr>
              <a:t>A) Işık doğrusal yolla ama ses dalgalar hâlinde yayılır.</a:t>
            </a:r>
          </a:p>
          <a:p>
            <a:r>
              <a:rPr lang="tr-TR" sz="2400" dirty="0">
                <a:latin typeface="mHelvetica"/>
              </a:rPr>
              <a:t>B) Işık bir enerji çeşididir ama ses bir enerji çeşidi değildir.</a:t>
            </a:r>
          </a:p>
          <a:p>
            <a:r>
              <a:rPr lang="tr-TR" sz="2400" dirty="0">
                <a:latin typeface="mHelvetica"/>
              </a:rPr>
              <a:t>C) Işık boşlukta yayılır ama ses boşlukta yayılamaz.</a:t>
            </a:r>
          </a:p>
          <a:p>
            <a:r>
              <a:rPr lang="tr-TR" sz="2400" dirty="0">
                <a:latin typeface="mHelvetica"/>
              </a:rPr>
              <a:t>D) Titreşen cisimler ses üretir ama ışık üretemez.</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38700" y="116632"/>
            <a:ext cx="4305299"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5-Nokta Yıldız 3"/>
          <p:cNvSpPr/>
          <p:nvPr/>
        </p:nvSpPr>
        <p:spPr>
          <a:xfrm>
            <a:off x="0" y="3717032"/>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19317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784976" cy="2369880"/>
          </a:xfrm>
          <a:prstGeom prst="rect">
            <a:avLst/>
          </a:prstGeom>
        </p:spPr>
        <p:txBody>
          <a:bodyPr wrap="square">
            <a:spAutoFit/>
          </a:bodyPr>
          <a:lstStyle/>
          <a:p>
            <a:r>
              <a:rPr lang="tr-TR" sz="2800" b="1" dirty="0">
                <a:solidFill>
                  <a:srgbClr val="FF33FF"/>
                </a:solidFill>
                <a:latin typeface="mHelvetica-Bold"/>
              </a:rPr>
              <a:t>4. </a:t>
            </a:r>
            <a:r>
              <a:rPr lang="tr-TR" sz="2800" b="1" dirty="0" smtClean="0">
                <a:solidFill>
                  <a:srgbClr val="FF33FF"/>
                </a:solidFill>
                <a:latin typeface="mHelvetica-Bold"/>
              </a:rPr>
              <a:t> </a:t>
            </a:r>
            <a:r>
              <a:rPr lang="tr-TR" sz="2400" dirty="0" smtClean="0">
                <a:solidFill>
                  <a:srgbClr val="000000"/>
                </a:solidFill>
                <a:latin typeface="mHelvetica"/>
              </a:rPr>
              <a:t>I</a:t>
            </a:r>
            <a:r>
              <a:rPr lang="tr-TR" sz="2400" dirty="0">
                <a:solidFill>
                  <a:srgbClr val="000000"/>
                </a:solidFill>
                <a:latin typeface="mHelvetica"/>
              </a:rPr>
              <a:t>. Işık boşlukta yayılamaz, ses yayılabilir.</a:t>
            </a:r>
          </a:p>
          <a:p>
            <a:r>
              <a:rPr lang="tr-TR" sz="2400" dirty="0" smtClean="0">
                <a:solidFill>
                  <a:srgbClr val="000000"/>
                </a:solidFill>
                <a:latin typeface="mHelvetica"/>
              </a:rPr>
              <a:t>     II</a:t>
            </a:r>
            <a:r>
              <a:rPr lang="tr-TR" sz="2400" dirty="0">
                <a:solidFill>
                  <a:srgbClr val="000000"/>
                </a:solidFill>
                <a:latin typeface="mHelvetica"/>
              </a:rPr>
              <a:t>. Sesin engele çarparak kaynağına geri dönmesi yankıdır.</a:t>
            </a:r>
          </a:p>
          <a:p>
            <a:r>
              <a:rPr lang="tr-TR" sz="2400" dirty="0" smtClean="0">
                <a:solidFill>
                  <a:srgbClr val="000000"/>
                </a:solidFill>
                <a:latin typeface="mHelvetica"/>
              </a:rPr>
              <a:t>     III</a:t>
            </a:r>
            <a:r>
              <a:rPr lang="tr-TR" sz="2400" dirty="0">
                <a:solidFill>
                  <a:srgbClr val="000000"/>
                </a:solidFill>
                <a:latin typeface="mHelvetica"/>
              </a:rPr>
              <a:t>. Ses cisimler tarafından soğurulur.</a:t>
            </a:r>
          </a:p>
          <a:p>
            <a:r>
              <a:rPr lang="tr-TR" sz="2400" dirty="0">
                <a:solidFill>
                  <a:srgbClr val="000000"/>
                </a:solidFill>
                <a:latin typeface="mHelvetica"/>
              </a:rPr>
              <a:t>Yukarıdaki yargılardan hangileri doğrudur</a:t>
            </a:r>
            <a:r>
              <a:rPr lang="tr-TR" sz="2400" dirty="0" smtClean="0">
                <a:solidFill>
                  <a:srgbClr val="000000"/>
                </a:solidFill>
                <a:latin typeface="mHelvetica"/>
              </a:rPr>
              <a:t>?</a:t>
            </a:r>
          </a:p>
          <a:p>
            <a:endParaRPr lang="tr-TR" sz="2400" dirty="0">
              <a:solidFill>
                <a:srgbClr val="000000"/>
              </a:solidFill>
              <a:latin typeface="mHelvetica"/>
            </a:endParaRPr>
          </a:p>
          <a:p>
            <a:r>
              <a:rPr lang="es-ES" sz="2400" dirty="0">
                <a:solidFill>
                  <a:srgbClr val="000000"/>
                </a:solidFill>
                <a:latin typeface="mHelvetica"/>
              </a:rPr>
              <a:t>A) Yalnız I </a:t>
            </a:r>
            <a:r>
              <a:rPr lang="tr-TR" sz="2400" dirty="0" smtClean="0">
                <a:solidFill>
                  <a:srgbClr val="000000"/>
                </a:solidFill>
                <a:latin typeface="mHelvetica"/>
              </a:rPr>
              <a:t>      </a:t>
            </a:r>
            <a:r>
              <a:rPr lang="es-ES" sz="2400" dirty="0" smtClean="0">
                <a:solidFill>
                  <a:srgbClr val="000000"/>
                </a:solidFill>
                <a:latin typeface="mHelvetica"/>
              </a:rPr>
              <a:t>B</a:t>
            </a:r>
            <a:r>
              <a:rPr lang="es-ES" sz="2400" dirty="0">
                <a:solidFill>
                  <a:srgbClr val="000000"/>
                </a:solidFill>
                <a:latin typeface="mHelvetica"/>
              </a:rPr>
              <a:t>) I ve II </a:t>
            </a:r>
            <a:r>
              <a:rPr lang="tr-TR" sz="2400" dirty="0" smtClean="0">
                <a:solidFill>
                  <a:srgbClr val="000000"/>
                </a:solidFill>
                <a:latin typeface="mHelvetica"/>
              </a:rPr>
              <a:t>        </a:t>
            </a:r>
            <a:r>
              <a:rPr lang="es-ES" sz="2400" dirty="0" smtClean="0">
                <a:solidFill>
                  <a:srgbClr val="000000"/>
                </a:solidFill>
                <a:latin typeface="mHelvetica"/>
              </a:rPr>
              <a:t>C</a:t>
            </a:r>
            <a:r>
              <a:rPr lang="es-ES" sz="2400" dirty="0">
                <a:solidFill>
                  <a:srgbClr val="000000"/>
                </a:solidFill>
                <a:latin typeface="mHelvetica"/>
              </a:rPr>
              <a:t>) II ve III </a:t>
            </a:r>
            <a:r>
              <a:rPr lang="tr-TR" sz="2400" dirty="0" smtClean="0">
                <a:solidFill>
                  <a:srgbClr val="000000"/>
                </a:solidFill>
                <a:latin typeface="mHelvetica"/>
              </a:rPr>
              <a:t>           </a:t>
            </a:r>
            <a:r>
              <a:rPr lang="es-ES" sz="2400" dirty="0" smtClean="0">
                <a:solidFill>
                  <a:srgbClr val="000000"/>
                </a:solidFill>
                <a:latin typeface="mHelvetica"/>
              </a:rPr>
              <a:t>D</a:t>
            </a:r>
            <a:r>
              <a:rPr lang="es-ES" sz="2400" dirty="0">
                <a:solidFill>
                  <a:srgbClr val="000000"/>
                </a:solidFill>
                <a:latin typeface="mHelvetica"/>
              </a:rPr>
              <a:t>) I, II ve III</a:t>
            </a:r>
            <a:endParaRPr lang="tr-TR" sz="2400" dirty="0"/>
          </a:p>
        </p:txBody>
      </p:sp>
      <p:sp>
        <p:nvSpPr>
          <p:cNvPr id="3" name="Dikdörtgen 2"/>
          <p:cNvSpPr/>
          <p:nvPr/>
        </p:nvSpPr>
        <p:spPr>
          <a:xfrm>
            <a:off x="323528" y="2996952"/>
            <a:ext cx="8712968" cy="2369880"/>
          </a:xfrm>
          <a:prstGeom prst="rect">
            <a:avLst/>
          </a:prstGeom>
        </p:spPr>
        <p:txBody>
          <a:bodyPr wrap="square">
            <a:spAutoFit/>
          </a:bodyPr>
          <a:lstStyle/>
          <a:p>
            <a:r>
              <a:rPr lang="tr-TR" sz="2800" b="1" dirty="0">
                <a:solidFill>
                  <a:srgbClr val="FF33FF"/>
                </a:solidFill>
                <a:latin typeface="mHelvetica-Bold"/>
              </a:rPr>
              <a:t>5. </a:t>
            </a:r>
            <a:r>
              <a:rPr lang="tr-TR" sz="2400" dirty="0">
                <a:solidFill>
                  <a:srgbClr val="000000"/>
                </a:solidFill>
                <a:latin typeface="mHelvetica"/>
              </a:rPr>
              <a:t>Bir öğrenci, ayna ve boru kullanarak elmayı </a:t>
            </a:r>
            <a:endParaRPr lang="tr-TR" sz="2400" dirty="0" smtClean="0">
              <a:solidFill>
                <a:srgbClr val="000000"/>
              </a:solidFill>
              <a:latin typeface="mHelvetica"/>
            </a:endParaRPr>
          </a:p>
          <a:p>
            <a:r>
              <a:rPr lang="tr-TR" sz="2400" dirty="0" smtClean="0">
                <a:solidFill>
                  <a:srgbClr val="000000"/>
                </a:solidFill>
                <a:latin typeface="mHelvetica"/>
              </a:rPr>
              <a:t>görebileceği </a:t>
            </a:r>
            <a:r>
              <a:rPr lang="tr-TR" sz="2400" dirty="0">
                <a:solidFill>
                  <a:srgbClr val="000000"/>
                </a:solidFill>
                <a:latin typeface="mHelvetica"/>
              </a:rPr>
              <a:t>şekilde düzenek yapıyor.</a:t>
            </a:r>
          </a:p>
          <a:p>
            <a:r>
              <a:rPr lang="tr-TR" sz="2400" dirty="0" smtClean="0">
                <a:solidFill>
                  <a:srgbClr val="000000"/>
                </a:solidFill>
                <a:latin typeface="mHelvetica"/>
              </a:rPr>
              <a:t>Buna </a:t>
            </a:r>
            <a:r>
              <a:rPr lang="tr-TR" sz="2400" dirty="0">
                <a:solidFill>
                  <a:srgbClr val="000000"/>
                </a:solidFill>
                <a:latin typeface="mHelvetica"/>
              </a:rPr>
              <a:t>göre, bu öğrenci kaç ayna kullanmıştır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2 </a:t>
            </a:r>
            <a:r>
              <a:rPr lang="tr-TR" sz="2400" dirty="0" smtClean="0">
                <a:solidFill>
                  <a:srgbClr val="000000"/>
                </a:solidFill>
                <a:latin typeface="mHelvetica"/>
              </a:rPr>
              <a:t>                          B</a:t>
            </a:r>
            <a:r>
              <a:rPr lang="tr-TR" sz="2400" dirty="0">
                <a:solidFill>
                  <a:srgbClr val="000000"/>
                </a:solidFill>
                <a:latin typeface="mHelvetica"/>
              </a:rPr>
              <a:t>) 3</a:t>
            </a:r>
          </a:p>
          <a:p>
            <a:r>
              <a:rPr lang="tr-TR" sz="2400" dirty="0">
                <a:solidFill>
                  <a:srgbClr val="000000"/>
                </a:solidFill>
                <a:latin typeface="mHelvetica"/>
              </a:rPr>
              <a:t>C) 4 </a:t>
            </a:r>
            <a:r>
              <a:rPr lang="tr-TR" sz="2400" dirty="0" smtClean="0">
                <a:solidFill>
                  <a:srgbClr val="000000"/>
                </a:solidFill>
                <a:latin typeface="mHelvetica"/>
              </a:rPr>
              <a:t>                          D</a:t>
            </a:r>
            <a:r>
              <a:rPr lang="tr-TR" sz="2400" dirty="0">
                <a:solidFill>
                  <a:srgbClr val="000000"/>
                </a:solidFill>
                <a:latin typeface="mHelvetica"/>
              </a:rPr>
              <a:t>) 5</a:t>
            </a:r>
            <a:endParaRPr lang="tr-TR" sz="2400"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41740" y="2442608"/>
            <a:ext cx="1794777" cy="399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8028384" y="5879261"/>
            <a:ext cx="338554" cy="369332"/>
          </a:xfrm>
          <a:prstGeom prst="rect">
            <a:avLst/>
          </a:prstGeom>
        </p:spPr>
        <p:txBody>
          <a:bodyPr wrap="none">
            <a:spAutoFit/>
          </a:bodyPr>
          <a:lstStyle/>
          <a:p>
            <a:r>
              <a:rPr lang="tr-TR" dirty="0">
                <a:latin typeface="mHelvetica"/>
              </a:rPr>
              <a:t>K</a:t>
            </a:r>
            <a:endParaRPr lang="tr-TR" dirty="0"/>
          </a:p>
        </p:txBody>
      </p:sp>
      <p:sp>
        <p:nvSpPr>
          <p:cNvPr id="6" name="5-Nokta Yıldız 5"/>
          <p:cNvSpPr/>
          <p:nvPr/>
        </p:nvSpPr>
        <p:spPr>
          <a:xfrm>
            <a:off x="3851920" y="1951313"/>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5-Nokta Yıldız 6"/>
          <p:cNvSpPr/>
          <p:nvPr/>
        </p:nvSpPr>
        <p:spPr>
          <a:xfrm>
            <a:off x="179512" y="4442159"/>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58496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16632"/>
            <a:ext cx="8784976" cy="4001095"/>
          </a:xfrm>
          <a:prstGeom prst="rect">
            <a:avLst/>
          </a:prstGeom>
        </p:spPr>
        <p:txBody>
          <a:bodyPr wrap="square">
            <a:spAutoFit/>
          </a:bodyPr>
          <a:lstStyle/>
          <a:p>
            <a:r>
              <a:rPr lang="tr-TR" sz="2800" b="1" dirty="0">
                <a:solidFill>
                  <a:srgbClr val="FF33FF"/>
                </a:solidFill>
                <a:latin typeface="mHelvetica-Bold"/>
              </a:rPr>
              <a:t>6. </a:t>
            </a:r>
            <a:r>
              <a:rPr lang="tr-TR" sz="2000" dirty="0">
                <a:solidFill>
                  <a:srgbClr val="000000"/>
                </a:solidFill>
                <a:latin typeface="mHelvetica"/>
              </a:rPr>
              <a:t>Aşağıdaki seçeneklerden hangisi, inşaatlarda kullanılan ses yalıtım yöntemlerinden biri değildir</a:t>
            </a:r>
            <a:r>
              <a:rPr lang="tr-TR" sz="2000" dirty="0" smtClean="0">
                <a:solidFill>
                  <a:srgbClr val="000000"/>
                </a:solidFill>
                <a:latin typeface="mHelvetica"/>
              </a:rPr>
              <a:t>?</a:t>
            </a:r>
          </a:p>
          <a:p>
            <a:endParaRPr lang="tr-TR" sz="2000" dirty="0">
              <a:solidFill>
                <a:srgbClr val="000000"/>
              </a:solidFill>
              <a:latin typeface="mHelvetica"/>
            </a:endParaRPr>
          </a:p>
          <a:p>
            <a:r>
              <a:rPr lang="pt-BR" sz="2000" dirty="0">
                <a:solidFill>
                  <a:srgbClr val="000000"/>
                </a:solidFill>
                <a:latin typeface="mHelvetica"/>
              </a:rPr>
              <a:t>A) Pencerelerin metal çerçeveli yapılması</a:t>
            </a:r>
          </a:p>
          <a:p>
            <a:r>
              <a:rPr lang="tr-TR" sz="2000" dirty="0">
                <a:solidFill>
                  <a:srgbClr val="000000"/>
                </a:solidFill>
                <a:latin typeface="mHelvetica"/>
              </a:rPr>
              <a:t>B) Duvarlarda hava boşlukları çok olan gaz betonun kullanılması</a:t>
            </a:r>
          </a:p>
          <a:p>
            <a:r>
              <a:rPr lang="sv-SE" sz="2000" dirty="0">
                <a:solidFill>
                  <a:srgbClr val="000000"/>
                </a:solidFill>
                <a:latin typeface="mHelvetica"/>
              </a:rPr>
              <a:t>C) Dış cephenin köpükle kaplanması</a:t>
            </a:r>
          </a:p>
          <a:p>
            <a:r>
              <a:rPr lang="tr-TR" sz="2000" dirty="0">
                <a:solidFill>
                  <a:srgbClr val="000000"/>
                </a:solidFill>
                <a:latin typeface="mHelvetica"/>
              </a:rPr>
              <a:t>D) Çatıların cam yünü ile </a:t>
            </a:r>
            <a:r>
              <a:rPr lang="tr-TR" sz="2000" dirty="0" smtClean="0">
                <a:solidFill>
                  <a:srgbClr val="000000"/>
                </a:solidFill>
                <a:latin typeface="mHelvetica"/>
              </a:rPr>
              <a:t>kaplanması</a:t>
            </a:r>
          </a:p>
          <a:p>
            <a:endParaRPr lang="tr-TR" dirty="0">
              <a:solidFill>
                <a:srgbClr val="000000"/>
              </a:solidFill>
              <a:latin typeface="mHelvetica"/>
            </a:endParaRPr>
          </a:p>
          <a:p>
            <a:r>
              <a:rPr lang="tr-TR" sz="2800" b="1" dirty="0">
                <a:solidFill>
                  <a:srgbClr val="FF33FF"/>
                </a:solidFill>
                <a:latin typeface="mHelvetica-Bold"/>
              </a:rPr>
              <a:t>7. </a:t>
            </a:r>
            <a:r>
              <a:rPr lang="tr-TR" sz="2000" dirty="0">
                <a:solidFill>
                  <a:srgbClr val="000000"/>
                </a:solidFill>
                <a:latin typeface="mHelvetica"/>
              </a:rPr>
              <a:t>Halı, beton, cam, mermer zeminlerinden hangisinde yürürken en az ses çıkar</a:t>
            </a:r>
            <a:r>
              <a:rPr lang="tr-TR" sz="2000" dirty="0" smtClean="0">
                <a:solidFill>
                  <a:srgbClr val="000000"/>
                </a:solidFill>
                <a:latin typeface="mHelvetica"/>
              </a:rPr>
              <a:t>?</a:t>
            </a:r>
          </a:p>
          <a:p>
            <a:endParaRPr lang="tr-TR" sz="2000" dirty="0">
              <a:solidFill>
                <a:srgbClr val="000000"/>
              </a:solidFill>
              <a:latin typeface="mHelvetica"/>
            </a:endParaRPr>
          </a:p>
          <a:p>
            <a:r>
              <a:rPr lang="tr-TR" sz="2000" dirty="0">
                <a:solidFill>
                  <a:srgbClr val="000000"/>
                </a:solidFill>
                <a:latin typeface="mHelvetica"/>
              </a:rPr>
              <a:t>A) Beton </a:t>
            </a:r>
            <a:r>
              <a:rPr lang="tr-TR" sz="2000" dirty="0" smtClean="0">
                <a:solidFill>
                  <a:srgbClr val="000000"/>
                </a:solidFill>
                <a:latin typeface="mHelvetica"/>
              </a:rPr>
              <a:t>            B</a:t>
            </a:r>
            <a:r>
              <a:rPr lang="tr-TR" sz="2000" dirty="0">
                <a:solidFill>
                  <a:srgbClr val="000000"/>
                </a:solidFill>
                <a:latin typeface="mHelvetica"/>
              </a:rPr>
              <a:t>) Cam </a:t>
            </a:r>
            <a:r>
              <a:rPr lang="tr-TR" sz="2000" dirty="0" smtClean="0">
                <a:solidFill>
                  <a:srgbClr val="000000"/>
                </a:solidFill>
                <a:latin typeface="mHelvetica"/>
              </a:rPr>
              <a:t>               C</a:t>
            </a:r>
            <a:r>
              <a:rPr lang="tr-TR" sz="2000" dirty="0">
                <a:solidFill>
                  <a:srgbClr val="000000"/>
                </a:solidFill>
                <a:latin typeface="mHelvetica"/>
              </a:rPr>
              <a:t>) Mermer </a:t>
            </a:r>
            <a:r>
              <a:rPr lang="tr-TR" sz="2000" dirty="0" smtClean="0">
                <a:solidFill>
                  <a:srgbClr val="000000"/>
                </a:solidFill>
                <a:latin typeface="mHelvetica"/>
              </a:rPr>
              <a:t>                  D</a:t>
            </a:r>
            <a:r>
              <a:rPr lang="tr-TR" sz="2000" dirty="0">
                <a:solidFill>
                  <a:srgbClr val="000000"/>
                </a:solidFill>
                <a:latin typeface="mHelvetica"/>
              </a:rPr>
              <a:t>) Halı</a:t>
            </a:r>
            <a:endParaRPr lang="tr-TR" sz="2000" dirty="0"/>
          </a:p>
        </p:txBody>
      </p:sp>
      <p:sp>
        <p:nvSpPr>
          <p:cNvPr id="3" name="5-Nokta Yıldız 2"/>
          <p:cNvSpPr/>
          <p:nvPr/>
        </p:nvSpPr>
        <p:spPr>
          <a:xfrm>
            <a:off x="107504" y="1124744"/>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5-Nokta Yıldız 3"/>
          <p:cNvSpPr/>
          <p:nvPr/>
        </p:nvSpPr>
        <p:spPr>
          <a:xfrm>
            <a:off x="6516216" y="3613671"/>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08534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07704" y="85725"/>
            <a:ext cx="5086349"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188640"/>
            <a:ext cx="583814" cy="523220"/>
          </a:xfrm>
          <a:prstGeom prst="rect">
            <a:avLst/>
          </a:prstGeom>
        </p:spPr>
        <p:txBody>
          <a:bodyPr wrap="none">
            <a:spAutoFit/>
          </a:bodyPr>
          <a:lstStyle/>
          <a:p>
            <a:r>
              <a:rPr lang="tr-TR" sz="2800" b="1" dirty="0" smtClean="0">
                <a:solidFill>
                  <a:srgbClr val="FF33FF"/>
                </a:solidFill>
                <a:latin typeface="mHelvetica-Bold"/>
              </a:rPr>
              <a:t>8. </a:t>
            </a:r>
            <a:endParaRPr lang="tr-TR" dirty="0"/>
          </a:p>
        </p:txBody>
      </p:sp>
      <p:sp>
        <p:nvSpPr>
          <p:cNvPr id="3" name="Dikdörtgen 2"/>
          <p:cNvSpPr/>
          <p:nvPr/>
        </p:nvSpPr>
        <p:spPr>
          <a:xfrm>
            <a:off x="354618" y="2492896"/>
            <a:ext cx="8712968" cy="2677656"/>
          </a:xfrm>
          <a:prstGeom prst="rect">
            <a:avLst/>
          </a:prstGeom>
        </p:spPr>
        <p:txBody>
          <a:bodyPr wrap="square">
            <a:spAutoFit/>
          </a:bodyPr>
          <a:lstStyle/>
          <a:p>
            <a:r>
              <a:rPr lang="tr-TR" sz="2400" dirty="0">
                <a:latin typeface="mHelvetica"/>
              </a:rPr>
              <a:t>Yukarıdaki deneyi yapan bir öğrenci aşağıdakilerden hangisine ulaşamaz</a:t>
            </a:r>
            <a:r>
              <a:rPr lang="tr-TR" sz="2400" dirty="0" smtClean="0">
                <a:latin typeface="mHelvetica"/>
              </a:rPr>
              <a:t>?</a:t>
            </a:r>
          </a:p>
          <a:p>
            <a:endParaRPr lang="tr-TR" sz="2400" dirty="0">
              <a:latin typeface="mHelvetica"/>
            </a:endParaRPr>
          </a:p>
          <a:p>
            <a:r>
              <a:rPr lang="tr-TR" sz="2400" dirty="0">
                <a:latin typeface="mHelvetica"/>
              </a:rPr>
              <a:t>A) Gelen ışın, yansıyan ışın ve normal aynı düzlemdedir.</a:t>
            </a:r>
          </a:p>
          <a:p>
            <a:r>
              <a:rPr lang="tr-TR" sz="2400" dirty="0">
                <a:latin typeface="mHelvetica"/>
              </a:rPr>
              <a:t>B) Işık soğurulabilir.</a:t>
            </a:r>
          </a:p>
          <a:p>
            <a:r>
              <a:rPr lang="tr-TR" sz="2400" dirty="0">
                <a:latin typeface="mHelvetica"/>
              </a:rPr>
              <a:t>C) Gelen ışın ile yansıyan ışının açıları eşittir.</a:t>
            </a:r>
          </a:p>
          <a:p>
            <a:r>
              <a:rPr lang="tr-TR" sz="2400" dirty="0">
                <a:latin typeface="mHelvetica"/>
              </a:rPr>
              <a:t>D) Işık parlak yüzeyden yansır.</a:t>
            </a:r>
            <a:endParaRPr lang="tr-TR" sz="2400" dirty="0"/>
          </a:p>
        </p:txBody>
      </p:sp>
      <p:sp>
        <p:nvSpPr>
          <p:cNvPr id="5" name="5-Nokta Yıldız 4"/>
          <p:cNvSpPr/>
          <p:nvPr/>
        </p:nvSpPr>
        <p:spPr>
          <a:xfrm>
            <a:off x="259270" y="393305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29943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856984" cy="4955203"/>
          </a:xfrm>
          <a:prstGeom prst="rect">
            <a:avLst/>
          </a:prstGeom>
        </p:spPr>
        <p:txBody>
          <a:bodyPr wrap="square">
            <a:spAutoFit/>
          </a:bodyPr>
          <a:lstStyle/>
          <a:p>
            <a:r>
              <a:rPr lang="tr-TR" sz="2800" b="1" dirty="0">
                <a:solidFill>
                  <a:srgbClr val="FF33FF"/>
                </a:solidFill>
                <a:latin typeface="mHelvetica-Bold"/>
              </a:rPr>
              <a:t>9. </a:t>
            </a:r>
            <a:r>
              <a:rPr lang="tr-TR" sz="2400" dirty="0">
                <a:solidFill>
                  <a:srgbClr val="000000"/>
                </a:solidFill>
                <a:latin typeface="mHelvetica"/>
              </a:rPr>
              <a:t>I. Işığın engele çarparak kaynağına geri dönmesine soğurulma denir.</a:t>
            </a:r>
          </a:p>
          <a:p>
            <a:r>
              <a:rPr lang="tr-TR" sz="2400" dirty="0" smtClean="0">
                <a:solidFill>
                  <a:srgbClr val="000000"/>
                </a:solidFill>
                <a:latin typeface="mHelvetica"/>
              </a:rPr>
              <a:t>   II</a:t>
            </a:r>
            <a:r>
              <a:rPr lang="tr-TR" sz="2400" dirty="0">
                <a:solidFill>
                  <a:srgbClr val="000000"/>
                </a:solidFill>
                <a:latin typeface="mHelvetica"/>
              </a:rPr>
              <a:t>. Gelen ışın ile yansıyan ışın eşittir.</a:t>
            </a:r>
          </a:p>
          <a:p>
            <a:r>
              <a:rPr lang="tr-TR" sz="2400" dirty="0" smtClean="0">
                <a:solidFill>
                  <a:srgbClr val="000000"/>
                </a:solidFill>
                <a:latin typeface="mHelvetica"/>
              </a:rPr>
              <a:t>   III</a:t>
            </a:r>
            <a:r>
              <a:rPr lang="tr-TR" sz="2400" dirty="0">
                <a:solidFill>
                  <a:srgbClr val="000000"/>
                </a:solidFill>
                <a:latin typeface="mHelvetica"/>
              </a:rPr>
              <a:t>. Normal üzerinden gelen ışın, kendi üzerinden geri döner.</a:t>
            </a:r>
          </a:p>
          <a:p>
            <a:r>
              <a:rPr lang="tr-TR" sz="2400" dirty="0">
                <a:solidFill>
                  <a:srgbClr val="000000"/>
                </a:solidFill>
                <a:latin typeface="mHelvetica"/>
              </a:rPr>
              <a:t>Yukarıdaki numaralanmış yargılardan hangileri doğrudur</a:t>
            </a:r>
            <a:r>
              <a:rPr lang="tr-TR" sz="2400" dirty="0" smtClean="0">
                <a:solidFill>
                  <a:srgbClr val="000000"/>
                </a:solidFill>
                <a:latin typeface="mHelvetica"/>
              </a:rPr>
              <a:t>?</a:t>
            </a:r>
          </a:p>
          <a:p>
            <a:endParaRPr lang="tr-TR" sz="2400" dirty="0">
              <a:solidFill>
                <a:srgbClr val="000000"/>
              </a:solidFill>
              <a:latin typeface="mHelvetica"/>
            </a:endParaRPr>
          </a:p>
          <a:p>
            <a:pPr marL="457200" indent="-457200">
              <a:buAutoNum type="alphaUcParenR"/>
            </a:pPr>
            <a:r>
              <a:rPr lang="es-ES" sz="2400" dirty="0" smtClean="0">
                <a:solidFill>
                  <a:srgbClr val="000000"/>
                </a:solidFill>
                <a:latin typeface="mHelvetica"/>
              </a:rPr>
              <a:t>I </a:t>
            </a:r>
            <a:r>
              <a:rPr lang="es-ES" sz="2400" dirty="0">
                <a:solidFill>
                  <a:srgbClr val="000000"/>
                </a:solidFill>
                <a:latin typeface="mHelvetica"/>
              </a:rPr>
              <a:t>ve II </a:t>
            </a:r>
            <a:r>
              <a:rPr lang="tr-TR" sz="2400" dirty="0" smtClean="0">
                <a:solidFill>
                  <a:srgbClr val="000000"/>
                </a:solidFill>
                <a:latin typeface="mHelvetica"/>
              </a:rPr>
              <a:t>       </a:t>
            </a:r>
            <a:r>
              <a:rPr lang="es-ES" sz="2400" dirty="0" smtClean="0">
                <a:solidFill>
                  <a:srgbClr val="000000"/>
                </a:solidFill>
                <a:latin typeface="mHelvetica"/>
              </a:rPr>
              <a:t>B</a:t>
            </a:r>
            <a:r>
              <a:rPr lang="es-ES" sz="2400" dirty="0">
                <a:solidFill>
                  <a:srgbClr val="000000"/>
                </a:solidFill>
                <a:latin typeface="mHelvetica"/>
              </a:rPr>
              <a:t>) II ve III </a:t>
            </a:r>
            <a:r>
              <a:rPr lang="tr-TR" sz="2400" dirty="0" smtClean="0">
                <a:solidFill>
                  <a:srgbClr val="000000"/>
                </a:solidFill>
                <a:latin typeface="mHelvetica"/>
              </a:rPr>
              <a:t>        </a:t>
            </a:r>
            <a:r>
              <a:rPr lang="es-ES" sz="2400" dirty="0" smtClean="0">
                <a:solidFill>
                  <a:srgbClr val="000000"/>
                </a:solidFill>
                <a:latin typeface="mHelvetica"/>
              </a:rPr>
              <a:t>C</a:t>
            </a:r>
            <a:r>
              <a:rPr lang="es-ES" sz="2400" dirty="0">
                <a:solidFill>
                  <a:srgbClr val="000000"/>
                </a:solidFill>
                <a:latin typeface="mHelvetica"/>
              </a:rPr>
              <a:t>) I ve III </a:t>
            </a:r>
            <a:r>
              <a:rPr lang="tr-TR" sz="2400" dirty="0" smtClean="0">
                <a:solidFill>
                  <a:srgbClr val="000000"/>
                </a:solidFill>
                <a:latin typeface="mHelvetica"/>
              </a:rPr>
              <a:t>       </a:t>
            </a:r>
            <a:r>
              <a:rPr lang="es-ES" sz="2400" dirty="0" smtClean="0">
                <a:solidFill>
                  <a:srgbClr val="000000"/>
                </a:solidFill>
                <a:latin typeface="mHelvetica"/>
              </a:rPr>
              <a:t>D</a:t>
            </a:r>
            <a:r>
              <a:rPr lang="es-ES" sz="2400" dirty="0">
                <a:solidFill>
                  <a:srgbClr val="000000"/>
                </a:solidFill>
                <a:latin typeface="mHelvetica"/>
              </a:rPr>
              <a:t>) I, II ve </a:t>
            </a:r>
            <a:r>
              <a:rPr lang="es-ES" sz="2400" dirty="0" smtClean="0">
                <a:solidFill>
                  <a:srgbClr val="000000"/>
                </a:solidFill>
                <a:latin typeface="mHelvetica"/>
              </a:rPr>
              <a:t>III</a:t>
            </a:r>
            <a:endParaRPr lang="tr-TR" sz="2400" dirty="0" smtClean="0">
              <a:solidFill>
                <a:srgbClr val="000000"/>
              </a:solidFill>
              <a:latin typeface="mHelvetica"/>
            </a:endParaRPr>
          </a:p>
          <a:p>
            <a:pPr marL="457200" indent="-457200">
              <a:buAutoNum type="alphaUcParenR"/>
            </a:pPr>
            <a:endParaRPr lang="es-ES" sz="2000" dirty="0">
              <a:solidFill>
                <a:srgbClr val="000000"/>
              </a:solidFill>
              <a:latin typeface="mHelvetica"/>
            </a:endParaRPr>
          </a:p>
          <a:p>
            <a:r>
              <a:rPr lang="tr-TR" sz="2800" b="1" dirty="0">
                <a:solidFill>
                  <a:srgbClr val="FF33FF"/>
                </a:solidFill>
                <a:latin typeface="mHelvetica-Bold"/>
              </a:rPr>
              <a:t>10. </a:t>
            </a:r>
            <a:r>
              <a:rPr lang="tr-TR" sz="2400" dirty="0">
                <a:solidFill>
                  <a:srgbClr val="000000"/>
                </a:solidFill>
                <a:latin typeface="mHelvetica"/>
              </a:rPr>
              <a:t>Demir, tahta, strafor köpük, cam yünü, cam</a:t>
            </a:r>
          </a:p>
          <a:p>
            <a:r>
              <a:rPr lang="tr-TR" sz="2400" dirty="0">
                <a:solidFill>
                  <a:srgbClr val="000000"/>
                </a:solidFill>
                <a:latin typeface="mHelvetica"/>
              </a:rPr>
              <a:t>Yukarıda verilen maddelerden kaç tanesi yalıtım maddesi olarak kullanılabilir</a:t>
            </a:r>
            <a:r>
              <a:rPr lang="tr-TR" sz="2400" dirty="0" smtClean="0">
                <a:solidFill>
                  <a:srgbClr val="000000"/>
                </a:solidFill>
                <a:latin typeface="mHelvetica"/>
              </a:rPr>
              <a:t>?</a:t>
            </a:r>
          </a:p>
          <a:p>
            <a:endParaRPr lang="tr-TR" sz="2400" dirty="0">
              <a:solidFill>
                <a:srgbClr val="000000"/>
              </a:solidFill>
              <a:latin typeface="mHelvetica"/>
            </a:endParaRPr>
          </a:p>
          <a:p>
            <a:r>
              <a:rPr lang="pt-BR" sz="2400" dirty="0">
                <a:solidFill>
                  <a:srgbClr val="000000"/>
                </a:solidFill>
                <a:latin typeface="mHelvetica"/>
              </a:rPr>
              <a:t>A) 2 </a:t>
            </a:r>
            <a:r>
              <a:rPr lang="tr-TR" sz="2400" dirty="0" smtClean="0">
                <a:solidFill>
                  <a:srgbClr val="000000"/>
                </a:solidFill>
                <a:latin typeface="mHelvetica"/>
              </a:rPr>
              <a:t>         </a:t>
            </a:r>
            <a:r>
              <a:rPr lang="pt-BR" sz="2400" dirty="0" smtClean="0">
                <a:solidFill>
                  <a:srgbClr val="000000"/>
                </a:solidFill>
                <a:latin typeface="mHelvetica"/>
              </a:rPr>
              <a:t>B</a:t>
            </a:r>
            <a:r>
              <a:rPr lang="pt-BR" sz="2400" dirty="0">
                <a:solidFill>
                  <a:srgbClr val="000000"/>
                </a:solidFill>
                <a:latin typeface="mHelvetica"/>
              </a:rPr>
              <a:t>) 3 </a:t>
            </a:r>
            <a:r>
              <a:rPr lang="tr-TR" sz="2400" dirty="0" smtClean="0">
                <a:solidFill>
                  <a:srgbClr val="000000"/>
                </a:solidFill>
                <a:latin typeface="mHelvetica"/>
              </a:rPr>
              <a:t>          </a:t>
            </a:r>
            <a:r>
              <a:rPr lang="pt-BR" sz="2400" dirty="0" smtClean="0">
                <a:solidFill>
                  <a:srgbClr val="000000"/>
                </a:solidFill>
                <a:latin typeface="mHelvetica"/>
              </a:rPr>
              <a:t>C</a:t>
            </a:r>
            <a:r>
              <a:rPr lang="pt-BR" sz="2400" dirty="0">
                <a:solidFill>
                  <a:srgbClr val="000000"/>
                </a:solidFill>
                <a:latin typeface="mHelvetica"/>
              </a:rPr>
              <a:t>) 4 </a:t>
            </a:r>
            <a:r>
              <a:rPr lang="tr-TR" sz="2400" dirty="0" smtClean="0">
                <a:solidFill>
                  <a:srgbClr val="000000"/>
                </a:solidFill>
                <a:latin typeface="mHelvetica"/>
              </a:rPr>
              <a:t>            </a:t>
            </a:r>
            <a:r>
              <a:rPr lang="pt-BR" sz="2400" dirty="0" smtClean="0">
                <a:solidFill>
                  <a:srgbClr val="000000"/>
                </a:solidFill>
                <a:latin typeface="mHelvetica"/>
              </a:rPr>
              <a:t>D</a:t>
            </a:r>
            <a:r>
              <a:rPr lang="pt-BR" sz="2400" dirty="0">
                <a:solidFill>
                  <a:srgbClr val="000000"/>
                </a:solidFill>
                <a:latin typeface="mHelvetica"/>
              </a:rPr>
              <a:t>) 5</a:t>
            </a:r>
            <a:endParaRPr lang="tr-TR" sz="2400" dirty="0"/>
          </a:p>
        </p:txBody>
      </p:sp>
      <p:sp>
        <p:nvSpPr>
          <p:cNvPr id="3" name="5-Nokta Yıldız 2"/>
          <p:cNvSpPr/>
          <p:nvPr/>
        </p:nvSpPr>
        <p:spPr>
          <a:xfrm>
            <a:off x="1907704" y="2430140"/>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5-Nokta Yıldız 3"/>
          <p:cNvSpPr/>
          <p:nvPr/>
        </p:nvSpPr>
        <p:spPr>
          <a:xfrm>
            <a:off x="1476856" y="458112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3641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Fenokulu.net </a:t>
            </a:r>
            <a:r>
              <a:rPr lang="tr-TR" b="1" i="1" dirty="0">
                <a:solidFill>
                  <a:prstClr val="black"/>
                </a:solidFill>
              </a:rPr>
              <a:t>,</a:t>
            </a:r>
            <a:r>
              <a:rPr lang="tr-TR" b="1" i="1" dirty="0" smtClean="0">
                <a:solidFill>
                  <a:prstClr val="black"/>
                </a:solidFill>
              </a:rPr>
              <a:t> www.fatihgizligider com </a:t>
            </a:r>
            <a:r>
              <a:rPr lang="tr-TR" b="1" i="1" dirty="0">
                <a:solidFill>
                  <a:prstClr val="black"/>
                </a:solidFill>
              </a:rPr>
              <a:t> </a:t>
            </a:r>
            <a:r>
              <a:rPr lang="tr-TR" b="1" i="1" dirty="0" smtClean="0">
                <a:solidFill>
                  <a:prstClr val="black"/>
                </a:solidFill>
              </a:rPr>
              <a:t> dosyasından  yararlanılmıştır.</a:t>
            </a:r>
          </a:p>
          <a:p>
            <a:r>
              <a:rPr lang="tr-TR" b="1" i="1" dirty="0" smtClean="0">
                <a:solidFill>
                  <a:prstClr val="black"/>
                </a:solidFill>
              </a:rPr>
              <a:t>27/01/2015</a:t>
            </a:r>
            <a:endParaRPr lang="tr-TR" b="1" i="1" dirty="0">
              <a:solidFill>
                <a:prstClr val="black"/>
              </a:solidFill>
            </a:endParaRPr>
          </a:p>
        </p:txBody>
      </p:sp>
    </p:spTree>
    <p:controls>
      <mc:AlternateContent xmlns:mc="http://schemas.openxmlformats.org/markup-compatibility/2006">
        <mc:Choice xmlns:v="urn:schemas-microsoft-com:vml" Requires="v">
          <p:control spid="2065"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511801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613" y="6248400"/>
            <a:ext cx="9061520" cy="646331"/>
          </a:xfrm>
          <a:prstGeom prst="rect">
            <a:avLst/>
          </a:prstGeom>
        </p:spPr>
        <p:txBody>
          <a:bodyPr wrap="square">
            <a:spAutoFit/>
          </a:bodyPr>
          <a:lstStyle/>
          <a:p>
            <a:r>
              <a:rPr lang="tr-TR" dirty="0" smtClean="0"/>
              <a:t>Titreşimler hava moleküllerini harekete geçirerek diğer diyapazonun kolunu titreştirdi , enerji sarkacı harekete geçirdi. Buradan sesin bir enerji olduğunu söyleyebilir miyiz.</a:t>
            </a:r>
            <a:endParaRPr lang="tr-TR" dirty="0"/>
          </a:p>
        </p:txBody>
      </p:sp>
    </p:spTree>
    <p:controls>
      <mc:AlternateContent xmlns:mc="http://schemas.openxmlformats.org/markup-compatibility/2006">
        <mc:Choice xmlns:v="urn:schemas-microsoft-com:vml" Requires="v">
          <p:control spid="12298" name="ShockwaveFlash1" r:id="rId2" imgW="8890418" imgH="6249272"/>
        </mc:Choice>
        <mc:Fallback>
          <p:control name="ShockwaveFlash1" r:id="rId2" imgW="8890418" imgH="6249272">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74613" y="0"/>
                  <a:ext cx="8890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6507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46" y="44624"/>
            <a:ext cx="9136307" cy="6754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 y="80759"/>
            <a:ext cx="9143999" cy="1938992"/>
          </a:xfrm>
          <a:prstGeom prst="rect">
            <a:avLst/>
          </a:prstGeom>
        </p:spPr>
        <p:txBody>
          <a:bodyPr wrap="square">
            <a:spAutoFit/>
          </a:bodyPr>
          <a:lstStyle/>
          <a:p>
            <a:r>
              <a:rPr lang="tr-TR" sz="2400" dirty="0"/>
              <a:t>Deneyde, tepsiye vurduğunuzda bulgur tanelerinin de titreştiği gözlemlediniz. Buna göre </a:t>
            </a:r>
            <a:r>
              <a:rPr lang="tr-TR" sz="2400" dirty="0" smtClean="0"/>
              <a:t>tepsiden çıkan </a:t>
            </a:r>
            <a:r>
              <a:rPr lang="tr-TR" sz="2400" dirty="0"/>
              <a:t>sesin, bulgurların bulunduğu gergin yüzeyi de titreştirdiği sonucuna varılır. Ses dalgaları, </a:t>
            </a:r>
            <a:r>
              <a:rPr lang="tr-TR" sz="2400" dirty="0" smtClean="0"/>
              <a:t>denize atılan </a:t>
            </a:r>
            <a:r>
              <a:rPr lang="tr-TR" sz="2400" dirty="0"/>
              <a:t>taşın oluşturduğu dalgalar gibi yayılır. Ses yayılırken engelle karşılaşırsa ne olur?</a:t>
            </a:r>
          </a:p>
        </p:txBody>
      </p:sp>
    </p:spTree>
    <p:extLst>
      <p:ext uri="{BB962C8B-B14F-4D97-AF65-F5344CB8AC3E}">
        <p14:creationId xmlns:p14="http://schemas.microsoft.com/office/powerpoint/2010/main" val="21303998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3321" name="ShockwaveFlash1" r:id="rId2" imgW="8425735" imgH="6122190"/>
        </mc:Choice>
        <mc:Fallback>
          <p:control name="ShockwaveFlash1" r:id="rId2" imgW="8425735" imgH="612219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95288" y="44450"/>
                  <a:ext cx="8424862" cy="6121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811556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4525598" cy="461665"/>
          </a:xfrm>
          <a:prstGeom prst="rect">
            <a:avLst/>
          </a:prstGeom>
        </p:spPr>
        <p:txBody>
          <a:bodyPr wrap="none">
            <a:spAutoFit/>
          </a:bodyPr>
          <a:lstStyle/>
          <a:p>
            <a:r>
              <a:rPr lang="fr-FR" sz="2400" b="1" dirty="0" err="1">
                <a:solidFill>
                  <a:srgbClr val="2680FF"/>
                </a:solidFill>
                <a:latin typeface="OpenSans-Bold"/>
              </a:rPr>
              <a:t>Engele</a:t>
            </a:r>
            <a:r>
              <a:rPr lang="fr-FR" sz="2400" b="1" dirty="0">
                <a:solidFill>
                  <a:srgbClr val="2680FF"/>
                </a:solidFill>
                <a:latin typeface="OpenSans-Bold"/>
              </a:rPr>
              <a:t> </a:t>
            </a:r>
            <a:r>
              <a:rPr lang="tr-TR" sz="2400" b="1" dirty="0" smtClean="0">
                <a:solidFill>
                  <a:srgbClr val="2680FF"/>
                </a:solidFill>
                <a:latin typeface="OpenSans-Bold"/>
              </a:rPr>
              <a:t> </a:t>
            </a:r>
            <a:r>
              <a:rPr lang="fr-FR" sz="2400" b="1" dirty="0" err="1" smtClean="0">
                <a:solidFill>
                  <a:srgbClr val="2680FF"/>
                </a:solidFill>
                <a:latin typeface="OpenSans-Bold"/>
              </a:rPr>
              <a:t>Çarpan</a:t>
            </a:r>
            <a:r>
              <a:rPr lang="fr-FR" sz="2400" b="1" dirty="0" smtClean="0">
                <a:solidFill>
                  <a:srgbClr val="2680FF"/>
                </a:solidFill>
                <a:latin typeface="OpenSans-Bold"/>
              </a:rPr>
              <a:t> </a:t>
            </a:r>
            <a:r>
              <a:rPr lang="fr-FR" sz="2400" b="1" dirty="0">
                <a:solidFill>
                  <a:srgbClr val="2680FF"/>
                </a:solidFill>
                <a:latin typeface="OpenSans-Bold"/>
              </a:rPr>
              <a:t>Ses Ne </a:t>
            </a:r>
            <a:r>
              <a:rPr lang="fr-FR" sz="2400" b="1" dirty="0" err="1" smtClean="0">
                <a:solidFill>
                  <a:srgbClr val="2680FF"/>
                </a:solidFill>
                <a:latin typeface="OpenSans-Bold"/>
              </a:rPr>
              <a:t>Olur</a:t>
            </a:r>
            <a:r>
              <a:rPr lang="tr-TR" sz="2400" b="1" dirty="0" smtClean="0">
                <a:solidFill>
                  <a:srgbClr val="2680FF"/>
                </a:solidFill>
                <a:latin typeface="OpenSans-Bold"/>
              </a:rPr>
              <a:t> </a:t>
            </a:r>
            <a:r>
              <a:rPr lang="fr-FR" sz="2400" b="1" dirty="0" smtClean="0">
                <a:solidFill>
                  <a:srgbClr val="2680FF"/>
                </a:solidFill>
                <a:latin typeface="OpenSans-Bold"/>
              </a:rPr>
              <a:t>?</a:t>
            </a:r>
            <a:endParaRPr lang="tr-TR" sz="2400" dirty="0"/>
          </a:p>
        </p:txBody>
      </p:sp>
      <p:sp>
        <p:nvSpPr>
          <p:cNvPr id="3" name="Dikdörtgen 2"/>
          <p:cNvSpPr/>
          <p:nvPr/>
        </p:nvSpPr>
        <p:spPr>
          <a:xfrm>
            <a:off x="114202" y="578297"/>
            <a:ext cx="8922294" cy="3416320"/>
          </a:xfrm>
          <a:prstGeom prst="rect">
            <a:avLst/>
          </a:prstGeom>
        </p:spPr>
        <p:txBody>
          <a:bodyPr wrap="square">
            <a:spAutoFit/>
          </a:bodyPr>
          <a:lstStyle/>
          <a:p>
            <a:r>
              <a:rPr lang="tr-TR" sz="2400" dirty="0"/>
              <a:t>Caddede yürürken taşıtların çıkarttığı gürültüyü duyabilirsiniz? Oysaki eve girdiğinizde taşıt </a:t>
            </a:r>
            <a:r>
              <a:rPr lang="tr-TR" sz="2400" dirty="0" smtClean="0"/>
              <a:t>seslerinin çok </a:t>
            </a:r>
            <a:r>
              <a:rPr lang="tr-TR" sz="2400" dirty="0"/>
              <a:t>azını duyarsınız. Caddedeyken duyduğunuz sesler, nereye gitmiş olabilir? Duyduğunuz sesler,</a:t>
            </a:r>
          </a:p>
          <a:p>
            <a:r>
              <a:rPr lang="tr-TR" sz="2400" dirty="0"/>
              <a:t>duvarlardan geçerek kulağınıza nasıl ulaşmıştır?</a:t>
            </a:r>
          </a:p>
          <a:p>
            <a:r>
              <a:rPr lang="tr-TR" sz="2400" dirty="0"/>
              <a:t>Titreşerek oluşan ses, ışıktan farklıdır. Işık boşlukta da yayılabildiği hâlde, ses maddesel </a:t>
            </a:r>
            <a:r>
              <a:rPr lang="tr-TR" sz="2400" dirty="0" smtClean="0"/>
              <a:t>ortama ihtiyaç </a:t>
            </a:r>
            <a:r>
              <a:rPr lang="tr-TR" sz="2400" dirty="0"/>
              <a:t>duyar. Sesin maddeler içindeki hareketine, </a:t>
            </a:r>
            <a:r>
              <a:rPr lang="tr-TR" sz="2400" b="1" dirty="0"/>
              <a:t>sesin yayılması </a:t>
            </a:r>
            <a:r>
              <a:rPr lang="tr-TR" sz="2400" dirty="0"/>
              <a:t>denir. Caddedeki taşıtlardan yayılan</a:t>
            </a:r>
          </a:p>
          <a:p>
            <a:r>
              <a:rPr lang="tr-TR" sz="2400" dirty="0"/>
              <a:t>ses, evin duvarlarına çarptığında ne olmaktadır? </a:t>
            </a:r>
            <a:endParaRPr lang="tr-TR" sz="2400" dirty="0" smtClean="0"/>
          </a:p>
          <a:p>
            <a:r>
              <a:rPr lang="tr-TR" sz="2400" dirty="0" smtClean="0"/>
              <a:t>Bu </a:t>
            </a:r>
            <a:r>
              <a:rPr lang="tr-TR" sz="2400" dirty="0"/>
              <a:t>soruları cevaplayabilmek için bir etkinlik yapınız.</a:t>
            </a:r>
          </a:p>
        </p:txBody>
      </p:sp>
    </p:spTree>
    <p:extLst>
      <p:ext uri="{BB962C8B-B14F-4D97-AF65-F5344CB8AC3E}">
        <p14:creationId xmlns:p14="http://schemas.microsoft.com/office/powerpoint/2010/main" val="11883257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733541815ff6d48433e8d7caf7f993efa28"/>
  <p:tag name="ISPRING_RESOURCE_PATHS_HASH_PRESENTER" val="51829f7b4e1a4bf419fdc82e05e15d2dc80823b"/>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TotalTime>
  <Words>2748</Words>
  <Application>Microsoft Office PowerPoint</Application>
  <PresentationFormat>Ekran Gösterisi (4:3)</PresentationFormat>
  <Paragraphs>348</Paragraphs>
  <Slides>57</Slides>
  <Notes>57</Notes>
  <HiddenSlides>0</HiddenSlides>
  <MMClips>0</MMClips>
  <ScaleCrop>false</ScaleCrop>
  <HeadingPairs>
    <vt:vector size="4" baseType="variant">
      <vt:variant>
        <vt:lpstr>Tema</vt:lpstr>
      </vt:variant>
      <vt:variant>
        <vt:i4>1</vt:i4>
      </vt:variant>
      <vt:variant>
        <vt:lpstr>Slayt Başlıkları</vt:lpstr>
      </vt:variant>
      <vt:variant>
        <vt:i4>57</vt:i4>
      </vt:variant>
    </vt:vector>
  </HeadingPairs>
  <TitlesOfParts>
    <vt:vector size="58"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121</cp:revision>
  <dcterms:created xsi:type="dcterms:W3CDTF">2015-01-03T21:48:25Z</dcterms:created>
  <dcterms:modified xsi:type="dcterms:W3CDTF">2015-01-28T01:34:39Z</dcterms:modified>
</cp:coreProperties>
</file>