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Default Extension="vml" ContentType="application/vnd.openxmlformats-officedocument.vmlDrawing"/>
  <Default Extension="m4v" ContentType="video/mp4"/>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mp4" ContentType="video/mp4"/>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ms-office.activeX"/>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activeX/activeX1.xml" ContentType="application/vnd.ms-office.activeX+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31"/>
  </p:notesMasterIdLst>
  <p:sldIdLst>
    <p:sldId id="326" r:id="rId2"/>
    <p:sldId id="327" r:id="rId3"/>
    <p:sldId id="335" r:id="rId4"/>
    <p:sldId id="336" r:id="rId5"/>
    <p:sldId id="470" r:id="rId6"/>
    <p:sldId id="471" r:id="rId7"/>
    <p:sldId id="482" r:id="rId8"/>
    <p:sldId id="337" r:id="rId9"/>
    <p:sldId id="472" r:id="rId10"/>
    <p:sldId id="473" r:id="rId11"/>
    <p:sldId id="474" r:id="rId12"/>
    <p:sldId id="338" r:id="rId13"/>
    <p:sldId id="475" r:id="rId14"/>
    <p:sldId id="339" r:id="rId15"/>
    <p:sldId id="483" r:id="rId16"/>
    <p:sldId id="331" r:id="rId17"/>
    <p:sldId id="340" r:id="rId18"/>
    <p:sldId id="476" r:id="rId19"/>
    <p:sldId id="477" r:id="rId20"/>
    <p:sldId id="478" r:id="rId21"/>
    <p:sldId id="480" r:id="rId22"/>
    <p:sldId id="481" r:id="rId23"/>
    <p:sldId id="467" r:id="rId24"/>
    <p:sldId id="484" r:id="rId25"/>
    <p:sldId id="487" r:id="rId26"/>
    <p:sldId id="485" r:id="rId27"/>
    <p:sldId id="488" r:id="rId28"/>
    <p:sldId id="486" r:id="rId29"/>
    <p:sldId id="489" r:id="rId30"/>
  </p:sldIdLst>
  <p:sldSz cx="9144000" cy="6858000" type="screen4x3"/>
  <p:notesSz cx="6858000" cy="9144000"/>
  <p:custDataLst>
    <p:tags r:id="rId32"/>
  </p:custDataLst>
  <p:defaultTextStyle>
    <a:defPPr>
      <a:defRPr lang="tr-T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ED21"/>
    <a:srgbClr val="FAFD00"/>
    <a:srgbClr val="44B3FB"/>
    <a:srgbClr val="129CFF"/>
    <a:srgbClr val="2B9AA5"/>
    <a:srgbClr val="2F7FBC"/>
    <a:srgbClr val="81CFE6"/>
    <a:srgbClr val="DDF2FC"/>
    <a:srgbClr val="826A2E"/>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82" autoAdjust="0"/>
    <p:restoredTop sz="94660"/>
  </p:normalViewPr>
  <p:slideViewPr>
    <p:cSldViewPr>
      <p:cViewPr varScale="1">
        <p:scale>
          <a:sx n="68" d="100"/>
          <a:sy n="68" d="100"/>
        </p:scale>
        <p:origin x="-1452"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2784"/>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17C1A2-B71F-48A5-8D9E-2270B73B5969}" type="datetimeFigureOut">
              <a:rPr lang="tr-TR" smtClean="0"/>
              <a:pPr/>
              <a:t>05.02.2017</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6BABD6-A841-4445-B87E-B535BDFF940D}" type="slidenum">
              <a:rPr lang="tr-TR" smtClean="0"/>
              <a:pPr/>
              <a:t>‹#›</a:t>
            </a:fld>
            <a:endParaRPr lang="tr-TR"/>
          </a:p>
        </p:txBody>
      </p:sp>
    </p:spTree>
    <p:extLst>
      <p:ext uri="{BB962C8B-B14F-4D97-AF65-F5344CB8AC3E}">
        <p14:creationId xmlns:p14="http://schemas.microsoft.com/office/powerpoint/2010/main" xmlns="" val="472552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pPr>
              <a:defRPr/>
            </a:pPr>
            <a:endParaRPr lang="tr-TR"/>
          </a:p>
        </p:txBody>
      </p:sp>
      <p:sp>
        <p:nvSpPr>
          <p:cNvPr id="5" name="4 Altbilgi Yer Tutucusu"/>
          <p:cNvSpPr>
            <a:spLocks noGrp="1"/>
          </p:cNvSpPr>
          <p:nvPr>
            <p:ph type="ftr" sz="quarter" idx="11"/>
          </p:nvPr>
        </p:nvSpPr>
        <p:spPr/>
        <p:txBody>
          <a:bodyPr/>
          <a:lstStyle/>
          <a:p>
            <a:pPr>
              <a:defRPr/>
            </a:pPr>
            <a:endParaRPr lang="tr-TR"/>
          </a:p>
        </p:txBody>
      </p:sp>
      <p:sp>
        <p:nvSpPr>
          <p:cNvPr id="6" name="5 Slayt Numarası Yer Tutucusu"/>
          <p:cNvSpPr>
            <a:spLocks noGrp="1"/>
          </p:cNvSpPr>
          <p:nvPr>
            <p:ph type="sldNum" sz="quarter" idx="12"/>
          </p:nvPr>
        </p:nvSpPr>
        <p:spPr/>
        <p:txBody>
          <a:bodyPr/>
          <a:lstStyle/>
          <a:p>
            <a:pPr>
              <a:defRPr/>
            </a:pPr>
            <a:fld id="{A83A7C62-6FFD-403F-9CCB-4A82B8463CD6}" type="slidenum">
              <a:rPr lang="tr-TR" smtClean="0"/>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p>
        </p:txBody>
      </p:sp>
      <p:sp>
        <p:nvSpPr>
          <p:cNvPr id="5" name="4 Altbilgi Yer Tutucusu"/>
          <p:cNvSpPr>
            <a:spLocks noGrp="1"/>
          </p:cNvSpPr>
          <p:nvPr>
            <p:ph type="ftr" sz="quarter" idx="11"/>
          </p:nvPr>
        </p:nvSpPr>
        <p:spPr/>
        <p:txBody>
          <a:bodyPr/>
          <a:lstStyle/>
          <a:p>
            <a:pPr>
              <a:defRPr/>
            </a:pPr>
            <a:endParaRPr lang="tr-TR"/>
          </a:p>
        </p:txBody>
      </p:sp>
      <p:sp>
        <p:nvSpPr>
          <p:cNvPr id="6" name="5 Slayt Numarası Yer Tutucusu"/>
          <p:cNvSpPr>
            <a:spLocks noGrp="1"/>
          </p:cNvSpPr>
          <p:nvPr>
            <p:ph type="sldNum" sz="quarter" idx="12"/>
          </p:nvPr>
        </p:nvSpPr>
        <p:spPr/>
        <p:txBody>
          <a:bodyPr/>
          <a:lstStyle/>
          <a:p>
            <a:pPr>
              <a:defRPr/>
            </a:pPr>
            <a:fld id="{C98A21E5-4AF9-4DF6-BF6B-1C4C825536F2}" type="slidenum">
              <a:rPr lang="tr-TR" smtClean="0"/>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p>
        </p:txBody>
      </p:sp>
      <p:sp>
        <p:nvSpPr>
          <p:cNvPr id="5" name="4 Altbilgi Yer Tutucusu"/>
          <p:cNvSpPr>
            <a:spLocks noGrp="1"/>
          </p:cNvSpPr>
          <p:nvPr>
            <p:ph type="ftr" sz="quarter" idx="11"/>
          </p:nvPr>
        </p:nvSpPr>
        <p:spPr/>
        <p:txBody>
          <a:bodyPr/>
          <a:lstStyle/>
          <a:p>
            <a:pPr>
              <a:defRPr/>
            </a:pPr>
            <a:endParaRPr lang="tr-TR"/>
          </a:p>
        </p:txBody>
      </p:sp>
      <p:sp>
        <p:nvSpPr>
          <p:cNvPr id="6" name="5 Slayt Numarası Yer Tutucusu"/>
          <p:cNvSpPr>
            <a:spLocks noGrp="1"/>
          </p:cNvSpPr>
          <p:nvPr>
            <p:ph type="sldNum" sz="quarter" idx="12"/>
          </p:nvPr>
        </p:nvSpPr>
        <p:spPr/>
        <p:txBody>
          <a:bodyPr/>
          <a:lstStyle/>
          <a:p>
            <a:pPr>
              <a:defRPr/>
            </a:pPr>
            <a:fld id="{C07E048C-A4D9-4540-86BD-3CE33063471D}" type="slidenum">
              <a:rPr lang="tr-TR" smtClean="0"/>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pPr>
              <a:defRPr/>
            </a:pPr>
            <a:endParaRPr lang="tr-TR"/>
          </a:p>
        </p:txBody>
      </p:sp>
      <p:sp>
        <p:nvSpPr>
          <p:cNvPr id="5" name="4 Altbilgi Yer Tutucusu"/>
          <p:cNvSpPr>
            <a:spLocks noGrp="1"/>
          </p:cNvSpPr>
          <p:nvPr>
            <p:ph type="ftr" sz="quarter" idx="11"/>
          </p:nvPr>
        </p:nvSpPr>
        <p:spPr/>
        <p:txBody>
          <a:bodyPr/>
          <a:lstStyle/>
          <a:p>
            <a:pPr>
              <a:defRPr/>
            </a:pPr>
            <a:endParaRPr lang="tr-TR"/>
          </a:p>
        </p:txBody>
      </p:sp>
      <p:sp>
        <p:nvSpPr>
          <p:cNvPr id="6" name="5 Slayt Numarası Yer Tutucusu"/>
          <p:cNvSpPr>
            <a:spLocks noGrp="1"/>
          </p:cNvSpPr>
          <p:nvPr>
            <p:ph type="sldNum" sz="quarter" idx="12"/>
          </p:nvPr>
        </p:nvSpPr>
        <p:spPr/>
        <p:txBody>
          <a:bodyPr/>
          <a:lstStyle/>
          <a:p>
            <a:pPr>
              <a:defRPr/>
            </a:pPr>
            <a:fld id="{C6AAED74-5855-49FC-8C1A-3817EE2A065E}" type="slidenum">
              <a:rPr lang="tr-TR" smtClean="0"/>
              <a:pPr>
                <a:defRPr/>
              </a:pPr>
              <a:t>‹#›</a:t>
            </a:fld>
            <a:endParaRPr lang="tr-T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pPr>
              <a:defRPr/>
            </a:pPr>
            <a:endParaRPr lang="tr-TR"/>
          </a:p>
        </p:txBody>
      </p:sp>
      <p:sp>
        <p:nvSpPr>
          <p:cNvPr id="5" name="4 Altbilgi Yer Tutucusu"/>
          <p:cNvSpPr>
            <a:spLocks noGrp="1"/>
          </p:cNvSpPr>
          <p:nvPr>
            <p:ph type="ftr" sz="quarter" idx="11"/>
          </p:nvPr>
        </p:nvSpPr>
        <p:spPr/>
        <p:txBody>
          <a:bodyPr/>
          <a:lstStyle/>
          <a:p>
            <a:pPr>
              <a:defRPr/>
            </a:pPr>
            <a:endParaRPr lang="tr-TR"/>
          </a:p>
        </p:txBody>
      </p:sp>
      <p:sp>
        <p:nvSpPr>
          <p:cNvPr id="6" name="5 Slayt Numarası Yer Tutucusu"/>
          <p:cNvSpPr>
            <a:spLocks noGrp="1"/>
          </p:cNvSpPr>
          <p:nvPr>
            <p:ph type="sldNum" sz="quarter" idx="12"/>
          </p:nvPr>
        </p:nvSpPr>
        <p:spPr/>
        <p:txBody>
          <a:bodyPr/>
          <a:lstStyle/>
          <a:p>
            <a:pPr>
              <a:defRPr/>
            </a:pPr>
            <a:fld id="{DA13979B-129A-4196-A6C4-697A915F60CC}" type="slidenum">
              <a:rPr lang="tr-TR" smtClean="0"/>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pPr>
              <a:defRPr/>
            </a:pPr>
            <a:endParaRPr lang="tr-TR"/>
          </a:p>
        </p:txBody>
      </p:sp>
      <p:sp>
        <p:nvSpPr>
          <p:cNvPr id="6" name="5 Altbilgi Yer Tutucusu"/>
          <p:cNvSpPr>
            <a:spLocks noGrp="1"/>
          </p:cNvSpPr>
          <p:nvPr>
            <p:ph type="ftr" sz="quarter" idx="11"/>
          </p:nvPr>
        </p:nvSpPr>
        <p:spPr/>
        <p:txBody>
          <a:bodyPr/>
          <a:lstStyle/>
          <a:p>
            <a:pPr>
              <a:defRPr/>
            </a:pPr>
            <a:endParaRPr lang="tr-TR"/>
          </a:p>
        </p:txBody>
      </p:sp>
      <p:sp>
        <p:nvSpPr>
          <p:cNvPr id="7" name="6 Slayt Numarası Yer Tutucusu"/>
          <p:cNvSpPr>
            <a:spLocks noGrp="1"/>
          </p:cNvSpPr>
          <p:nvPr>
            <p:ph type="sldNum" sz="quarter" idx="12"/>
          </p:nvPr>
        </p:nvSpPr>
        <p:spPr/>
        <p:txBody>
          <a:bodyPr/>
          <a:lstStyle/>
          <a:p>
            <a:pPr>
              <a:defRPr/>
            </a:pPr>
            <a:fld id="{E721C79F-B61E-4DC4-B829-065EAE37C41D}" type="slidenum">
              <a:rPr lang="tr-TR" smtClean="0"/>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pPr>
              <a:defRPr/>
            </a:pPr>
            <a:endParaRPr lang="tr-TR"/>
          </a:p>
        </p:txBody>
      </p:sp>
      <p:sp>
        <p:nvSpPr>
          <p:cNvPr id="8" name="7 Altbilgi Yer Tutucusu"/>
          <p:cNvSpPr>
            <a:spLocks noGrp="1"/>
          </p:cNvSpPr>
          <p:nvPr>
            <p:ph type="ftr" sz="quarter" idx="11"/>
          </p:nvPr>
        </p:nvSpPr>
        <p:spPr/>
        <p:txBody>
          <a:bodyPr/>
          <a:lstStyle/>
          <a:p>
            <a:pPr>
              <a:defRPr/>
            </a:pPr>
            <a:endParaRPr lang="tr-TR"/>
          </a:p>
        </p:txBody>
      </p:sp>
      <p:sp>
        <p:nvSpPr>
          <p:cNvPr id="9" name="8 Slayt Numarası Yer Tutucusu"/>
          <p:cNvSpPr>
            <a:spLocks noGrp="1"/>
          </p:cNvSpPr>
          <p:nvPr>
            <p:ph type="sldNum" sz="quarter" idx="12"/>
          </p:nvPr>
        </p:nvSpPr>
        <p:spPr/>
        <p:txBody>
          <a:bodyPr/>
          <a:lstStyle/>
          <a:p>
            <a:pPr>
              <a:defRPr/>
            </a:pPr>
            <a:fld id="{BAC273B5-AFC8-4C44-BEA4-90BDEA412444}" type="slidenum">
              <a:rPr lang="tr-TR" smtClean="0"/>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pPr>
              <a:defRPr/>
            </a:pPr>
            <a:endParaRPr lang="tr-TR"/>
          </a:p>
        </p:txBody>
      </p:sp>
      <p:sp>
        <p:nvSpPr>
          <p:cNvPr id="4" name="3 Altbilgi Yer Tutucusu"/>
          <p:cNvSpPr>
            <a:spLocks noGrp="1"/>
          </p:cNvSpPr>
          <p:nvPr>
            <p:ph type="ftr" sz="quarter" idx="11"/>
          </p:nvPr>
        </p:nvSpPr>
        <p:spPr/>
        <p:txBody>
          <a:bodyPr/>
          <a:lstStyle/>
          <a:p>
            <a:pPr>
              <a:defRPr/>
            </a:pPr>
            <a:endParaRPr lang="tr-TR"/>
          </a:p>
        </p:txBody>
      </p:sp>
      <p:sp>
        <p:nvSpPr>
          <p:cNvPr id="5" name="4 Slayt Numarası Yer Tutucusu"/>
          <p:cNvSpPr>
            <a:spLocks noGrp="1"/>
          </p:cNvSpPr>
          <p:nvPr>
            <p:ph type="sldNum" sz="quarter" idx="12"/>
          </p:nvPr>
        </p:nvSpPr>
        <p:spPr/>
        <p:txBody>
          <a:bodyPr/>
          <a:lstStyle/>
          <a:p>
            <a:pPr>
              <a:defRPr/>
            </a:pPr>
            <a:fld id="{A57B54CD-FE7D-45A5-814E-18C67249D4CA}" type="slidenum">
              <a:rPr lang="tr-TR" smtClean="0"/>
              <a:pPr>
                <a:defRPr/>
              </a:pPr>
              <a:t>‹#›</a:t>
            </a:fld>
            <a:endParaRPr lang="tr-T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pPr>
              <a:defRPr/>
            </a:pPr>
            <a:endParaRPr lang="tr-TR"/>
          </a:p>
        </p:txBody>
      </p:sp>
      <p:sp>
        <p:nvSpPr>
          <p:cNvPr id="3" name="2 Altbilgi Yer Tutucusu"/>
          <p:cNvSpPr>
            <a:spLocks noGrp="1"/>
          </p:cNvSpPr>
          <p:nvPr>
            <p:ph type="ftr" sz="quarter" idx="11"/>
          </p:nvPr>
        </p:nvSpPr>
        <p:spPr/>
        <p:txBody>
          <a:bodyPr/>
          <a:lstStyle/>
          <a:p>
            <a:pPr>
              <a:defRPr/>
            </a:pPr>
            <a:endParaRPr lang="tr-TR"/>
          </a:p>
        </p:txBody>
      </p:sp>
      <p:sp>
        <p:nvSpPr>
          <p:cNvPr id="4" name="3 Slayt Numarası Yer Tutucusu"/>
          <p:cNvSpPr>
            <a:spLocks noGrp="1"/>
          </p:cNvSpPr>
          <p:nvPr>
            <p:ph type="sldNum" sz="quarter" idx="12"/>
          </p:nvPr>
        </p:nvSpPr>
        <p:spPr/>
        <p:txBody>
          <a:bodyPr/>
          <a:lstStyle/>
          <a:p>
            <a:pPr>
              <a:defRPr/>
            </a:pPr>
            <a:fld id="{80286733-0E1A-4A4F-8C4E-88E77F982C93}" type="slidenum">
              <a:rPr lang="tr-TR" smtClean="0"/>
              <a:pPr>
                <a:defRPr/>
              </a:pPr>
              <a:t>‹#›</a:t>
            </a:fld>
            <a:endParaRPr lang="tr-T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pPr>
              <a:defRPr/>
            </a:pPr>
            <a:endParaRPr lang="tr-TR"/>
          </a:p>
        </p:txBody>
      </p:sp>
      <p:sp>
        <p:nvSpPr>
          <p:cNvPr id="6" name="5 Altbilgi Yer Tutucusu"/>
          <p:cNvSpPr>
            <a:spLocks noGrp="1"/>
          </p:cNvSpPr>
          <p:nvPr>
            <p:ph type="ftr" sz="quarter" idx="11"/>
          </p:nvPr>
        </p:nvSpPr>
        <p:spPr/>
        <p:txBody>
          <a:bodyPr/>
          <a:lstStyle/>
          <a:p>
            <a:pPr>
              <a:defRPr/>
            </a:pPr>
            <a:endParaRPr lang="tr-TR"/>
          </a:p>
        </p:txBody>
      </p:sp>
      <p:sp>
        <p:nvSpPr>
          <p:cNvPr id="7" name="6 Slayt Numarası Yer Tutucusu"/>
          <p:cNvSpPr>
            <a:spLocks noGrp="1"/>
          </p:cNvSpPr>
          <p:nvPr>
            <p:ph type="sldNum" sz="quarter" idx="12"/>
          </p:nvPr>
        </p:nvSpPr>
        <p:spPr/>
        <p:txBody>
          <a:bodyPr/>
          <a:lstStyle/>
          <a:p>
            <a:pPr>
              <a:defRPr/>
            </a:pPr>
            <a:fld id="{9572F392-F15C-4AB7-A855-016531621972}" type="slidenum">
              <a:rPr lang="tr-TR" smtClean="0"/>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pPr>
              <a:defRPr/>
            </a:pPr>
            <a:endParaRPr lang="tr-TR"/>
          </a:p>
        </p:txBody>
      </p:sp>
      <p:sp>
        <p:nvSpPr>
          <p:cNvPr id="6" name="5 Altbilgi Yer Tutucusu"/>
          <p:cNvSpPr>
            <a:spLocks noGrp="1"/>
          </p:cNvSpPr>
          <p:nvPr>
            <p:ph type="ftr" sz="quarter" idx="11"/>
          </p:nvPr>
        </p:nvSpPr>
        <p:spPr/>
        <p:txBody>
          <a:bodyPr/>
          <a:lstStyle/>
          <a:p>
            <a:pPr>
              <a:defRPr/>
            </a:pPr>
            <a:endParaRPr lang="tr-TR"/>
          </a:p>
        </p:txBody>
      </p:sp>
      <p:sp>
        <p:nvSpPr>
          <p:cNvPr id="7" name="6 Slayt Numarası Yer Tutucusu"/>
          <p:cNvSpPr>
            <a:spLocks noGrp="1"/>
          </p:cNvSpPr>
          <p:nvPr>
            <p:ph type="sldNum" sz="quarter" idx="12"/>
          </p:nvPr>
        </p:nvSpPr>
        <p:spPr/>
        <p:txBody>
          <a:bodyPr/>
          <a:lstStyle/>
          <a:p>
            <a:pPr>
              <a:defRPr/>
            </a:pPr>
            <a:fld id="{D946784C-0C21-4FB3-8FD5-CF46AD22E88F}" type="slidenum">
              <a:rPr lang="tr-TR" smtClean="0"/>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1924B084-9AD5-4555-A31C-4CCAEAFD2434}" type="slidenum">
              <a:rPr lang="tr-TR" smtClean="0"/>
              <a:pPr>
                <a:defRPr/>
              </a:pPr>
              <a:t>‹#›</a:t>
            </a:fld>
            <a:endParaRPr lang="tr-T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microsoft.com/office/2007/relationships/media" Target="../media/media2.m4v"/><Relationship Id="rId2" Type="http://schemas.openxmlformats.org/officeDocument/2006/relationships/slideLayout" Target="../slideLayouts/slideLayout6.xml"/><Relationship Id="rId1" Type="http://schemas.openxmlformats.org/officeDocument/2006/relationships/video" Target="../media/media2.m4v"/><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video" Target="file:///C:\Users\user\Desktop\em05_pg20_nitrogen.swf"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media" Target="../media/media1.mp4"/><Relationship Id="rId2" Type="http://schemas.openxmlformats.org/officeDocument/2006/relationships/slideLayout" Target="../slideLayouts/slideLayout2.xml"/><Relationship Id="rId1" Type="http://schemas.openxmlformats.org/officeDocument/2006/relationships/video" Target="../media/media1.mp4"/><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8" name="Picture 2" descr="nitrogen cycle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134" y="0"/>
            <a:ext cx="9184134" cy="689610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6 Başlık"/>
          <p:cNvSpPr>
            <a:spLocks noGrp="1"/>
          </p:cNvSpPr>
          <p:nvPr>
            <p:ph type="title"/>
          </p:nvPr>
        </p:nvSpPr>
        <p:spPr>
          <a:xfrm>
            <a:off x="457200" y="0"/>
            <a:ext cx="8229600" cy="609600"/>
          </a:xfrm>
        </p:spPr>
        <p:txBody>
          <a:bodyPr>
            <a:normAutofit fontScale="90000"/>
          </a:bodyPr>
          <a:lstStyle/>
          <a:p>
            <a:r>
              <a:rPr lang="tr-TR" b="1" dirty="0" smtClean="0">
                <a:ln w="12700">
                  <a:solidFill>
                    <a:sysClr val="windowText" lastClr="000000"/>
                  </a:solidFill>
                  <a:prstDash val="solid"/>
                </a:ln>
                <a:solidFill>
                  <a:srgbClr val="66FF33"/>
                </a:solidFill>
                <a:effectLst>
                  <a:outerShdw blurRad="41275" dist="20320" dir="1800000" algn="tl" rotWithShape="0">
                    <a:srgbClr val="000000">
                      <a:alpha val="40000"/>
                    </a:srgbClr>
                  </a:outerShdw>
                </a:effectLst>
              </a:rPr>
              <a:t>Madde Döngüleri</a:t>
            </a:r>
            <a:endParaRPr lang="tr-TR" b="1" dirty="0">
              <a:ln w="12700">
                <a:solidFill>
                  <a:sysClr val="windowText" lastClr="000000"/>
                </a:solidFill>
                <a:prstDash val="solid"/>
              </a:ln>
              <a:solidFill>
                <a:srgbClr val="66FF33"/>
              </a:solidFill>
              <a:effectLst>
                <a:outerShdw blurRad="41275" dist="20320" dir="1800000" algn="tl" rotWithShape="0">
                  <a:srgbClr val="000000">
                    <a:alpha val="40000"/>
                  </a:srgbClr>
                </a:outerShdw>
              </a:effectLst>
            </a:endParaRPr>
          </a:p>
        </p:txBody>
      </p:sp>
      <p:sp>
        <p:nvSpPr>
          <p:cNvPr id="2" name="Dikdörtgen 1"/>
          <p:cNvSpPr/>
          <p:nvPr/>
        </p:nvSpPr>
        <p:spPr>
          <a:xfrm>
            <a:off x="141734" y="5780782"/>
            <a:ext cx="9144000" cy="1077218"/>
          </a:xfrm>
          <a:prstGeom prst="rect">
            <a:avLst/>
          </a:prstGeom>
        </p:spPr>
        <p:txBody>
          <a:bodyPr wrap="square">
            <a:spAutoFit/>
          </a:bodyPr>
          <a:lstStyle/>
          <a:p>
            <a:pPr algn="ctr"/>
            <a:r>
              <a:rPr lang="tr-TR" sz="3200" b="1" dirty="0" smtClean="0">
                <a:ln w="12700">
                  <a:solidFill>
                    <a:sysClr val="windowText" lastClr="000000"/>
                  </a:solidFill>
                  <a:prstDash val="solid"/>
                </a:ln>
                <a:solidFill>
                  <a:srgbClr val="FFFF00"/>
                </a:solidFill>
                <a:latin typeface="+mn-lt"/>
              </a:rPr>
              <a:t>Bu </a:t>
            </a:r>
            <a:r>
              <a:rPr lang="tr-TR" sz="3200" b="1" dirty="0">
                <a:ln w="12700">
                  <a:solidFill>
                    <a:sysClr val="windowText" lastClr="000000"/>
                  </a:solidFill>
                  <a:prstDash val="solid"/>
                </a:ln>
                <a:solidFill>
                  <a:srgbClr val="FFFF00"/>
                </a:solidFill>
                <a:latin typeface="+mn-lt"/>
              </a:rPr>
              <a:t>maddelerin düzenli bir biçimde yapmış oldukları dolaşıma madde döngüsü denir. </a:t>
            </a:r>
          </a:p>
        </p:txBody>
      </p:sp>
      <p:sp>
        <p:nvSpPr>
          <p:cNvPr id="3" name="Dikdörtgen 2"/>
          <p:cNvSpPr/>
          <p:nvPr/>
        </p:nvSpPr>
        <p:spPr>
          <a:xfrm>
            <a:off x="167134" y="2743200"/>
            <a:ext cx="9184134" cy="1569660"/>
          </a:xfrm>
          <a:prstGeom prst="rect">
            <a:avLst/>
          </a:prstGeom>
        </p:spPr>
        <p:txBody>
          <a:bodyPr wrap="square">
            <a:spAutoFit/>
          </a:bodyPr>
          <a:lstStyle/>
          <a:p>
            <a:pPr lvl="0" algn="ctr"/>
            <a:r>
              <a:rPr lang="tr-TR" sz="3200" b="1" dirty="0">
                <a:ln w="12700">
                  <a:solidFill>
                    <a:sysClr val="windowText" lastClr="000000"/>
                  </a:solidFill>
                  <a:prstDash val="solid"/>
                </a:ln>
                <a:solidFill>
                  <a:srgbClr val="FFFF00"/>
                </a:solidFill>
                <a:latin typeface="Calibri"/>
              </a:rPr>
              <a:t>Canlı yaşamı için büyük önem taşıyan </a:t>
            </a:r>
            <a:r>
              <a:rPr lang="tr-TR" sz="3200" b="1" dirty="0">
                <a:ln w="12700">
                  <a:solidFill>
                    <a:sysClr val="windowText" lastClr="000000"/>
                  </a:solidFill>
                  <a:prstDash val="solid"/>
                </a:ln>
                <a:solidFill>
                  <a:srgbClr val="FF0000"/>
                </a:solidFill>
                <a:latin typeface="Calibri"/>
              </a:rPr>
              <a:t>su, karbon, oksijen, azot</a:t>
            </a:r>
            <a:r>
              <a:rPr lang="tr-TR" sz="3200" b="1" dirty="0">
                <a:ln w="12700">
                  <a:solidFill>
                    <a:sysClr val="windowText" lastClr="000000"/>
                  </a:solidFill>
                  <a:prstDash val="solid"/>
                </a:ln>
                <a:solidFill>
                  <a:srgbClr val="FFFF00"/>
                </a:solidFill>
                <a:latin typeface="Calibri"/>
              </a:rPr>
              <a:t> gibi maddeler canlı ve cansız çevre içinde dolaşım halindedir.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Step 1 - carbon in the atmosphere can come from the respiration of plants and animals, and combustion (burning of fuels)"/>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23077"/>
          <a:stretch/>
        </p:blipFill>
        <p:spPr bwMode="auto">
          <a:xfrm>
            <a:off x="0" y="769441"/>
            <a:ext cx="9167244" cy="3810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Oval 2"/>
          <p:cNvSpPr/>
          <p:nvPr/>
        </p:nvSpPr>
        <p:spPr>
          <a:xfrm>
            <a:off x="228600" y="906840"/>
            <a:ext cx="1066800" cy="10668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4" name="Dikdörtgen 3"/>
          <p:cNvSpPr/>
          <p:nvPr/>
        </p:nvSpPr>
        <p:spPr>
          <a:xfrm>
            <a:off x="23244" y="4876800"/>
            <a:ext cx="9144000" cy="1569660"/>
          </a:xfrm>
          <a:prstGeom prst="rect">
            <a:avLst/>
          </a:prstGeom>
        </p:spPr>
        <p:txBody>
          <a:bodyPr wrap="square">
            <a:spAutoFit/>
          </a:bodyPr>
          <a:lstStyle/>
          <a:p>
            <a:pPr algn="ctr">
              <a:buNone/>
            </a:pPr>
            <a:r>
              <a:rPr lang="tr-TR" sz="3200" b="1" dirty="0" smtClean="0">
                <a:ln w="12700">
                  <a:solidFill>
                    <a:schemeClr val="tx1">
                      <a:lumMod val="95000"/>
                      <a:lumOff val="5000"/>
                    </a:schemeClr>
                  </a:solidFill>
                  <a:prstDash val="solid"/>
                </a:ln>
                <a:solidFill>
                  <a:srgbClr val="FFFF00"/>
                </a:solidFill>
                <a:effectLst>
                  <a:outerShdw blurRad="41275" dist="20320" dir="1800000" algn="tl" rotWithShape="0">
                    <a:srgbClr val="000000">
                      <a:alpha val="40000"/>
                    </a:srgbClr>
                  </a:outerShdw>
                </a:effectLst>
              </a:rPr>
              <a:t>Canlılar çeşitli şekillerde solunumla veya fosil yakıtları yakarak atmosfere karbondioksit gazı verirler.</a:t>
            </a:r>
            <a:endParaRPr lang="tr-TR" sz="3200" b="1" dirty="0">
              <a:ln w="12700">
                <a:solidFill>
                  <a:schemeClr val="tx1">
                    <a:lumMod val="95000"/>
                    <a:lumOff val="5000"/>
                  </a:schemeClr>
                </a:solidFill>
                <a:prstDash val="solid"/>
              </a:ln>
              <a:solidFill>
                <a:srgbClr val="FFFF00"/>
              </a:solidFill>
              <a:effectLst>
                <a:outerShdw blurRad="41275" dist="20320" dir="1800000" algn="tl" rotWithShape="0">
                  <a:srgbClr val="000000">
                    <a:alpha val="40000"/>
                  </a:srgbClr>
                </a:outerShdw>
              </a:effectLst>
            </a:endParaRPr>
          </a:p>
        </p:txBody>
      </p:sp>
      <p:sp>
        <p:nvSpPr>
          <p:cNvPr id="5" name="Dikdörtgen 4"/>
          <p:cNvSpPr/>
          <p:nvPr/>
        </p:nvSpPr>
        <p:spPr>
          <a:xfrm>
            <a:off x="0" y="0"/>
            <a:ext cx="9144000" cy="769441"/>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tr-TR" sz="4400" b="1" dirty="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latin typeface="Calibri"/>
                <a:ea typeface="+mj-ea"/>
                <a:cs typeface="+mj-cs"/>
              </a:rPr>
              <a:t>Karbon </a:t>
            </a:r>
            <a:r>
              <a:rPr lang="tr-TR" sz="4400" b="1"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latin typeface="Calibri"/>
                <a:ea typeface="+mj-ea"/>
                <a:cs typeface="+mj-cs"/>
              </a:rPr>
              <a:t>Döngüsü</a:t>
            </a:r>
            <a:endParaRPr lang="tr-TR" dirty="0">
              <a:ln w="18000">
                <a:solidFill>
                  <a:sysClr val="windowText" lastClr="000000"/>
                </a:solidFill>
                <a:prstDash val="solid"/>
                <a:miter lim="800000"/>
              </a:ln>
              <a:solidFill>
                <a:srgbClr val="FFFF00"/>
              </a:solidFill>
            </a:endParaRPr>
          </a:p>
        </p:txBody>
      </p:sp>
    </p:spTree>
    <p:extLst>
      <p:ext uri="{BB962C8B-B14F-4D97-AF65-F5344CB8AC3E}">
        <p14:creationId xmlns:p14="http://schemas.microsoft.com/office/powerpoint/2010/main" xmlns="" val="19488301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Step 2 - plants perform photosynthesis which removes carbon from the air. Plants are eaten by animals."/>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22881"/>
          <a:stretch/>
        </p:blipFill>
        <p:spPr bwMode="auto">
          <a:xfrm>
            <a:off x="0" y="933679"/>
            <a:ext cx="9144000" cy="3810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Dikdörtgen 2"/>
          <p:cNvSpPr/>
          <p:nvPr/>
        </p:nvSpPr>
        <p:spPr>
          <a:xfrm>
            <a:off x="0" y="4795897"/>
            <a:ext cx="9220200" cy="2062103"/>
          </a:xfrm>
          <a:prstGeom prst="rect">
            <a:avLst/>
          </a:prstGeom>
        </p:spPr>
        <p:txBody>
          <a:bodyPr wrap="square">
            <a:spAutoFit/>
          </a:bodyPr>
          <a:lstStyle/>
          <a:p>
            <a:pPr marL="342900" lvl="0" indent="-342900" algn="ctr" fontAlgn="auto">
              <a:spcBef>
                <a:spcPct val="20000"/>
              </a:spcBef>
              <a:spcAft>
                <a:spcPts val="0"/>
              </a:spcAft>
            </a:pPr>
            <a:r>
              <a:rPr lang="tr-TR" sz="3200" b="1" dirty="0">
                <a:ln w="12700">
                  <a:solidFill>
                    <a:prstClr val="black">
                      <a:lumMod val="95000"/>
                      <a:lumOff val="5000"/>
                    </a:prstClr>
                  </a:solidFill>
                  <a:prstDash val="solid"/>
                </a:ln>
                <a:solidFill>
                  <a:srgbClr val="FFFF00"/>
                </a:solidFill>
                <a:effectLst>
                  <a:outerShdw blurRad="41275" dist="20320" dir="1800000" algn="tl" rotWithShape="0">
                    <a:srgbClr val="000000">
                      <a:alpha val="40000"/>
                    </a:srgbClr>
                  </a:outerShdw>
                </a:effectLst>
                <a:latin typeface="Calibri"/>
              </a:rPr>
              <a:t>Bitkiler, atmosferdeki karbondioksit gazını alarak fotosentez yaparlar. </a:t>
            </a:r>
            <a:r>
              <a:rPr lang="tr-TR" sz="3200" b="1" dirty="0" smtClean="0">
                <a:ln w="12700">
                  <a:solidFill>
                    <a:prstClr val="black">
                      <a:lumMod val="95000"/>
                      <a:lumOff val="5000"/>
                    </a:prstClr>
                  </a:solidFill>
                  <a:prstDash val="solid"/>
                </a:ln>
                <a:solidFill>
                  <a:srgbClr val="FFFF00"/>
                </a:solidFill>
                <a:effectLst>
                  <a:outerShdw blurRad="41275" dist="20320" dir="1800000" algn="tl" rotWithShape="0">
                    <a:srgbClr val="000000">
                      <a:alpha val="40000"/>
                    </a:srgbClr>
                  </a:outerShdw>
                </a:effectLst>
                <a:latin typeface="Calibri"/>
              </a:rPr>
              <a:t>Fotosentez </a:t>
            </a:r>
            <a:r>
              <a:rPr lang="tr-TR" sz="3200" b="1" dirty="0">
                <a:ln w="12700">
                  <a:solidFill>
                    <a:prstClr val="black">
                      <a:lumMod val="95000"/>
                      <a:lumOff val="5000"/>
                    </a:prstClr>
                  </a:solidFill>
                  <a:prstDash val="solid"/>
                </a:ln>
                <a:solidFill>
                  <a:srgbClr val="FFFF00"/>
                </a:solidFill>
                <a:effectLst>
                  <a:outerShdw blurRad="41275" dist="20320" dir="1800000" algn="tl" rotWithShape="0">
                    <a:srgbClr val="000000">
                      <a:alpha val="40000"/>
                    </a:srgbClr>
                  </a:outerShdw>
                </a:effectLst>
                <a:latin typeface="Calibri"/>
              </a:rPr>
              <a:t>sonucu karbondioksit gazındaki karbon elementi üretilen besinlerde biriktirilir yani besinlerin yapısına katılır.</a:t>
            </a:r>
          </a:p>
        </p:txBody>
      </p:sp>
      <p:sp>
        <p:nvSpPr>
          <p:cNvPr id="4" name="Dikdörtgen 3"/>
          <p:cNvSpPr/>
          <p:nvPr/>
        </p:nvSpPr>
        <p:spPr>
          <a:xfrm>
            <a:off x="0" y="0"/>
            <a:ext cx="9144000" cy="92333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tr-TR" sz="5400" b="1" dirty="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latin typeface="Calibri"/>
                <a:ea typeface="+mj-ea"/>
                <a:cs typeface="+mj-cs"/>
              </a:rPr>
              <a:t>Karbon </a:t>
            </a:r>
            <a:r>
              <a:rPr lang="tr-TR" sz="5400" b="1"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latin typeface="Calibri"/>
                <a:ea typeface="+mj-ea"/>
                <a:cs typeface="+mj-cs"/>
              </a:rPr>
              <a:t>Döngüsü</a:t>
            </a:r>
            <a:endParaRPr lang="tr-TR" sz="2400" dirty="0">
              <a:ln w="18000">
                <a:solidFill>
                  <a:sysClr val="windowText" lastClr="000000"/>
                </a:solidFill>
                <a:prstDash val="solid"/>
                <a:miter lim="800000"/>
              </a:ln>
              <a:solidFill>
                <a:srgbClr val="FFFF00"/>
              </a:solidFill>
            </a:endParaRPr>
          </a:p>
        </p:txBody>
      </p:sp>
      <p:sp>
        <p:nvSpPr>
          <p:cNvPr id="5" name="Oval 4"/>
          <p:cNvSpPr/>
          <p:nvPr/>
        </p:nvSpPr>
        <p:spPr>
          <a:xfrm>
            <a:off x="228600" y="1066800"/>
            <a:ext cx="990600" cy="1066800"/>
          </a:xfrm>
          <a:prstGeom prst="ellipse">
            <a:avLst/>
          </a:prstGeom>
          <a:solidFill>
            <a:srgbClr val="86C7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1888051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6" descr="Step 3 - animals die and decay "/>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24206"/>
          <a:stretch/>
        </p:blipFill>
        <p:spPr bwMode="auto">
          <a:xfrm>
            <a:off x="0" y="0"/>
            <a:ext cx="9144000" cy="3744576"/>
          </a:xfrm>
          <a:prstGeom prst="rect">
            <a:avLst/>
          </a:prstGeom>
          <a:noFill/>
          <a:extLst>
            <a:ext uri="{909E8E84-426E-40DD-AFC4-6F175D3DCCD1}">
              <a14:hiddenFill xmlns:a14="http://schemas.microsoft.com/office/drawing/2010/main" xmlns="">
                <a:solidFill>
                  <a:srgbClr val="FFFFFF"/>
                </a:solidFill>
              </a14:hiddenFill>
            </a:ext>
          </a:extLst>
        </p:spPr>
      </p:pic>
      <p:sp>
        <p:nvSpPr>
          <p:cNvPr id="3" name="2 İçerik Yer Tutucusu"/>
          <p:cNvSpPr>
            <a:spLocks noGrp="1"/>
          </p:cNvSpPr>
          <p:nvPr>
            <p:ph idx="1"/>
          </p:nvPr>
        </p:nvSpPr>
        <p:spPr>
          <a:xfrm>
            <a:off x="0" y="3744576"/>
            <a:ext cx="9144000" cy="3138824"/>
          </a:xfrm>
        </p:spPr>
        <p:txBody>
          <a:bodyPr>
            <a:normAutofit lnSpcReduction="10000"/>
          </a:bodyPr>
          <a:lstStyle/>
          <a:p>
            <a:pPr algn="ctr">
              <a:buNone/>
            </a:pPr>
            <a:r>
              <a:rPr lang="tr-TR" sz="2800" b="1" dirty="0" smtClean="0">
                <a:ln w="18000">
                  <a:solidFill>
                    <a:sysClr val="windowText" lastClr="000000"/>
                  </a:solidFill>
                  <a:prstDash val="solid"/>
                  <a:miter lim="800000"/>
                </a:ln>
                <a:solidFill>
                  <a:srgbClr val="66FF33"/>
                </a:solidFill>
                <a:effectLst>
                  <a:outerShdw blurRad="25500" dist="23000" dir="7020000" algn="tl">
                    <a:srgbClr val="000000">
                      <a:alpha val="50000"/>
                    </a:srgbClr>
                  </a:outerShdw>
                </a:effectLst>
              </a:rPr>
              <a:t>Bitkilerdeki besinlerin yapısında bulunan karbon elementi bitkileri yiyen hayvanlara geçer.</a:t>
            </a:r>
            <a:endParaRPr lang="tr-TR" sz="2800" dirty="0" smtClean="0">
              <a:ln w="18000">
                <a:solidFill>
                  <a:sysClr val="windowText" lastClr="000000"/>
                </a:solidFill>
                <a:prstDash val="solid"/>
                <a:miter lim="800000"/>
              </a:ln>
              <a:solidFill>
                <a:srgbClr val="66FF33"/>
              </a:solidFill>
            </a:endParaRPr>
          </a:p>
          <a:p>
            <a:pPr algn="ctr">
              <a:buNone/>
            </a:pPr>
            <a:r>
              <a:rPr lang="tr-TR" sz="2800" b="1" dirty="0" smtClean="0">
                <a:ln w="18000">
                  <a:solidFill>
                    <a:sysClr val="windowText" lastClr="000000"/>
                  </a:solidFill>
                  <a:prstDash val="solid"/>
                  <a:miter lim="800000"/>
                </a:ln>
                <a:solidFill>
                  <a:srgbClr val="FAFD00"/>
                </a:solidFill>
                <a:effectLst>
                  <a:outerShdw blurRad="25500" dist="23000" dir="7020000" algn="tl">
                    <a:srgbClr val="000000">
                      <a:alpha val="50000"/>
                    </a:srgbClr>
                  </a:outerShdw>
                </a:effectLst>
              </a:rPr>
              <a:t>Hayvanlar da aldıkları besinleri solunum olayında oksijen gazı ile parçalayarak açığa çıkan karbon elementinin bir kısmını hücrelerde kullanırlar. Bir kısmını da solunum sonucu açığa çıkan karbondioksit gazı ile tekrar atmosfere verilir.</a:t>
            </a:r>
            <a:endParaRPr lang="tr-TR" sz="2800" b="1" dirty="0">
              <a:ln w="18000">
                <a:solidFill>
                  <a:sysClr val="windowText" lastClr="000000"/>
                </a:solidFill>
                <a:prstDash val="solid"/>
                <a:miter lim="800000"/>
              </a:ln>
              <a:solidFill>
                <a:srgbClr val="FAFD00"/>
              </a:solidFill>
              <a:effectLst>
                <a:outerShdw blurRad="25500" dist="23000" dir="7020000" algn="tl">
                  <a:srgbClr val="000000">
                    <a:alpha val="50000"/>
                  </a:srgbClr>
                </a:outerShdw>
              </a:effectLst>
            </a:endParaRPr>
          </a:p>
        </p:txBody>
      </p:sp>
      <p:sp>
        <p:nvSpPr>
          <p:cNvPr id="5" name="Oval 4"/>
          <p:cNvSpPr/>
          <p:nvPr/>
        </p:nvSpPr>
        <p:spPr>
          <a:xfrm>
            <a:off x="228600" y="228600"/>
            <a:ext cx="990600" cy="937419"/>
          </a:xfrm>
          <a:prstGeom prst="ellipse">
            <a:avLst/>
          </a:prstGeom>
          <a:solidFill>
            <a:srgbClr val="8EC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0" y="4427041"/>
            <a:ext cx="9144000" cy="2246769"/>
          </a:xfrm>
          <a:prstGeom prst="rect">
            <a:avLst/>
          </a:prstGeom>
        </p:spPr>
        <p:txBody>
          <a:bodyPr wrap="square">
            <a:spAutoFit/>
          </a:bodyPr>
          <a:lstStyle/>
          <a:p>
            <a:pPr algn="ctr">
              <a:buNone/>
            </a:pPr>
            <a:r>
              <a:rPr lang="tr-TR" sz="2800" b="1" dirty="0">
                <a:ln w="18000">
                  <a:solidFill>
                    <a:schemeClr val="tx1">
                      <a:lumMod val="95000"/>
                      <a:lumOff val="5000"/>
                    </a:schemeClr>
                  </a:solidFill>
                  <a:prstDash val="solid"/>
                  <a:miter lim="800000"/>
                </a:ln>
                <a:solidFill>
                  <a:srgbClr val="FFFF00"/>
                </a:solidFill>
                <a:effectLst>
                  <a:outerShdw blurRad="25500" dist="23000" dir="7020000" algn="tl">
                    <a:srgbClr val="000000">
                      <a:alpha val="50000"/>
                    </a:srgbClr>
                  </a:outerShdw>
                </a:effectLst>
                <a:latin typeface="+mn-lt"/>
              </a:rPr>
              <a:t>İnsan, bitki ve hayvanların ölüleri ve atıkları, ayrıştırıcılar tarafından solunum olayı ile parçalanır ve solunum sonucu canlıların yapısında bulunan karbon elementinin bir kısmı karbondioksit gazı atmosfere verilir, bir kısmı da </a:t>
            </a:r>
            <a:r>
              <a:rPr lang="tr-TR" sz="2800" b="1" dirty="0">
                <a:ln w="18000">
                  <a:solidFill>
                    <a:schemeClr val="tx1">
                      <a:lumMod val="95000"/>
                      <a:lumOff val="5000"/>
                    </a:schemeClr>
                  </a:solidFill>
                  <a:prstDash val="solid"/>
                  <a:miter lim="800000"/>
                </a:ln>
                <a:solidFill>
                  <a:srgbClr val="FF0000"/>
                </a:solidFill>
                <a:effectLst>
                  <a:outerShdw blurRad="25500" dist="23000" dir="7020000" algn="tl">
                    <a:srgbClr val="000000">
                      <a:alpha val="50000"/>
                    </a:srgbClr>
                  </a:outerShdw>
                </a:effectLst>
                <a:latin typeface="+mn-lt"/>
              </a:rPr>
              <a:t>fosil</a:t>
            </a:r>
            <a:r>
              <a:rPr lang="tr-TR" sz="2800" b="1" dirty="0">
                <a:ln w="18000">
                  <a:solidFill>
                    <a:schemeClr val="tx1">
                      <a:lumMod val="95000"/>
                      <a:lumOff val="5000"/>
                    </a:schemeClr>
                  </a:solidFill>
                  <a:prstDash val="solid"/>
                  <a:miter lim="800000"/>
                </a:ln>
                <a:solidFill>
                  <a:srgbClr val="FFFF00"/>
                </a:solidFill>
                <a:effectLst>
                  <a:outerShdw blurRad="25500" dist="23000" dir="7020000" algn="tl">
                    <a:srgbClr val="000000">
                      <a:alpha val="50000"/>
                    </a:srgbClr>
                  </a:outerShdw>
                </a:effectLst>
                <a:latin typeface="+mn-lt"/>
              </a:rPr>
              <a:t> yakıtlarda depolanır.</a:t>
            </a:r>
          </a:p>
        </p:txBody>
      </p:sp>
      <p:pic>
        <p:nvPicPr>
          <p:cNvPr id="5" name="Picture 8" descr="Step 4 - decay of animals goes back into the earth, fossilisation occurs under suitable conditions  "/>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4800" y="0"/>
            <a:ext cx="8215436" cy="4438744"/>
          </a:xfrm>
          <a:prstGeom prst="rect">
            <a:avLst/>
          </a:prstGeom>
          <a:noFill/>
          <a:extLst>
            <a:ext uri="{909E8E84-426E-40DD-AFC4-6F175D3DCCD1}">
              <a14:hiddenFill xmlns:a14="http://schemas.microsoft.com/office/drawing/2010/main" xmlns="">
                <a:solidFill>
                  <a:srgbClr val="FFFFFF"/>
                </a:solidFill>
              </a14:hiddenFill>
            </a:ext>
          </a:extLst>
        </p:spPr>
      </p:pic>
      <p:sp>
        <p:nvSpPr>
          <p:cNvPr id="7" name="Dikdörtgen 6"/>
          <p:cNvSpPr/>
          <p:nvPr/>
        </p:nvSpPr>
        <p:spPr>
          <a:xfrm>
            <a:off x="5722082" y="4045444"/>
            <a:ext cx="762000" cy="159929"/>
          </a:xfrm>
          <a:prstGeom prst="rect">
            <a:avLst/>
          </a:prstGeom>
          <a:solidFill>
            <a:srgbClr val="8F75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Dikdörtgen 7"/>
          <p:cNvSpPr/>
          <p:nvPr/>
        </p:nvSpPr>
        <p:spPr>
          <a:xfrm>
            <a:off x="6750782" y="3695291"/>
            <a:ext cx="1676400" cy="602071"/>
          </a:xfrm>
          <a:prstGeom prst="rect">
            <a:avLst/>
          </a:prstGeom>
          <a:solidFill>
            <a:srgbClr val="8F75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Karbon fosillerde depolanır </a:t>
            </a:r>
            <a:endParaRPr lang="tr-TR" dirty="0"/>
          </a:p>
        </p:txBody>
      </p:sp>
      <p:sp>
        <p:nvSpPr>
          <p:cNvPr id="9" name="Dikdörtgen 8"/>
          <p:cNvSpPr/>
          <p:nvPr/>
        </p:nvSpPr>
        <p:spPr>
          <a:xfrm>
            <a:off x="2667000" y="3459162"/>
            <a:ext cx="1219200" cy="502829"/>
          </a:xfrm>
          <a:prstGeom prst="rect">
            <a:avLst/>
          </a:prstGeom>
          <a:solidFill>
            <a:srgbClr val="8F75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Dikdörtgen 9"/>
          <p:cNvSpPr/>
          <p:nvPr/>
        </p:nvSpPr>
        <p:spPr>
          <a:xfrm>
            <a:off x="457200" y="3382962"/>
            <a:ext cx="2057400" cy="914400"/>
          </a:xfrm>
          <a:prstGeom prst="rect">
            <a:avLst/>
          </a:prstGeom>
          <a:solidFill>
            <a:srgbClr val="8F75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Oval 10"/>
          <p:cNvSpPr/>
          <p:nvPr/>
        </p:nvSpPr>
        <p:spPr>
          <a:xfrm>
            <a:off x="457200" y="205580"/>
            <a:ext cx="990600" cy="937419"/>
          </a:xfrm>
          <a:prstGeom prst="ellipse">
            <a:avLst/>
          </a:prstGeom>
          <a:solidFill>
            <a:srgbClr val="8ECB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Dikdörtgen 5"/>
          <p:cNvSpPr/>
          <p:nvPr/>
        </p:nvSpPr>
        <p:spPr>
          <a:xfrm>
            <a:off x="3657600" y="3695291"/>
            <a:ext cx="2362200" cy="533400"/>
          </a:xfrm>
          <a:prstGeom prst="rect">
            <a:avLst/>
          </a:prstGeom>
          <a:solidFill>
            <a:srgbClr val="8F75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Ayrıştırıcılar karbonun bir kısmını doğaya verir.</a:t>
            </a:r>
            <a:endParaRPr lang="tr-TR" dirty="0"/>
          </a:p>
        </p:txBody>
      </p:sp>
    </p:spTree>
    <p:extLst>
      <p:ext uri="{BB962C8B-B14F-4D97-AF65-F5344CB8AC3E}">
        <p14:creationId xmlns:p14="http://schemas.microsoft.com/office/powerpoint/2010/main" xmlns="" val="34400314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3999688"/>
            <a:ext cx="9144000" cy="2858312"/>
          </a:xfrm>
        </p:spPr>
        <p:txBody>
          <a:bodyPr>
            <a:normAutofit fontScale="92500" lnSpcReduction="10000"/>
          </a:bodyPr>
          <a:lstStyle/>
          <a:p>
            <a:pPr algn="ctr">
              <a:buNone/>
            </a:pPr>
            <a:r>
              <a:rPr lang="tr-TR" b="1" dirty="0" smtClean="0">
                <a:ln w="18000">
                  <a:solidFill>
                    <a:schemeClr val="tx1">
                      <a:lumMod val="95000"/>
                      <a:lumOff val="5000"/>
                    </a:schemeClr>
                  </a:solidFill>
                  <a:prstDash val="solid"/>
                  <a:miter lim="800000"/>
                </a:ln>
                <a:solidFill>
                  <a:srgbClr val="66FF33"/>
                </a:solidFill>
                <a:effectLst>
                  <a:outerShdw blurRad="25500" dist="23000" dir="7020000" algn="tl">
                    <a:srgbClr val="000000">
                      <a:alpha val="50000"/>
                    </a:srgbClr>
                  </a:outerShdw>
                </a:effectLst>
              </a:rPr>
              <a:t>İnsan, bitki ve hayvanların ölüleri ve atıkları toprak altında uzun süre kaldığında petrol,kömür, doğal gaz gibi fosil yakıtları oluştururlar. </a:t>
            </a:r>
          </a:p>
          <a:p>
            <a:pPr algn="ctr">
              <a:buNone/>
            </a:pPr>
            <a:r>
              <a:rPr lang="tr-TR" b="1" dirty="0" smtClean="0">
                <a:ln w="18000">
                  <a:solidFill>
                    <a:schemeClr val="tx1">
                      <a:lumMod val="95000"/>
                      <a:lumOff val="5000"/>
                    </a:schemeClr>
                  </a:solidFill>
                  <a:prstDash val="solid"/>
                  <a:miter lim="800000"/>
                </a:ln>
                <a:solidFill>
                  <a:srgbClr val="FAFD00"/>
                </a:solidFill>
                <a:effectLst>
                  <a:outerShdw blurRad="25500" dist="23000" dir="7020000" algn="tl">
                    <a:srgbClr val="000000">
                      <a:alpha val="50000"/>
                    </a:srgbClr>
                  </a:outerShdw>
                </a:effectLst>
              </a:rPr>
              <a:t>Fosil yakıtların yapısında bulunan karbon elementi, bu yakıtların oksijen sayesinde yanması sonucu karbondioksit gazına dönüşerek atmosfere verilir</a:t>
            </a:r>
            <a:r>
              <a:rPr lang="tr-TR" sz="2800" b="1" dirty="0" smtClean="0">
                <a:ln w="18000">
                  <a:solidFill>
                    <a:schemeClr val="tx1">
                      <a:lumMod val="95000"/>
                      <a:lumOff val="5000"/>
                    </a:schemeClr>
                  </a:solidFill>
                  <a:prstDash val="solid"/>
                  <a:miter lim="800000"/>
                </a:ln>
                <a:solidFill>
                  <a:srgbClr val="FAFD00"/>
                </a:solidFill>
                <a:effectLst>
                  <a:outerShdw blurRad="25500" dist="23000" dir="7020000" algn="tl">
                    <a:srgbClr val="000000">
                      <a:alpha val="50000"/>
                    </a:srgbClr>
                  </a:outerShdw>
                </a:effectLst>
              </a:rPr>
              <a:t>.</a:t>
            </a:r>
          </a:p>
          <a:p>
            <a:endParaRPr lang="tr-TR" sz="2400" b="1" dirty="0" smtClean="0">
              <a:ln w="18000">
                <a:solidFill>
                  <a:schemeClr val="tx1">
                    <a:lumMod val="95000"/>
                    <a:lumOff val="5000"/>
                  </a:schemeClr>
                </a:solidFill>
                <a:prstDash val="solid"/>
                <a:miter lim="800000"/>
              </a:ln>
              <a:solidFill>
                <a:schemeClr val="bg1"/>
              </a:solidFill>
              <a:effectLst>
                <a:outerShdw blurRad="25500" dist="23000" dir="7020000" algn="tl">
                  <a:srgbClr val="000000">
                    <a:alpha val="50000"/>
                  </a:srgbClr>
                </a:outerShdw>
              </a:effectLst>
            </a:endParaRPr>
          </a:p>
        </p:txBody>
      </p:sp>
      <p:pic>
        <p:nvPicPr>
          <p:cNvPr id="242692" name="Picture 4" descr="İ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76400" y="0"/>
            <a:ext cx="5262563" cy="397428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Unvan 5"/>
          <p:cNvSpPr>
            <a:spLocks noGrp="1"/>
          </p:cNvSpPr>
          <p:nvPr>
            <p:ph type="title"/>
          </p:nvPr>
        </p:nvSpPr>
        <p:spPr>
          <a:xfrm>
            <a:off x="0" y="0"/>
            <a:ext cx="9144000" cy="1689100"/>
          </a:xfrm>
          <a:solidFill>
            <a:srgbClr val="81CFE6"/>
          </a:solidFill>
        </p:spPr>
        <p:txBody>
          <a:bodyPr/>
          <a:lstStyle/>
          <a:p>
            <a:r>
              <a:rPr lang="tr-TR" sz="5400" b="1" dirty="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ea typeface="+mn-ea"/>
                <a:cs typeface="+mn-cs"/>
              </a:rPr>
              <a:t>Karbon Döngüsü</a:t>
            </a:r>
            <a:endParaRPr lang="tr-TR" dirty="0"/>
          </a:p>
        </p:txBody>
      </p:sp>
      <p:pic>
        <p:nvPicPr>
          <p:cNvPr id="4" name="CarbonCycleFinal_ipod">
            <a:hlinkClick r:id="" action="ppaction://media"/>
          </p:cNvPr>
          <p:cNvPicPr>
            <a:picLocks noGrp="1" noChangeAspect="1"/>
          </p:cNvPicPr>
          <p:nvPr>
            <p:ph idx="4294967295"/>
            <a:videoFile r:link="rId1"/>
            <p:extLst>
              <p:ext uri="{DAA4B4D4-6D71-4841-9C94-3DE7FCFB9230}">
                <p14:media xmlns:p14="http://schemas.microsoft.com/office/powerpoint/2010/main" xmlns="" r:embed="rId3"/>
              </p:ext>
            </p:extLst>
          </p:nvPr>
        </p:nvPicPr>
        <p:blipFill>
          <a:blip r:embed="rId4" cstate="print"/>
          <a:stretch>
            <a:fillRect/>
          </a:stretch>
        </p:blipFill>
        <p:spPr>
          <a:xfrm>
            <a:off x="0" y="1689100"/>
            <a:ext cx="9144000" cy="5143500"/>
          </a:xfrm>
        </p:spPr>
      </p:pic>
    </p:spTree>
    <p:extLst>
      <p:ext uri="{BB962C8B-B14F-4D97-AF65-F5344CB8AC3E}">
        <p14:creationId xmlns:p14="http://schemas.microsoft.com/office/powerpoint/2010/main" xmlns="" val="24415528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spTree>
    <p:controls>
      <p:control spid="134200" name="ShockwaveFlash1" r:id="rId2" imgW="9142857" imgH="6857143"/>
    </p:controls>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3716" name="Picture 4" descr="dna ile ilgili görsel sonucu"/>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rot="17020540">
            <a:off x="1674778" y="1792860"/>
            <a:ext cx="9144000" cy="5143501"/>
          </a:xfrm>
          <a:prstGeom prst="rect">
            <a:avLst/>
          </a:prstGeom>
          <a:noFill/>
          <a:extLst>
            <a:ext uri="{909E8E84-426E-40DD-AFC4-6F175D3DCCD1}">
              <a14:hiddenFill xmlns:a14="http://schemas.microsoft.com/office/drawing/2010/main" xmlns="">
                <a:solidFill>
                  <a:srgbClr val="FFFFFF"/>
                </a:solidFill>
              </a14:hiddenFill>
            </a:ext>
          </a:extLst>
        </p:spPr>
      </p:pic>
      <p:pic>
        <p:nvPicPr>
          <p:cNvPr id="243714" name="Picture 2" descr="azot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2700"/>
            <a:ext cx="4187825" cy="3143589"/>
          </a:xfrm>
          <a:prstGeom prst="rect">
            <a:avLst/>
          </a:prstGeom>
          <a:noFill/>
          <a:extLst>
            <a:ext uri="{909E8E84-426E-40DD-AFC4-6F175D3DCCD1}">
              <a14:hiddenFill xmlns:a14="http://schemas.microsoft.com/office/drawing/2010/main" xmlns="">
                <a:solidFill>
                  <a:srgbClr val="FFFFFF"/>
                </a:solidFill>
              </a14:hiddenFill>
            </a:ext>
          </a:extLst>
        </p:spPr>
      </p:pic>
      <p:sp>
        <p:nvSpPr>
          <p:cNvPr id="2" name="1 Başlık"/>
          <p:cNvSpPr>
            <a:spLocks noGrp="1"/>
          </p:cNvSpPr>
          <p:nvPr>
            <p:ph type="title"/>
          </p:nvPr>
        </p:nvSpPr>
        <p:spPr>
          <a:xfrm>
            <a:off x="457200" y="0"/>
            <a:ext cx="8229600" cy="1143000"/>
          </a:xfrm>
        </p:spPr>
        <p:txBody>
          <a:bodyPr/>
          <a:lstStyle/>
          <a:p>
            <a:r>
              <a:rPr lang="tr-TR" b="1" dirty="0" smtClean="0">
                <a:ln w="12700">
                  <a:solidFill>
                    <a:sysClr val="windowText" lastClr="000000"/>
                  </a:solidFill>
                  <a:prstDash val="solid"/>
                </a:ln>
                <a:solidFill>
                  <a:srgbClr val="FAFD00"/>
                </a:solidFill>
                <a:effectLst>
                  <a:outerShdw blurRad="41275" dist="20320" dir="1800000" algn="tl" rotWithShape="0">
                    <a:srgbClr val="000000">
                      <a:alpha val="40000"/>
                    </a:srgbClr>
                  </a:outerShdw>
                </a:effectLst>
              </a:rPr>
              <a:t>Azot Döngüsü</a:t>
            </a:r>
            <a:endParaRPr lang="tr-TR" b="1" dirty="0">
              <a:ln w="12700">
                <a:solidFill>
                  <a:sysClr val="windowText" lastClr="000000"/>
                </a:solidFill>
                <a:prstDash val="solid"/>
              </a:ln>
              <a:solidFill>
                <a:srgbClr val="FAFD00"/>
              </a:solidFill>
              <a:effectLst>
                <a:outerShdw blurRad="41275" dist="20320" dir="1800000" algn="tl" rotWithShape="0">
                  <a:srgbClr val="000000">
                    <a:alpha val="40000"/>
                  </a:srgbClr>
                </a:outerShdw>
              </a:effectLst>
            </a:endParaRPr>
          </a:p>
        </p:txBody>
      </p:sp>
      <p:sp>
        <p:nvSpPr>
          <p:cNvPr id="3" name="2 İçerik Yer Tutucusu"/>
          <p:cNvSpPr>
            <a:spLocks noGrp="1"/>
          </p:cNvSpPr>
          <p:nvPr>
            <p:ph idx="1"/>
          </p:nvPr>
        </p:nvSpPr>
        <p:spPr>
          <a:xfrm>
            <a:off x="0" y="1752600"/>
            <a:ext cx="9144000" cy="4953000"/>
          </a:xfrm>
        </p:spPr>
        <p:txBody>
          <a:bodyPr/>
          <a:lstStyle/>
          <a:p>
            <a:pPr algn="ctr">
              <a:buNone/>
            </a:pPr>
            <a:r>
              <a:rPr lang="tr-TR" sz="2800" b="1" dirty="0" smtClean="0">
                <a:ln w="12700">
                  <a:solidFill>
                    <a:sysClr val="windowText" lastClr="000000"/>
                  </a:solidFill>
                  <a:prstDash val="solid"/>
                </a:ln>
                <a:solidFill>
                  <a:srgbClr val="FAFD00"/>
                </a:solidFill>
              </a:rPr>
              <a:t>Canlı vücudunun temel yapısını oluşturan proteinlerin, vitaminlerin ve DNA </a:t>
            </a:r>
            <a:r>
              <a:rPr lang="tr-TR" sz="2800" b="1" dirty="0" err="1" smtClean="0">
                <a:ln w="12700">
                  <a:solidFill>
                    <a:sysClr val="windowText" lastClr="000000"/>
                  </a:solidFill>
                  <a:prstDash val="solid"/>
                </a:ln>
                <a:solidFill>
                  <a:srgbClr val="FAFD00"/>
                </a:solidFill>
              </a:rPr>
              <a:t>nın</a:t>
            </a:r>
            <a:r>
              <a:rPr lang="tr-TR" sz="2800" b="1" dirty="0" smtClean="0">
                <a:ln w="12700">
                  <a:solidFill>
                    <a:sysClr val="windowText" lastClr="000000"/>
                  </a:solidFill>
                  <a:prstDash val="solid"/>
                </a:ln>
                <a:solidFill>
                  <a:srgbClr val="FAFD00"/>
                </a:solidFill>
              </a:rPr>
              <a:t> vücutta üretilebilmesi için azot elementi gereklidir. </a:t>
            </a:r>
          </a:p>
          <a:p>
            <a:pPr algn="ctr">
              <a:buNone/>
            </a:pPr>
            <a:r>
              <a:rPr lang="tr-TR" sz="2800" b="1" dirty="0" smtClean="0">
                <a:ln w="12700">
                  <a:solidFill>
                    <a:sysClr val="windowText" lastClr="000000"/>
                  </a:solidFill>
                  <a:prstDash val="solid"/>
                </a:ln>
                <a:solidFill>
                  <a:srgbClr val="FF0000"/>
                </a:solidFill>
              </a:rPr>
              <a:t>Doğada, canlıların ihtiyacı olan azot elementinin kaynağı atmosferde %78 oranında bulunan azot gazıdır.</a:t>
            </a:r>
          </a:p>
          <a:p>
            <a:pPr algn="ctr">
              <a:buNone/>
            </a:pPr>
            <a:r>
              <a:rPr lang="tr-TR" sz="2800" b="1" dirty="0" smtClean="0">
                <a:ln w="12700">
                  <a:solidFill>
                    <a:sysClr val="windowText" lastClr="000000"/>
                  </a:solidFill>
                  <a:prstDash val="solid"/>
                </a:ln>
                <a:solidFill>
                  <a:srgbClr val="FAFD00"/>
                </a:solidFill>
              </a:rPr>
              <a:t>Fakat hiçbir canlı atmosferdeki azot gazını doğrudan kullanamaz. Azot gazının (N2) kullanılabilmesi için azotlu bileşikler haline dönüştürülmesi gerekir.</a:t>
            </a:r>
            <a:endParaRPr lang="tr-TR" sz="2800" b="1" dirty="0">
              <a:ln w="12700">
                <a:solidFill>
                  <a:sysClr val="windowText" lastClr="000000"/>
                </a:solidFill>
                <a:prstDash val="solid"/>
              </a:ln>
              <a:solidFill>
                <a:srgbClr val="FAFD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Diagram showing the 3 different ways of nitrogen fixation"/>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04800" y="0"/>
            <a:ext cx="8381999" cy="451338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Dikdörtgen 4"/>
          <p:cNvSpPr/>
          <p:nvPr/>
        </p:nvSpPr>
        <p:spPr>
          <a:xfrm>
            <a:off x="0" y="4419600"/>
            <a:ext cx="9144000" cy="2554545"/>
          </a:xfrm>
          <a:prstGeom prst="rect">
            <a:avLst/>
          </a:prstGeom>
        </p:spPr>
        <p:txBody>
          <a:bodyPr wrap="square">
            <a:spAutoFit/>
          </a:bodyPr>
          <a:lstStyle/>
          <a:p>
            <a:pPr marL="342900" lvl="0" indent="-342900" algn="ctr" fontAlgn="auto">
              <a:spcBef>
                <a:spcPct val="20000"/>
              </a:spcBef>
              <a:spcAft>
                <a:spcPts val="0"/>
              </a:spcAft>
            </a:pPr>
            <a:r>
              <a:rPr lang="tr-TR" sz="3200" b="1" dirty="0">
                <a:ln w="12700">
                  <a:solidFill>
                    <a:sysClr val="windowText" lastClr="000000"/>
                  </a:solidFill>
                  <a:prstDash val="solid"/>
                </a:ln>
                <a:solidFill>
                  <a:srgbClr val="FAFD00"/>
                </a:solidFill>
                <a:latin typeface="Calibri"/>
              </a:rPr>
              <a:t>Atmosferdeki azot gazı yıldırım ve asit yağmurları ile toprağa </a:t>
            </a:r>
            <a:r>
              <a:rPr lang="tr-TR" sz="3200" b="1" dirty="0" smtClean="0">
                <a:ln w="12700">
                  <a:solidFill>
                    <a:sysClr val="windowText" lastClr="000000"/>
                  </a:solidFill>
                  <a:prstDash val="solid"/>
                </a:ln>
                <a:solidFill>
                  <a:srgbClr val="FAFD00"/>
                </a:solidFill>
                <a:latin typeface="Calibri"/>
              </a:rPr>
              <a:t>gelir. Topraktaki </a:t>
            </a:r>
            <a:r>
              <a:rPr lang="tr-TR" sz="3200" b="1" dirty="0">
                <a:ln w="12700">
                  <a:solidFill>
                    <a:sysClr val="windowText" lastClr="000000"/>
                  </a:solidFill>
                  <a:prstDash val="solid"/>
                </a:ln>
                <a:solidFill>
                  <a:srgbClr val="FAFD00"/>
                </a:solidFill>
                <a:latin typeface="Calibri"/>
              </a:rPr>
              <a:t>bazı </a:t>
            </a:r>
            <a:r>
              <a:rPr lang="tr-TR" sz="3200" b="1" dirty="0">
                <a:ln w="12700">
                  <a:solidFill>
                    <a:sysClr val="windowText" lastClr="000000"/>
                  </a:solidFill>
                  <a:prstDash val="solid"/>
                </a:ln>
                <a:solidFill>
                  <a:srgbClr val="FF0000"/>
                </a:solidFill>
                <a:latin typeface="Calibri"/>
              </a:rPr>
              <a:t>bakteriler</a:t>
            </a:r>
            <a:r>
              <a:rPr lang="tr-TR" sz="3200" b="1" dirty="0">
                <a:ln w="12700">
                  <a:solidFill>
                    <a:sysClr val="windowText" lastClr="000000"/>
                  </a:solidFill>
                  <a:prstDash val="solid"/>
                </a:ln>
                <a:solidFill>
                  <a:srgbClr val="FAFD00"/>
                </a:solidFill>
                <a:latin typeface="Calibri"/>
              </a:rPr>
              <a:t> ve  </a:t>
            </a:r>
            <a:r>
              <a:rPr lang="tr-TR" sz="3200" b="1" dirty="0">
                <a:ln w="12700">
                  <a:solidFill>
                    <a:sysClr val="windowText" lastClr="000000"/>
                  </a:solidFill>
                  <a:prstDash val="solid"/>
                </a:ln>
                <a:solidFill>
                  <a:srgbClr val="FF0000"/>
                </a:solidFill>
                <a:latin typeface="Calibri"/>
              </a:rPr>
              <a:t>baklagillerin köklerinde bulunan bakteriler </a:t>
            </a:r>
            <a:r>
              <a:rPr lang="tr-TR" sz="3200" b="1" dirty="0">
                <a:ln w="12700">
                  <a:solidFill>
                    <a:sysClr val="windowText" lastClr="000000"/>
                  </a:solidFill>
                  <a:prstDash val="solid"/>
                </a:ln>
                <a:solidFill>
                  <a:srgbClr val="FAFD00"/>
                </a:solidFill>
                <a:latin typeface="Calibri"/>
              </a:rPr>
              <a:t>havadan azot gazını azotlu bileşikler haline dönüştürürler.</a:t>
            </a:r>
          </a:p>
        </p:txBody>
      </p:sp>
      <p:sp>
        <p:nvSpPr>
          <p:cNvPr id="6" name="Dikdörtgen 5"/>
          <p:cNvSpPr/>
          <p:nvPr/>
        </p:nvSpPr>
        <p:spPr>
          <a:xfrm>
            <a:off x="4114800" y="0"/>
            <a:ext cx="1371600" cy="457200"/>
          </a:xfrm>
          <a:prstGeom prst="rect">
            <a:avLst/>
          </a:prstGeom>
          <a:solidFill>
            <a:srgbClr val="BCBE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n>
                  <a:solidFill>
                    <a:sysClr val="windowText" lastClr="000000"/>
                  </a:solidFill>
                </a:ln>
                <a:solidFill>
                  <a:schemeClr val="tx1"/>
                </a:solidFill>
              </a:rPr>
              <a:t>Azot gazı</a:t>
            </a:r>
            <a:endParaRPr lang="tr-TR" dirty="0">
              <a:ln>
                <a:solidFill>
                  <a:sysClr val="windowText" lastClr="000000"/>
                </a:solidFill>
              </a:ln>
              <a:solidFill>
                <a:schemeClr val="tx1"/>
              </a:solidFill>
            </a:endParaRPr>
          </a:p>
        </p:txBody>
      </p:sp>
      <p:sp>
        <p:nvSpPr>
          <p:cNvPr id="7" name="Dikdörtgen 6"/>
          <p:cNvSpPr/>
          <p:nvPr/>
        </p:nvSpPr>
        <p:spPr>
          <a:xfrm>
            <a:off x="2438400" y="1524000"/>
            <a:ext cx="914400" cy="457200"/>
          </a:xfrm>
          <a:prstGeom prst="rect">
            <a:avLst/>
          </a:prstGeom>
          <a:solidFill>
            <a:srgbClr val="BCBE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n>
                  <a:solidFill>
                    <a:sysClr val="windowText" lastClr="000000"/>
                  </a:solidFill>
                </a:ln>
                <a:solidFill>
                  <a:schemeClr val="tx1"/>
                </a:solidFill>
              </a:rPr>
              <a:t>Yıldırım </a:t>
            </a:r>
            <a:endParaRPr lang="tr-TR" dirty="0">
              <a:ln>
                <a:solidFill>
                  <a:sysClr val="windowText" lastClr="000000"/>
                </a:solidFill>
              </a:ln>
              <a:solidFill>
                <a:schemeClr val="tx1"/>
              </a:solidFill>
            </a:endParaRPr>
          </a:p>
        </p:txBody>
      </p:sp>
      <p:sp>
        <p:nvSpPr>
          <p:cNvPr id="8" name="Dikdörtgen 7"/>
          <p:cNvSpPr/>
          <p:nvPr/>
        </p:nvSpPr>
        <p:spPr>
          <a:xfrm>
            <a:off x="444500" y="1570893"/>
            <a:ext cx="1562100" cy="1371599"/>
          </a:xfrm>
          <a:prstGeom prst="rect">
            <a:avLst/>
          </a:prstGeom>
          <a:solidFill>
            <a:srgbClr val="BCBE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n>
                  <a:solidFill>
                    <a:sysClr val="windowText" lastClr="000000"/>
                  </a:solidFill>
                </a:ln>
                <a:solidFill>
                  <a:schemeClr val="tx1"/>
                </a:solidFill>
              </a:rPr>
              <a:t>Yıldırım veya şimşek azotu toprağa geçecek hale getirir</a:t>
            </a:r>
            <a:endParaRPr lang="tr-TR" dirty="0">
              <a:ln>
                <a:solidFill>
                  <a:sysClr val="windowText" lastClr="000000"/>
                </a:solidFill>
              </a:ln>
              <a:solidFill>
                <a:schemeClr val="tx1"/>
              </a:solidFill>
            </a:endParaRPr>
          </a:p>
        </p:txBody>
      </p:sp>
      <p:sp>
        <p:nvSpPr>
          <p:cNvPr id="9" name="Dikdörtgen 8"/>
          <p:cNvSpPr/>
          <p:nvPr/>
        </p:nvSpPr>
        <p:spPr>
          <a:xfrm>
            <a:off x="457200" y="3475892"/>
            <a:ext cx="1562100" cy="562708"/>
          </a:xfrm>
          <a:prstGeom prst="rect">
            <a:avLst/>
          </a:prstGeom>
          <a:solidFill>
            <a:srgbClr val="8D7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n>
                  <a:solidFill>
                    <a:sysClr val="windowText" lastClr="000000"/>
                  </a:solidFill>
                </a:ln>
                <a:solidFill>
                  <a:schemeClr val="tx1"/>
                </a:solidFill>
              </a:rPr>
              <a:t>Dönüşen azot toprağa geçer</a:t>
            </a:r>
            <a:endParaRPr lang="tr-TR" dirty="0">
              <a:ln>
                <a:solidFill>
                  <a:sysClr val="windowText" lastClr="000000"/>
                </a:solidFill>
              </a:ln>
              <a:solidFill>
                <a:schemeClr val="tx1"/>
              </a:solidFill>
            </a:endParaRPr>
          </a:p>
        </p:txBody>
      </p:sp>
      <p:sp>
        <p:nvSpPr>
          <p:cNvPr id="10" name="Dikdörtgen 9"/>
          <p:cNvSpPr/>
          <p:nvPr/>
        </p:nvSpPr>
        <p:spPr>
          <a:xfrm>
            <a:off x="2114550" y="3757246"/>
            <a:ext cx="2381250" cy="662354"/>
          </a:xfrm>
          <a:prstGeom prst="rect">
            <a:avLst/>
          </a:prstGeom>
          <a:solidFill>
            <a:srgbClr val="8D7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n>
                  <a:solidFill>
                    <a:sysClr val="windowText" lastClr="000000"/>
                  </a:solidFill>
                </a:ln>
                <a:solidFill>
                  <a:schemeClr val="tx1"/>
                </a:solidFill>
              </a:rPr>
              <a:t>Bakteriler azotu azotlu bileşikler haline getirir. </a:t>
            </a:r>
            <a:endParaRPr lang="tr-TR" dirty="0">
              <a:ln>
                <a:solidFill>
                  <a:sysClr val="windowText" lastClr="000000"/>
                </a:solidFill>
              </a:ln>
              <a:solidFill>
                <a:schemeClr val="tx1"/>
              </a:solidFill>
            </a:endParaRPr>
          </a:p>
        </p:txBody>
      </p:sp>
      <p:sp>
        <p:nvSpPr>
          <p:cNvPr id="11" name="Oval 10"/>
          <p:cNvSpPr/>
          <p:nvPr/>
        </p:nvSpPr>
        <p:spPr>
          <a:xfrm>
            <a:off x="482601" y="245207"/>
            <a:ext cx="863600" cy="850900"/>
          </a:xfrm>
          <a:prstGeom prst="ellipse">
            <a:avLst/>
          </a:prstGeom>
          <a:solidFill>
            <a:srgbClr val="FAF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744805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ow nitrogen compounds are passed on by animals eating plants"/>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7200" y="0"/>
            <a:ext cx="8119835" cy="437222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Dikdörtgen 2"/>
          <p:cNvSpPr/>
          <p:nvPr/>
        </p:nvSpPr>
        <p:spPr>
          <a:xfrm>
            <a:off x="0" y="4359520"/>
            <a:ext cx="8991600" cy="1077218"/>
          </a:xfrm>
          <a:prstGeom prst="rect">
            <a:avLst/>
          </a:prstGeom>
        </p:spPr>
        <p:txBody>
          <a:bodyPr wrap="square">
            <a:spAutoFit/>
          </a:bodyPr>
          <a:lstStyle/>
          <a:p>
            <a:pPr algn="ctr">
              <a:buNone/>
            </a:pPr>
            <a:r>
              <a:rPr lang="tr-TR" sz="3200" b="1" dirty="0">
                <a:ln w="12700">
                  <a:solidFill>
                    <a:sysClr val="windowText" lastClr="000000"/>
                  </a:solidFill>
                  <a:prstDash val="solid"/>
                </a:ln>
                <a:solidFill>
                  <a:srgbClr val="FFFF00"/>
                </a:solidFill>
                <a:latin typeface="+mn-lt"/>
              </a:rPr>
              <a:t>Azotlu bileşikler üreticiler tarafından topraktan alınarak protein üretiminde kullanılır. </a:t>
            </a:r>
          </a:p>
        </p:txBody>
      </p:sp>
      <p:sp>
        <p:nvSpPr>
          <p:cNvPr id="4" name="Dikdörtgen 3"/>
          <p:cNvSpPr/>
          <p:nvPr/>
        </p:nvSpPr>
        <p:spPr>
          <a:xfrm>
            <a:off x="3810000" y="3380169"/>
            <a:ext cx="2533651" cy="762000"/>
          </a:xfrm>
          <a:prstGeom prst="rect">
            <a:avLst/>
          </a:prstGeom>
          <a:solidFill>
            <a:srgbClr val="8D7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n>
                  <a:solidFill>
                    <a:sysClr val="windowText" lastClr="000000"/>
                  </a:solidFill>
                </a:ln>
                <a:solidFill>
                  <a:schemeClr val="tx1"/>
                </a:solidFill>
              </a:rPr>
              <a:t>Azotlu bileşikler bitkiler tarafından alınır.</a:t>
            </a:r>
            <a:endParaRPr lang="tr-TR" dirty="0">
              <a:ln>
                <a:solidFill>
                  <a:sysClr val="windowText" lastClr="000000"/>
                </a:solidFill>
              </a:ln>
              <a:solidFill>
                <a:schemeClr val="tx1"/>
              </a:solidFill>
            </a:endParaRPr>
          </a:p>
        </p:txBody>
      </p:sp>
      <p:sp>
        <p:nvSpPr>
          <p:cNvPr id="5" name="Dikdörtgen 4"/>
          <p:cNvSpPr/>
          <p:nvPr/>
        </p:nvSpPr>
        <p:spPr>
          <a:xfrm>
            <a:off x="0" y="5375520"/>
            <a:ext cx="9144001" cy="1569660"/>
          </a:xfrm>
          <a:prstGeom prst="rect">
            <a:avLst/>
          </a:prstGeom>
        </p:spPr>
        <p:txBody>
          <a:bodyPr wrap="square">
            <a:spAutoFit/>
          </a:bodyPr>
          <a:lstStyle/>
          <a:p>
            <a:pPr marL="342900" lvl="0" indent="-342900" algn="ctr" fontAlgn="auto">
              <a:spcBef>
                <a:spcPct val="20000"/>
              </a:spcBef>
              <a:spcAft>
                <a:spcPts val="0"/>
              </a:spcAft>
            </a:pPr>
            <a:r>
              <a:rPr lang="tr-TR" sz="3200" b="1" dirty="0">
                <a:ln w="12700">
                  <a:solidFill>
                    <a:sysClr val="windowText" lastClr="000000"/>
                  </a:solidFill>
                  <a:prstDash val="solid"/>
                </a:ln>
                <a:solidFill>
                  <a:srgbClr val="66FF33"/>
                </a:solidFill>
                <a:latin typeface="Calibri"/>
              </a:rPr>
              <a:t>Tüketiciler üreticileri yediklerinde üreticilerin ürettikleri proteinlerdeki azot elementini kendi vücutlarına </a:t>
            </a:r>
            <a:r>
              <a:rPr lang="tr-TR" sz="3200" b="1" dirty="0" smtClean="0">
                <a:ln w="12700">
                  <a:solidFill>
                    <a:sysClr val="windowText" lastClr="000000"/>
                  </a:solidFill>
                  <a:prstDash val="solid"/>
                </a:ln>
                <a:solidFill>
                  <a:srgbClr val="66FF33"/>
                </a:solidFill>
                <a:latin typeface="Calibri"/>
              </a:rPr>
              <a:t>alırlar.</a:t>
            </a:r>
            <a:endParaRPr lang="tr-TR" sz="3200" b="1" dirty="0">
              <a:ln w="12700">
                <a:solidFill>
                  <a:sysClr val="windowText" lastClr="000000"/>
                </a:solidFill>
                <a:prstDash val="solid"/>
              </a:ln>
              <a:solidFill>
                <a:srgbClr val="66FF33"/>
              </a:solidFill>
              <a:latin typeface="Calibri"/>
            </a:endParaRPr>
          </a:p>
        </p:txBody>
      </p:sp>
      <p:sp>
        <p:nvSpPr>
          <p:cNvPr id="6" name="Dikdörtgen 5"/>
          <p:cNvSpPr/>
          <p:nvPr/>
        </p:nvSpPr>
        <p:spPr>
          <a:xfrm>
            <a:off x="762000" y="2285749"/>
            <a:ext cx="1828800" cy="762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n>
                  <a:solidFill>
                    <a:sysClr val="windowText" lastClr="000000"/>
                  </a:solidFill>
                </a:ln>
                <a:solidFill>
                  <a:schemeClr val="tx1"/>
                </a:solidFill>
              </a:rPr>
              <a:t>Bitkiler protein üretir.</a:t>
            </a:r>
            <a:endParaRPr lang="tr-TR" dirty="0">
              <a:ln>
                <a:solidFill>
                  <a:sysClr val="windowText" lastClr="000000"/>
                </a:solidFill>
              </a:ln>
              <a:solidFill>
                <a:schemeClr val="tx1"/>
              </a:solidFill>
            </a:endParaRPr>
          </a:p>
        </p:txBody>
      </p:sp>
      <p:sp>
        <p:nvSpPr>
          <p:cNvPr id="7" name="Dikdörtgen 6"/>
          <p:cNvSpPr/>
          <p:nvPr/>
        </p:nvSpPr>
        <p:spPr>
          <a:xfrm>
            <a:off x="4191000" y="152400"/>
            <a:ext cx="2533651" cy="762000"/>
          </a:xfrm>
          <a:prstGeom prst="rect">
            <a:avLst/>
          </a:prstGeom>
          <a:solidFill>
            <a:srgbClr val="E2F4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n>
                  <a:solidFill>
                    <a:sysClr val="windowText" lastClr="000000"/>
                  </a:solidFill>
                </a:ln>
                <a:solidFill>
                  <a:schemeClr val="tx1"/>
                </a:solidFill>
              </a:rPr>
              <a:t>Tüketici bitkileri yer azot tüketicilere geçer.</a:t>
            </a:r>
            <a:endParaRPr lang="tr-TR" dirty="0">
              <a:ln>
                <a:solidFill>
                  <a:sysClr val="windowText" lastClr="000000"/>
                </a:solidFill>
              </a:ln>
              <a:solidFill>
                <a:schemeClr val="tx1"/>
              </a:solidFill>
            </a:endParaRPr>
          </a:p>
        </p:txBody>
      </p:sp>
      <p:sp>
        <p:nvSpPr>
          <p:cNvPr id="8" name="Dikdörtgen 7"/>
          <p:cNvSpPr/>
          <p:nvPr/>
        </p:nvSpPr>
        <p:spPr>
          <a:xfrm>
            <a:off x="2438400" y="1981200"/>
            <a:ext cx="762000" cy="20491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Dikdörtgen 8"/>
          <p:cNvSpPr/>
          <p:nvPr/>
        </p:nvSpPr>
        <p:spPr>
          <a:xfrm>
            <a:off x="482600" y="3486015"/>
            <a:ext cx="1447800" cy="528541"/>
          </a:xfrm>
          <a:prstGeom prst="rect">
            <a:avLst/>
          </a:prstGeom>
          <a:solidFill>
            <a:srgbClr val="7F67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Oval 9"/>
          <p:cNvSpPr/>
          <p:nvPr/>
        </p:nvSpPr>
        <p:spPr>
          <a:xfrm>
            <a:off x="609600" y="177800"/>
            <a:ext cx="863600" cy="850900"/>
          </a:xfrm>
          <a:prstGeom prst="ellipse">
            <a:avLst/>
          </a:prstGeom>
          <a:solidFill>
            <a:srgbClr val="FAF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4875220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36548" name="Picture 4" descr="water cycle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
            <a:ext cx="912834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1 Başlık"/>
          <p:cNvSpPr>
            <a:spLocks noGrp="1"/>
          </p:cNvSpPr>
          <p:nvPr>
            <p:ph type="title"/>
          </p:nvPr>
        </p:nvSpPr>
        <p:spPr/>
        <p:txBody>
          <a:bodyPr/>
          <a:lstStyle/>
          <a:p>
            <a:r>
              <a:rPr lang="tr-TR" b="1" dirty="0" smtClean="0">
                <a:ln w="12700">
                  <a:solidFill>
                    <a:sysClr val="windowText" lastClr="000000"/>
                  </a:solidFill>
                  <a:prstDash val="solid"/>
                </a:ln>
                <a:solidFill>
                  <a:srgbClr val="FF0000"/>
                </a:solidFill>
                <a:effectLst>
                  <a:outerShdw blurRad="41275" dist="20320" dir="1800000" algn="tl" rotWithShape="0">
                    <a:srgbClr val="000000">
                      <a:alpha val="40000"/>
                    </a:srgbClr>
                  </a:outerShdw>
                </a:effectLst>
              </a:rPr>
              <a:t>Su Döngüsü</a:t>
            </a:r>
            <a:endParaRPr lang="tr-TR" b="1" dirty="0">
              <a:ln w="12700">
                <a:solidFill>
                  <a:sysClr val="windowText" lastClr="000000"/>
                </a:solidFill>
                <a:prstDash val="solid"/>
              </a:ln>
              <a:solidFill>
                <a:srgbClr val="FF0000"/>
              </a:solidFill>
              <a:effectLst>
                <a:outerShdw blurRad="41275" dist="20320" dir="1800000" algn="tl" rotWithShape="0">
                  <a:srgbClr val="000000">
                    <a:alpha val="40000"/>
                  </a:srgbClr>
                </a:outerShdw>
              </a:effectLst>
            </a:endParaRPr>
          </a:p>
        </p:txBody>
      </p:sp>
      <p:sp>
        <p:nvSpPr>
          <p:cNvPr id="3" name="2 İçerik Yer Tutucusu"/>
          <p:cNvSpPr>
            <a:spLocks noGrp="1"/>
          </p:cNvSpPr>
          <p:nvPr>
            <p:ph idx="1"/>
          </p:nvPr>
        </p:nvSpPr>
        <p:spPr>
          <a:xfrm>
            <a:off x="0" y="1600201"/>
            <a:ext cx="9144000" cy="2895599"/>
          </a:xfrm>
        </p:spPr>
        <p:txBody>
          <a:bodyPr/>
          <a:lstStyle/>
          <a:p>
            <a:pPr algn="ctr">
              <a:buNone/>
            </a:pPr>
            <a:r>
              <a:rPr lang="tr-TR" b="1"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Suyun sürekli olarak Dünya yüzeyi ve atmosfer arasında erime ,buharlaşma </a:t>
            </a:r>
            <a:r>
              <a:rPr lang="tr-TR" b="1" dirty="0" err="1"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yoğuşma</a:t>
            </a:r>
            <a:r>
              <a:rPr lang="tr-TR" b="1"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,donma sonucu katı halden sıvı hale sıvı halden gaz hale ve gaz halden sıvı ve katı hale dönüşmesi olayına </a:t>
            </a:r>
            <a:r>
              <a:rPr lang="tr-TR" b="1" dirty="0" smtClean="0">
                <a:ln w="18000">
                  <a:solidFill>
                    <a:sysClr val="windowText" lastClr="000000"/>
                  </a:solidFill>
                  <a:prstDash val="solid"/>
                  <a:miter lim="800000"/>
                </a:ln>
                <a:solidFill>
                  <a:schemeClr val="bg1"/>
                </a:solidFill>
                <a:effectLst>
                  <a:outerShdw blurRad="25500" dist="23000" dir="7020000" algn="tl">
                    <a:srgbClr val="000000">
                      <a:alpha val="50000"/>
                    </a:srgbClr>
                  </a:outerShdw>
                </a:effectLst>
              </a:rPr>
              <a:t>su döngüsü</a:t>
            </a:r>
            <a:r>
              <a:rPr lang="tr-TR" b="1"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 denir.</a:t>
            </a:r>
            <a:endParaRPr lang="tr-TR" b="1" dirty="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Diagram showing how nitrogen compounds are returned to the soil by excretion and egestion from animals"/>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7200" y="12700"/>
            <a:ext cx="8207826" cy="44196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Dikdörtgen 2"/>
          <p:cNvSpPr/>
          <p:nvPr/>
        </p:nvSpPr>
        <p:spPr>
          <a:xfrm>
            <a:off x="0" y="4648200"/>
            <a:ext cx="9144000" cy="2751522"/>
          </a:xfrm>
          <a:prstGeom prst="rect">
            <a:avLst/>
          </a:prstGeom>
        </p:spPr>
        <p:txBody>
          <a:bodyPr wrap="square">
            <a:spAutoFit/>
          </a:bodyPr>
          <a:lstStyle/>
          <a:p>
            <a:pPr marL="342900" lvl="0" indent="-342900" algn="ctr" fontAlgn="auto">
              <a:spcBef>
                <a:spcPct val="20000"/>
              </a:spcBef>
              <a:spcAft>
                <a:spcPts val="0"/>
              </a:spcAft>
            </a:pPr>
            <a:r>
              <a:rPr lang="tr-TR" sz="3200" b="1" dirty="0" smtClean="0">
                <a:ln w="12700">
                  <a:solidFill>
                    <a:sysClr val="windowText" lastClr="000000"/>
                  </a:solidFill>
                  <a:prstDash val="solid"/>
                </a:ln>
                <a:solidFill>
                  <a:srgbClr val="66FF33"/>
                </a:solidFill>
                <a:latin typeface="Calibri"/>
              </a:rPr>
              <a:t>Alınan azot </a:t>
            </a:r>
            <a:r>
              <a:rPr lang="tr-TR" sz="3200" b="1" dirty="0">
                <a:ln w="12700">
                  <a:solidFill>
                    <a:sysClr val="windowText" lastClr="000000"/>
                  </a:solidFill>
                  <a:prstDash val="solid"/>
                </a:ln>
                <a:solidFill>
                  <a:srgbClr val="66FF33"/>
                </a:solidFill>
                <a:latin typeface="Calibri"/>
              </a:rPr>
              <a:t>elementinin bir kısmını kullanarak kendi proteinlerini üretirler. </a:t>
            </a:r>
            <a:endParaRPr lang="tr-TR" sz="3200" b="1" dirty="0" smtClean="0">
              <a:ln w="12700">
                <a:solidFill>
                  <a:sysClr val="windowText" lastClr="000000"/>
                </a:solidFill>
                <a:prstDash val="solid"/>
              </a:ln>
              <a:solidFill>
                <a:srgbClr val="66FF33"/>
              </a:solidFill>
              <a:latin typeface="Calibri"/>
            </a:endParaRPr>
          </a:p>
          <a:p>
            <a:pPr marL="342900" lvl="0" indent="-342900" algn="ctr" fontAlgn="auto">
              <a:spcBef>
                <a:spcPct val="20000"/>
              </a:spcBef>
              <a:spcAft>
                <a:spcPts val="0"/>
              </a:spcAft>
            </a:pPr>
            <a:r>
              <a:rPr lang="tr-TR" sz="3200" b="1" dirty="0">
                <a:ln w="12700">
                  <a:solidFill>
                    <a:sysClr val="windowText" lastClr="000000"/>
                  </a:solidFill>
                  <a:prstDash val="solid"/>
                </a:ln>
                <a:solidFill>
                  <a:srgbClr val="FF0000"/>
                </a:solidFill>
                <a:latin typeface="Calibri"/>
              </a:rPr>
              <a:t>Tüketiciler tarafından oluşturulan atıklar sayesinde azotun bir kısmı vücutlarından uzaklaştırılır.</a:t>
            </a:r>
          </a:p>
          <a:p>
            <a:pPr marL="342900" lvl="0" indent="-342900" algn="ctr" fontAlgn="auto">
              <a:spcBef>
                <a:spcPct val="20000"/>
              </a:spcBef>
              <a:spcAft>
                <a:spcPts val="0"/>
              </a:spcAft>
            </a:pPr>
            <a:endParaRPr lang="tr-TR" sz="3200" b="1" dirty="0">
              <a:ln w="12700">
                <a:solidFill>
                  <a:sysClr val="windowText" lastClr="000000"/>
                </a:solidFill>
                <a:prstDash val="solid"/>
              </a:ln>
              <a:solidFill>
                <a:srgbClr val="66FF33"/>
              </a:solidFill>
              <a:latin typeface="Calibri"/>
            </a:endParaRPr>
          </a:p>
        </p:txBody>
      </p:sp>
      <p:sp>
        <p:nvSpPr>
          <p:cNvPr id="4" name="Dikdörtgen 3"/>
          <p:cNvSpPr/>
          <p:nvPr/>
        </p:nvSpPr>
        <p:spPr>
          <a:xfrm>
            <a:off x="6893375" y="533400"/>
            <a:ext cx="1771651" cy="1066800"/>
          </a:xfrm>
          <a:prstGeom prst="rect">
            <a:avLst/>
          </a:prstGeom>
          <a:solidFill>
            <a:srgbClr val="E2F4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n>
                  <a:solidFill>
                    <a:sysClr val="windowText" lastClr="000000"/>
                  </a:solidFill>
                </a:ln>
                <a:solidFill>
                  <a:schemeClr val="tx1"/>
                </a:solidFill>
              </a:rPr>
              <a:t>Tüketici aldığı azotla kendi proteinini oluşturur.</a:t>
            </a:r>
            <a:endParaRPr lang="tr-TR" dirty="0">
              <a:ln>
                <a:solidFill>
                  <a:sysClr val="windowText" lastClr="000000"/>
                </a:solidFill>
              </a:ln>
              <a:solidFill>
                <a:schemeClr val="tx1"/>
              </a:solidFill>
            </a:endParaRPr>
          </a:p>
        </p:txBody>
      </p:sp>
      <p:sp>
        <p:nvSpPr>
          <p:cNvPr id="5" name="Dikdörtgen 4"/>
          <p:cNvSpPr/>
          <p:nvPr/>
        </p:nvSpPr>
        <p:spPr>
          <a:xfrm>
            <a:off x="7543800" y="2743200"/>
            <a:ext cx="1121226" cy="457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n>
                  <a:solidFill>
                    <a:sysClr val="windowText" lastClr="000000"/>
                  </a:solidFill>
                </a:ln>
                <a:solidFill>
                  <a:schemeClr val="tx1"/>
                </a:solidFill>
              </a:rPr>
              <a:t>Atık </a:t>
            </a:r>
            <a:endParaRPr lang="tr-TR" dirty="0">
              <a:ln>
                <a:solidFill>
                  <a:sysClr val="windowText" lastClr="000000"/>
                </a:solidFill>
              </a:ln>
              <a:solidFill>
                <a:schemeClr val="tx1"/>
              </a:solidFill>
            </a:endParaRPr>
          </a:p>
        </p:txBody>
      </p:sp>
      <p:sp>
        <p:nvSpPr>
          <p:cNvPr id="6" name="Dikdörtgen 5"/>
          <p:cNvSpPr/>
          <p:nvPr/>
        </p:nvSpPr>
        <p:spPr>
          <a:xfrm>
            <a:off x="2133600" y="1790700"/>
            <a:ext cx="1121226" cy="457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n>
                  <a:solidFill>
                    <a:sysClr val="windowText" lastClr="000000"/>
                  </a:solidFill>
                </a:ln>
                <a:solidFill>
                  <a:schemeClr val="tx1"/>
                </a:solidFill>
              </a:rPr>
              <a:t> </a:t>
            </a:r>
            <a:endParaRPr lang="tr-TR" dirty="0">
              <a:ln>
                <a:solidFill>
                  <a:sysClr val="windowText" lastClr="000000"/>
                </a:solidFill>
              </a:ln>
              <a:solidFill>
                <a:schemeClr val="tx1"/>
              </a:solidFill>
            </a:endParaRPr>
          </a:p>
        </p:txBody>
      </p:sp>
      <p:sp>
        <p:nvSpPr>
          <p:cNvPr id="7" name="Dikdörtgen 6"/>
          <p:cNvSpPr/>
          <p:nvPr/>
        </p:nvSpPr>
        <p:spPr>
          <a:xfrm>
            <a:off x="7696200" y="2895600"/>
            <a:ext cx="1121226" cy="457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n>
                  <a:solidFill>
                    <a:sysClr val="windowText" lastClr="000000"/>
                  </a:solidFill>
                </a:ln>
                <a:solidFill>
                  <a:schemeClr val="tx1"/>
                </a:solidFill>
              </a:rPr>
              <a:t>Atık </a:t>
            </a:r>
            <a:endParaRPr lang="tr-TR" dirty="0">
              <a:ln>
                <a:solidFill>
                  <a:sysClr val="windowText" lastClr="000000"/>
                </a:solidFill>
              </a:ln>
              <a:solidFill>
                <a:schemeClr val="tx1"/>
              </a:solidFill>
            </a:endParaRPr>
          </a:p>
        </p:txBody>
      </p:sp>
      <p:sp>
        <p:nvSpPr>
          <p:cNvPr id="8" name="Dikdörtgen 7"/>
          <p:cNvSpPr/>
          <p:nvPr/>
        </p:nvSpPr>
        <p:spPr>
          <a:xfrm>
            <a:off x="1447800" y="2514600"/>
            <a:ext cx="1121226" cy="457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n>
                  <a:solidFill>
                    <a:sysClr val="windowText" lastClr="000000"/>
                  </a:solidFill>
                </a:ln>
                <a:solidFill>
                  <a:schemeClr val="tx1"/>
                </a:solidFill>
              </a:rPr>
              <a:t> </a:t>
            </a:r>
            <a:endParaRPr lang="tr-TR" dirty="0">
              <a:ln>
                <a:solidFill>
                  <a:sysClr val="windowText" lastClr="000000"/>
                </a:solidFill>
              </a:ln>
              <a:solidFill>
                <a:schemeClr val="tx1"/>
              </a:solidFill>
            </a:endParaRPr>
          </a:p>
        </p:txBody>
      </p:sp>
      <p:sp>
        <p:nvSpPr>
          <p:cNvPr id="9" name="Dikdörtgen 8"/>
          <p:cNvSpPr/>
          <p:nvPr/>
        </p:nvSpPr>
        <p:spPr>
          <a:xfrm>
            <a:off x="609600" y="3543300"/>
            <a:ext cx="1295400" cy="495300"/>
          </a:xfrm>
          <a:prstGeom prst="rect">
            <a:avLst/>
          </a:prstGeom>
          <a:solidFill>
            <a:srgbClr val="826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n>
                  <a:solidFill>
                    <a:sysClr val="windowText" lastClr="000000"/>
                  </a:solidFill>
                </a:ln>
                <a:solidFill>
                  <a:schemeClr val="tx1"/>
                </a:solidFill>
              </a:rPr>
              <a:t> </a:t>
            </a:r>
            <a:endParaRPr lang="tr-TR" dirty="0">
              <a:ln>
                <a:solidFill>
                  <a:sysClr val="windowText" lastClr="000000"/>
                </a:solidFill>
              </a:ln>
              <a:solidFill>
                <a:schemeClr val="tx1"/>
              </a:solidFill>
            </a:endParaRPr>
          </a:p>
        </p:txBody>
      </p:sp>
      <p:sp>
        <p:nvSpPr>
          <p:cNvPr id="10" name="Dikdörtgen 9"/>
          <p:cNvSpPr/>
          <p:nvPr/>
        </p:nvSpPr>
        <p:spPr>
          <a:xfrm>
            <a:off x="3886200" y="3467100"/>
            <a:ext cx="1371600" cy="571500"/>
          </a:xfrm>
          <a:prstGeom prst="rect">
            <a:avLst/>
          </a:prstGeom>
          <a:solidFill>
            <a:srgbClr val="826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n>
                  <a:solidFill>
                    <a:sysClr val="windowText" lastClr="000000"/>
                  </a:solidFill>
                </a:ln>
                <a:solidFill>
                  <a:schemeClr val="tx1"/>
                </a:solidFill>
              </a:rPr>
              <a:t> </a:t>
            </a:r>
            <a:endParaRPr lang="tr-TR" dirty="0">
              <a:ln>
                <a:solidFill>
                  <a:sysClr val="windowText" lastClr="000000"/>
                </a:solidFill>
              </a:ln>
              <a:solidFill>
                <a:schemeClr val="tx1"/>
              </a:solidFill>
            </a:endParaRPr>
          </a:p>
        </p:txBody>
      </p:sp>
      <p:sp>
        <p:nvSpPr>
          <p:cNvPr id="11" name="Dikdörtgen 10"/>
          <p:cNvSpPr/>
          <p:nvPr/>
        </p:nvSpPr>
        <p:spPr>
          <a:xfrm>
            <a:off x="5486400" y="3898900"/>
            <a:ext cx="3102426" cy="457200"/>
          </a:xfrm>
          <a:prstGeom prst="rect">
            <a:avLst/>
          </a:prstGeom>
          <a:solidFill>
            <a:srgbClr val="826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n>
                  <a:solidFill>
                    <a:sysClr val="windowText" lastClr="000000"/>
                  </a:solidFill>
                </a:ln>
                <a:solidFill>
                  <a:schemeClr val="tx1"/>
                </a:solidFill>
              </a:rPr>
              <a:t>Atıkta bulunan azotlu bileşik bakteriler tarafında ayrıştırılır. </a:t>
            </a:r>
            <a:endParaRPr lang="tr-TR" dirty="0">
              <a:ln>
                <a:solidFill>
                  <a:sysClr val="windowText" lastClr="000000"/>
                </a:solidFill>
              </a:ln>
              <a:solidFill>
                <a:schemeClr val="tx1"/>
              </a:solidFill>
            </a:endParaRPr>
          </a:p>
        </p:txBody>
      </p:sp>
      <p:sp>
        <p:nvSpPr>
          <p:cNvPr id="12" name="Oval 11"/>
          <p:cNvSpPr/>
          <p:nvPr/>
        </p:nvSpPr>
        <p:spPr>
          <a:xfrm>
            <a:off x="584200" y="203200"/>
            <a:ext cx="863600" cy="850900"/>
          </a:xfrm>
          <a:prstGeom prst="ellipse">
            <a:avLst/>
          </a:prstGeom>
          <a:solidFill>
            <a:srgbClr val="FAF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495945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Diagram showing how nitrogen compounds are returned to the soil when plants and animals die and decay."/>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24722"/>
          <a:stretch/>
        </p:blipFill>
        <p:spPr bwMode="auto">
          <a:xfrm>
            <a:off x="228600" y="12700"/>
            <a:ext cx="8490854" cy="34417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Dikdörtgen 2"/>
          <p:cNvSpPr/>
          <p:nvPr/>
        </p:nvSpPr>
        <p:spPr>
          <a:xfrm>
            <a:off x="0" y="3723144"/>
            <a:ext cx="9160327" cy="2677656"/>
          </a:xfrm>
          <a:prstGeom prst="rect">
            <a:avLst/>
          </a:prstGeom>
        </p:spPr>
        <p:txBody>
          <a:bodyPr wrap="square">
            <a:spAutoFit/>
          </a:bodyPr>
          <a:lstStyle/>
          <a:p>
            <a:pPr algn="ctr">
              <a:buNone/>
            </a:pPr>
            <a:r>
              <a:rPr lang="tr-TR" sz="2800" b="1" dirty="0">
                <a:ln w="18000">
                  <a:solidFill>
                    <a:sysClr val="windowText" lastClr="000000"/>
                  </a:solidFill>
                  <a:prstDash val="solid"/>
                  <a:miter lim="800000"/>
                </a:ln>
                <a:solidFill>
                  <a:srgbClr val="FFC000"/>
                </a:solidFill>
                <a:effectLst>
                  <a:outerShdw blurRad="25500" dist="23000" dir="7020000" algn="tl">
                    <a:srgbClr val="000000">
                      <a:alpha val="50000"/>
                    </a:srgbClr>
                  </a:outerShdw>
                </a:effectLst>
              </a:rPr>
              <a:t>İnsan, hayvan ve bitkilerin atıkları, dışkıları ve ölüleri ayrıştırıcı bakteriler (çürükçüller) tarafından parçalanarak bu atıklardaki azotlu bileşiklerin bir kısmı tekrar toprağa </a:t>
            </a:r>
            <a:r>
              <a:rPr lang="tr-TR" sz="2800" b="1" dirty="0" smtClean="0">
                <a:ln w="18000">
                  <a:solidFill>
                    <a:sysClr val="windowText" lastClr="000000"/>
                  </a:solidFill>
                  <a:prstDash val="solid"/>
                  <a:miter lim="800000"/>
                </a:ln>
                <a:solidFill>
                  <a:srgbClr val="FFC000"/>
                </a:solidFill>
                <a:effectLst>
                  <a:outerShdw blurRad="25500" dist="23000" dir="7020000" algn="tl">
                    <a:srgbClr val="000000">
                      <a:alpha val="50000"/>
                    </a:srgbClr>
                  </a:outerShdw>
                </a:effectLst>
              </a:rPr>
              <a:t>geçer. </a:t>
            </a:r>
          </a:p>
          <a:p>
            <a:pPr algn="ctr">
              <a:buNone/>
            </a:pPr>
            <a:r>
              <a:rPr lang="tr-TR" sz="2800" b="1" dirty="0" smtClean="0">
                <a:ln w="12700">
                  <a:solidFill>
                    <a:sysClr val="windowText" lastClr="000000"/>
                  </a:solidFill>
                  <a:prstDash val="solid"/>
                </a:ln>
                <a:solidFill>
                  <a:srgbClr val="FF66FF"/>
                </a:solidFill>
                <a:effectLst>
                  <a:outerShdw blurRad="41275" dist="20320" dir="1800000" algn="tl" rotWithShape="0">
                    <a:srgbClr val="000000">
                      <a:alpha val="40000"/>
                    </a:srgbClr>
                  </a:outerShdw>
                </a:effectLst>
              </a:rPr>
              <a:t>Topraktaki </a:t>
            </a:r>
            <a:r>
              <a:rPr lang="tr-TR" sz="2800" b="1" dirty="0">
                <a:ln w="12700">
                  <a:solidFill>
                    <a:sysClr val="windowText" lastClr="000000"/>
                  </a:solidFill>
                  <a:prstDash val="solid"/>
                </a:ln>
                <a:solidFill>
                  <a:srgbClr val="FF66FF"/>
                </a:solidFill>
                <a:effectLst>
                  <a:outerShdw blurRad="41275" dist="20320" dir="1800000" algn="tl" rotWithShape="0">
                    <a:srgbClr val="000000">
                      <a:alpha val="40000"/>
                    </a:srgbClr>
                  </a:outerShdw>
                </a:effectLst>
              </a:rPr>
              <a:t>azotlu bileşikler tekrar bitkiler tarafından protein üretiminde kullanılır. </a:t>
            </a:r>
          </a:p>
        </p:txBody>
      </p:sp>
      <p:sp>
        <p:nvSpPr>
          <p:cNvPr id="4" name="Dikdörtgen 3"/>
          <p:cNvSpPr/>
          <p:nvPr/>
        </p:nvSpPr>
        <p:spPr>
          <a:xfrm>
            <a:off x="4953000" y="2997200"/>
            <a:ext cx="3102426" cy="457200"/>
          </a:xfrm>
          <a:prstGeom prst="rect">
            <a:avLst/>
          </a:prstGeom>
          <a:solidFill>
            <a:srgbClr val="826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n>
                  <a:solidFill>
                    <a:sysClr val="windowText" lastClr="000000"/>
                  </a:solidFill>
                </a:ln>
                <a:solidFill>
                  <a:schemeClr val="tx1"/>
                </a:solidFill>
              </a:rPr>
              <a:t>Canlıda bulunan azotlu bileşik bakteriler tarafında ayrıştırılır. </a:t>
            </a:r>
            <a:endParaRPr lang="tr-TR" dirty="0">
              <a:ln>
                <a:solidFill>
                  <a:sysClr val="windowText" lastClr="000000"/>
                </a:solidFill>
              </a:ln>
              <a:solidFill>
                <a:schemeClr val="tx1"/>
              </a:solidFill>
            </a:endParaRPr>
          </a:p>
        </p:txBody>
      </p:sp>
      <p:sp>
        <p:nvSpPr>
          <p:cNvPr id="5" name="Dikdörtgen 4"/>
          <p:cNvSpPr/>
          <p:nvPr/>
        </p:nvSpPr>
        <p:spPr>
          <a:xfrm>
            <a:off x="3543301" y="2540000"/>
            <a:ext cx="1396999" cy="914400"/>
          </a:xfrm>
          <a:prstGeom prst="rect">
            <a:avLst/>
          </a:prstGeom>
          <a:solidFill>
            <a:srgbClr val="826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smtClean="0">
                <a:ln w="12700">
                  <a:solidFill>
                    <a:schemeClr val="bg1"/>
                  </a:solidFill>
                  <a:prstDash val="solid"/>
                </a:ln>
                <a:solidFill>
                  <a:schemeClr val="bg1"/>
                </a:solidFill>
              </a:rPr>
              <a:t>Azotlu bileşik tekrar bitkiler tarafından kullanılır.</a:t>
            </a:r>
            <a:endParaRPr lang="tr-TR" sz="1600" b="1" dirty="0">
              <a:ln w="12700">
                <a:solidFill>
                  <a:schemeClr val="bg1"/>
                </a:solidFill>
                <a:prstDash val="solid"/>
              </a:ln>
              <a:solidFill>
                <a:schemeClr val="bg1"/>
              </a:solidFill>
            </a:endParaRPr>
          </a:p>
        </p:txBody>
      </p:sp>
      <p:sp>
        <p:nvSpPr>
          <p:cNvPr id="6" name="Dikdörtgen 5"/>
          <p:cNvSpPr/>
          <p:nvPr/>
        </p:nvSpPr>
        <p:spPr>
          <a:xfrm>
            <a:off x="391888" y="2540000"/>
            <a:ext cx="1741712" cy="457200"/>
          </a:xfrm>
          <a:prstGeom prst="rect">
            <a:avLst/>
          </a:prstGeom>
          <a:solidFill>
            <a:srgbClr val="826A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ln>
                <a:solidFill>
                  <a:sysClr val="windowText" lastClr="000000"/>
                </a:solidFill>
              </a:ln>
              <a:solidFill>
                <a:schemeClr val="tx1"/>
              </a:solidFill>
            </a:endParaRPr>
          </a:p>
        </p:txBody>
      </p:sp>
      <p:sp>
        <p:nvSpPr>
          <p:cNvPr id="7" name="Oval 6"/>
          <p:cNvSpPr/>
          <p:nvPr/>
        </p:nvSpPr>
        <p:spPr>
          <a:xfrm>
            <a:off x="241300" y="0"/>
            <a:ext cx="863600" cy="850900"/>
          </a:xfrm>
          <a:prstGeom prst="ellipse">
            <a:avLst/>
          </a:prstGeom>
          <a:solidFill>
            <a:srgbClr val="FAF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4753543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71500" y="4648200"/>
            <a:ext cx="8001000" cy="2062103"/>
          </a:xfrm>
          <a:prstGeom prst="rect">
            <a:avLst/>
          </a:prstGeom>
        </p:spPr>
        <p:txBody>
          <a:bodyPr wrap="square">
            <a:spAutoFit/>
          </a:bodyPr>
          <a:lstStyle/>
          <a:p>
            <a:pPr algn="ctr">
              <a:buNone/>
            </a:pPr>
            <a:r>
              <a:rPr lang="tr-TR" sz="3200" b="1" dirty="0" smtClean="0">
                <a:ln w="18000">
                  <a:solidFill>
                    <a:sysClr val="windowText" lastClr="000000"/>
                  </a:solidFill>
                  <a:prstDash val="solid"/>
                  <a:miter lim="800000"/>
                </a:ln>
                <a:solidFill>
                  <a:srgbClr val="FFC000"/>
                </a:solidFill>
                <a:effectLst>
                  <a:outerShdw blurRad="25500" dist="23000" dir="7020000" algn="tl">
                    <a:srgbClr val="000000">
                      <a:alpha val="50000"/>
                    </a:srgbClr>
                  </a:outerShdw>
                </a:effectLst>
              </a:rPr>
              <a:t>Canlı kalıntılarından ayrıştırılan azotlu bileşiğin bir kısmı </a:t>
            </a:r>
            <a:r>
              <a:rPr lang="tr-TR" sz="3200" b="1" dirty="0">
                <a:ln w="18000">
                  <a:solidFill>
                    <a:sysClr val="windowText" lastClr="000000"/>
                  </a:solidFill>
                  <a:prstDash val="solid"/>
                  <a:miter lim="800000"/>
                </a:ln>
                <a:solidFill>
                  <a:srgbClr val="FFC000"/>
                </a:solidFill>
                <a:effectLst>
                  <a:outerShdw blurRad="25500" dist="23000" dir="7020000" algn="tl">
                    <a:srgbClr val="000000">
                      <a:alpha val="50000"/>
                    </a:srgbClr>
                  </a:outerShdw>
                </a:effectLst>
              </a:rPr>
              <a:t>da azot ayrıştırıcı bakteriler tarafından azot gazına çevrilerek atmosfere verilir.</a:t>
            </a:r>
          </a:p>
        </p:txBody>
      </p:sp>
      <p:pic>
        <p:nvPicPr>
          <p:cNvPr id="3" name="Picture 10" descr="Step 5 - conversion of nitrates to nitrogen by dentrifying bacteria"/>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2774" y="0"/>
            <a:ext cx="8207826" cy="44196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3810000" y="1447800"/>
            <a:ext cx="1828800" cy="609600"/>
          </a:xfrm>
          <a:prstGeom prst="rect">
            <a:avLst/>
          </a:prstGeom>
          <a:solidFill>
            <a:srgbClr val="EDED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ln>
                  <a:solidFill>
                    <a:sysClr val="windowText" lastClr="000000"/>
                  </a:solidFill>
                </a:ln>
                <a:solidFill>
                  <a:schemeClr val="tx1"/>
                </a:solidFill>
              </a:rPr>
              <a:t>Azot gaz olarak atmosfere verilir</a:t>
            </a:r>
            <a:endParaRPr lang="tr-TR" dirty="0">
              <a:ln>
                <a:solidFill>
                  <a:sysClr val="windowText" lastClr="000000"/>
                </a:solidFill>
              </a:ln>
              <a:solidFill>
                <a:schemeClr val="tx1"/>
              </a:solidFill>
            </a:endParaRPr>
          </a:p>
        </p:txBody>
      </p:sp>
      <p:sp>
        <p:nvSpPr>
          <p:cNvPr id="6" name="Oval 5"/>
          <p:cNvSpPr/>
          <p:nvPr/>
        </p:nvSpPr>
        <p:spPr>
          <a:xfrm>
            <a:off x="4572000" y="292100"/>
            <a:ext cx="685800" cy="393700"/>
          </a:xfrm>
          <a:prstGeom prst="ellipse">
            <a:avLst/>
          </a:prstGeom>
          <a:solidFill>
            <a:srgbClr val="DDF2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Oval 6"/>
          <p:cNvSpPr/>
          <p:nvPr/>
        </p:nvSpPr>
        <p:spPr>
          <a:xfrm>
            <a:off x="571500" y="260350"/>
            <a:ext cx="863600" cy="850900"/>
          </a:xfrm>
          <a:prstGeom prst="ellipse">
            <a:avLst/>
          </a:prstGeom>
          <a:solidFill>
            <a:srgbClr val="FAF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83951198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em05_pg20_nitrogen"/>
          <p:cNvPicPr>
            <a:picLocks noGrp="1" noRot="1" noChangeAspect="1"/>
          </p:cNvPicPr>
          <p:nvPr>
            <p:ph idx="1"/>
            <a:videoFile r:link="rId1"/>
          </p:nvPr>
        </p:nvPicPr>
        <p:blipFill>
          <a:blip r:embed="rId3" cstate="print"/>
          <a:stretch>
            <a:fillRect/>
          </a:stretch>
        </p:blipFill>
        <p:spPr>
          <a:xfrm>
            <a:off x="0" y="0"/>
            <a:ext cx="9144000" cy="6858000"/>
          </a:xfrm>
          <a:prstGeom prst="rect">
            <a:avLst/>
          </a:prstGeom>
        </p:spPr>
      </p:pic>
    </p:spTree>
    <p:extLst>
      <p:ext uri="{BB962C8B-B14F-4D97-AF65-F5344CB8AC3E}">
        <p14:creationId xmlns:p14="http://schemas.microsoft.com/office/powerpoint/2010/main" xmlns="" val="32463743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a:xfrm>
            <a:off x="457200" y="12700"/>
            <a:ext cx="8229600" cy="1143000"/>
          </a:xfrm>
        </p:spPr>
        <p:txBody>
          <a:bodyPr/>
          <a:lstStyle/>
          <a:p>
            <a:r>
              <a:rPr lang="tr-TR" b="1" dirty="0" smtClean="0">
                <a:ln w="12700">
                  <a:solidFill>
                    <a:sysClr val="windowText" lastClr="000000"/>
                  </a:solidFill>
                  <a:prstDash val="solid"/>
                </a:ln>
                <a:solidFill>
                  <a:srgbClr val="FFFF00"/>
                </a:solidFill>
              </a:rPr>
              <a:t>Ozon Tabakası</a:t>
            </a:r>
            <a:endParaRPr lang="tr-TR" b="1" dirty="0">
              <a:ln w="12700">
                <a:solidFill>
                  <a:sysClr val="windowText" lastClr="000000"/>
                </a:solidFill>
                <a:prstDash val="solid"/>
              </a:ln>
              <a:solidFill>
                <a:srgbClr val="FFFF00"/>
              </a:solidFill>
            </a:endParaRPr>
          </a:p>
        </p:txBody>
      </p:sp>
      <p:sp>
        <p:nvSpPr>
          <p:cNvPr id="3" name="İçerik Yer Tutucusu 2"/>
          <p:cNvSpPr>
            <a:spLocks noGrp="1"/>
          </p:cNvSpPr>
          <p:nvPr>
            <p:ph idx="1"/>
          </p:nvPr>
        </p:nvSpPr>
        <p:spPr>
          <a:xfrm>
            <a:off x="0" y="1111250"/>
            <a:ext cx="4737100" cy="4267200"/>
          </a:xfrm>
        </p:spPr>
        <p:txBody>
          <a:bodyPr>
            <a:normAutofit/>
          </a:bodyPr>
          <a:lstStyle/>
          <a:p>
            <a:pPr marL="0" indent="0" algn="ctr">
              <a:buNone/>
            </a:pPr>
            <a:r>
              <a:rPr lang="tr-TR" b="1" dirty="0">
                <a:ln w="12700">
                  <a:solidFill>
                    <a:sysClr val="windowText" lastClr="000000"/>
                  </a:solidFill>
                  <a:prstDash val="solid"/>
                </a:ln>
                <a:solidFill>
                  <a:srgbClr val="FFFF00"/>
                </a:solidFill>
              </a:rPr>
              <a:t>Ozon(O3) gazı üç tane oksijenin bir araya gelmesiyle oluşan bir gazdır</a:t>
            </a:r>
            <a:r>
              <a:rPr lang="tr-TR" b="1" dirty="0" smtClean="0">
                <a:ln w="12700">
                  <a:solidFill>
                    <a:sysClr val="windowText" lastClr="000000"/>
                  </a:solidFill>
                  <a:prstDash val="solid"/>
                </a:ln>
                <a:solidFill>
                  <a:srgbClr val="FFFF00"/>
                </a:solidFill>
              </a:rPr>
              <a:t>.</a:t>
            </a:r>
          </a:p>
        </p:txBody>
      </p:sp>
      <p:pic>
        <p:nvPicPr>
          <p:cNvPr id="234500" name="Picture 4" descr="İ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700" y="3133724"/>
            <a:ext cx="4572000" cy="3724276"/>
          </a:xfrm>
          <a:prstGeom prst="rect">
            <a:avLst/>
          </a:prstGeom>
          <a:noFill/>
          <a:extLst>
            <a:ext uri="{909E8E84-426E-40DD-AFC4-6F175D3DCCD1}">
              <a14:hiddenFill xmlns:a14="http://schemas.microsoft.com/office/drawing/2010/main" xmlns="">
                <a:solidFill>
                  <a:srgbClr val="FFFFFF"/>
                </a:solidFill>
              </a14:hiddenFill>
            </a:ext>
          </a:extLst>
        </p:spPr>
      </p:pic>
      <p:pic>
        <p:nvPicPr>
          <p:cNvPr id="234502" name="Picture 6" descr="ozone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943600" y="990600"/>
            <a:ext cx="2857500" cy="2667000"/>
          </a:xfrm>
          <a:prstGeom prst="rect">
            <a:avLst/>
          </a:prstGeom>
          <a:noFill/>
          <a:extLst>
            <a:ext uri="{909E8E84-426E-40DD-AFC4-6F175D3DCCD1}">
              <a14:hiddenFill xmlns:a14="http://schemas.microsoft.com/office/drawing/2010/main" xmlns="">
                <a:solidFill>
                  <a:srgbClr val="FFFFFF"/>
                </a:solidFill>
              </a14:hiddenFill>
            </a:ext>
          </a:extLst>
        </p:spPr>
      </p:pic>
      <p:pic>
        <p:nvPicPr>
          <p:cNvPr id="234504" name="Picture 8" descr="İlgili resim"/>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486400" y="3505200"/>
            <a:ext cx="2857500" cy="31718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628626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37570" name="Picture 2" descr="ozone layer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865361"/>
            <a:ext cx="9144000" cy="4979939"/>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38100" y="178599"/>
            <a:ext cx="9144000" cy="1569660"/>
          </a:xfrm>
          <a:prstGeom prst="rect">
            <a:avLst/>
          </a:prstGeom>
        </p:spPr>
        <p:txBody>
          <a:bodyPr wrap="square">
            <a:spAutoFit/>
          </a:bodyPr>
          <a:lstStyle/>
          <a:p>
            <a:pPr marL="0" indent="0" algn="ctr">
              <a:buNone/>
            </a:pPr>
            <a:r>
              <a:rPr lang="tr-TR" sz="3200" b="1" dirty="0">
                <a:ln w="12700">
                  <a:solidFill>
                    <a:sysClr val="windowText" lastClr="000000"/>
                  </a:solidFill>
                  <a:prstDash val="solid"/>
                </a:ln>
                <a:solidFill>
                  <a:srgbClr val="FFFF00"/>
                </a:solidFill>
              </a:rPr>
              <a:t>Yer yüzeyinin yaklaşık </a:t>
            </a:r>
            <a:r>
              <a:rPr lang="tr-TR" sz="3200" b="1" dirty="0" smtClean="0">
                <a:ln w="12700">
                  <a:solidFill>
                    <a:sysClr val="windowText" lastClr="000000"/>
                  </a:solidFill>
                  <a:prstDash val="solid"/>
                </a:ln>
                <a:solidFill>
                  <a:srgbClr val="FFFF00"/>
                </a:solidFill>
              </a:rPr>
              <a:t>30 km </a:t>
            </a:r>
            <a:r>
              <a:rPr lang="tr-TR" sz="3200" b="1" dirty="0">
                <a:ln w="12700">
                  <a:solidFill>
                    <a:sysClr val="windowText" lastClr="000000"/>
                  </a:solidFill>
                  <a:prstDash val="solid"/>
                </a:ln>
                <a:solidFill>
                  <a:srgbClr val="FFFF00"/>
                </a:solidFill>
              </a:rPr>
              <a:t>yukarısında bir araya gelen ozon gazları ozon tabakasını oluşturur. </a:t>
            </a:r>
          </a:p>
        </p:txBody>
      </p:sp>
      <p:sp>
        <p:nvSpPr>
          <p:cNvPr id="5" name="Dikdörtgen 4"/>
          <p:cNvSpPr/>
          <p:nvPr/>
        </p:nvSpPr>
        <p:spPr>
          <a:xfrm>
            <a:off x="3733800" y="4038600"/>
            <a:ext cx="1828800" cy="381000"/>
          </a:xfrm>
          <a:prstGeom prst="rect">
            <a:avLst/>
          </a:prstGeom>
          <a:solidFill>
            <a:srgbClr val="2F7F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Troposfer </a:t>
            </a:r>
            <a:endParaRPr lang="tr-TR" dirty="0"/>
          </a:p>
        </p:txBody>
      </p:sp>
      <p:sp>
        <p:nvSpPr>
          <p:cNvPr id="7" name="Dikdörtgen 6"/>
          <p:cNvSpPr/>
          <p:nvPr/>
        </p:nvSpPr>
        <p:spPr>
          <a:xfrm>
            <a:off x="4076700" y="3456781"/>
            <a:ext cx="1143000" cy="381000"/>
          </a:xfrm>
          <a:prstGeom prst="rect">
            <a:avLst/>
          </a:prstGeom>
          <a:solidFill>
            <a:srgbClr val="2B9A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Ozon  </a:t>
            </a:r>
            <a:endParaRPr lang="tr-TR" dirty="0"/>
          </a:p>
        </p:txBody>
      </p:sp>
      <p:sp>
        <p:nvSpPr>
          <p:cNvPr id="8" name="Dikdörtgen 7"/>
          <p:cNvSpPr/>
          <p:nvPr/>
        </p:nvSpPr>
        <p:spPr>
          <a:xfrm>
            <a:off x="3657600" y="2800397"/>
            <a:ext cx="1905000" cy="381000"/>
          </a:xfrm>
          <a:prstGeom prst="rect">
            <a:avLst/>
          </a:prstGeom>
          <a:solidFill>
            <a:srgbClr val="129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Stratosfer  </a:t>
            </a:r>
            <a:endParaRPr lang="tr-TR" dirty="0"/>
          </a:p>
        </p:txBody>
      </p:sp>
      <p:sp>
        <p:nvSpPr>
          <p:cNvPr id="9" name="Dikdörtgen 8"/>
          <p:cNvSpPr/>
          <p:nvPr/>
        </p:nvSpPr>
        <p:spPr>
          <a:xfrm>
            <a:off x="5029200" y="1943194"/>
            <a:ext cx="2667000" cy="726212"/>
          </a:xfrm>
          <a:prstGeom prst="rect">
            <a:avLst/>
          </a:prstGeom>
          <a:solidFill>
            <a:srgbClr val="44B3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 </a:t>
            </a:r>
            <a:endParaRPr lang="tr-TR" dirty="0"/>
          </a:p>
        </p:txBody>
      </p:sp>
      <p:pic>
        <p:nvPicPr>
          <p:cNvPr id="237572" name="Picture 4" descr="güneş ile ilgili görsel sonucu"/>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316788" y="1631156"/>
            <a:ext cx="2206625" cy="22066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3549048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İçerik Yer Tutucusu 2"/>
          <p:cNvSpPr>
            <a:spLocks noGrp="1"/>
          </p:cNvSpPr>
          <p:nvPr>
            <p:ph idx="1"/>
          </p:nvPr>
        </p:nvSpPr>
        <p:spPr>
          <a:xfrm>
            <a:off x="0" y="304800"/>
            <a:ext cx="9144000" cy="2309815"/>
          </a:xfrm>
        </p:spPr>
        <p:txBody>
          <a:bodyPr>
            <a:normAutofit/>
          </a:bodyPr>
          <a:lstStyle/>
          <a:p>
            <a:pPr marL="0" indent="0" algn="ctr">
              <a:buNone/>
            </a:pPr>
            <a:r>
              <a:rPr lang="tr-TR" sz="3600" b="1" dirty="0">
                <a:ln w="12700">
                  <a:solidFill>
                    <a:sysClr val="windowText" lastClr="000000"/>
                  </a:solidFill>
                  <a:prstDash val="solid"/>
                </a:ln>
                <a:solidFill>
                  <a:srgbClr val="FFFF00"/>
                </a:solidFill>
              </a:rPr>
              <a:t>Ozon tabakası güneşten gelen zararlı ışınları(</a:t>
            </a:r>
            <a:r>
              <a:rPr lang="tr-TR" sz="3600" b="1" dirty="0">
                <a:ln w="12700">
                  <a:solidFill>
                    <a:sysClr val="windowText" lastClr="000000"/>
                  </a:solidFill>
                  <a:prstDash val="solid"/>
                </a:ln>
                <a:solidFill>
                  <a:srgbClr val="FF0000"/>
                </a:solidFill>
              </a:rPr>
              <a:t>mor ötesi-ultraviyole ışınlar</a:t>
            </a:r>
            <a:r>
              <a:rPr lang="tr-TR" sz="3600" b="1" dirty="0">
                <a:ln w="12700">
                  <a:solidFill>
                    <a:sysClr val="windowText" lastClr="000000"/>
                  </a:solidFill>
                  <a:prstDash val="solid"/>
                </a:ln>
                <a:solidFill>
                  <a:srgbClr val="FFFF00"/>
                </a:solidFill>
              </a:rPr>
              <a:t>) tutarak dünyaya ulaşmasını engeller. </a:t>
            </a:r>
          </a:p>
        </p:txBody>
      </p:sp>
      <p:pic>
        <p:nvPicPr>
          <p:cNvPr id="236546" name="Picture 2" descr="ozone layer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2000" y="2451100"/>
            <a:ext cx="7852079" cy="44196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35336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594" name="Picture 2" descr="ozone layer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İçerik Yer Tutucusu 2"/>
          <p:cNvSpPr>
            <a:spLocks noGrp="1"/>
          </p:cNvSpPr>
          <p:nvPr>
            <p:ph idx="1"/>
          </p:nvPr>
        </p:nvSpPr>
        <p:spPr>
          <a:xfrm>
            <a:off x="-25400" y="1"/>
            <a:ext cx="9169400" cy="3733800"/>
          </a:xfrm>
        </p:spPr>
        <p:txBody>
          <a:bodyPr/>
          <a:lstStyle/>
          <a:p>
            <a:pPr marL="0" indent="0" algn="ctr">
              <a:buNone/>
            </a:pPr>
            <a:r>
              <a:rPr lang="tr-TR" b="1" dirty="0" smtClean="0">
                <a:ln w="12700">
                  <a:solidFill>
                    <a:sysClr val="windowText" lastClr="000000"/>
                  </a:solidFill>
                  <a:prstDash val="solid"/>
                </a:ln>
                <a:solidFill>
                  <a:srgbClr val="FFFF00"/>
                </a:solidFill>
              </a:rPr>
              <a:t>Ozon tabakası son yıllarda dünyanın bazı bölgelerinde incelmektedir. Ozon </a:t>
            </a:r>
            <a:r>
              <a:rPr lang="tr-TR" b="1" dirty="0">
                <a:ln w="12700">
                  <a:solidFill>
                    <a:sysClr val="windowText" lastClr="000000"/>
                  </a:solidFill>
                  <a:prstDash val="solid"/>
                </a:ln>
                <a:solidFill>
                  <a:srgbClr val="FFFF00"/>
                </a:solidFill>
              </a:rPr>
              <a:t>tabakasında </a:t>
            </a:r>
            <a:r>
              <a:rPr lang="tr-TR" b="1" dirty="0" smtClean="0">
                <a:ln w="12700">
                  <a:solidFill>
                    <a:sysClr val="windowText" lastClr="000000"/>
                  </a:solidFill>
                  <a:prstDash val="solid"/>
                </a:ln>
                <a:solidFill>
                  <a:srgbClr val="FFFF00"/>
                </a:solidFill>
              </a:rPr>
              <a:t>meydana </a:t>
            </a:r>
            <a:r>
              <a:rPr lang="tr-TR" b="1" dirty="0">
                <a:ln w="12700">
                  <a:solidFill>
                    <a:sysClr val="windowText" lastClr="000000"/>
                  </a:solidFill>
                  <a:prstDash val="solid"/>
                </a:ln>
                <a:solidFill>
                  <a:srgbClr val="FFFF00"/>
                </a:solidFill>
              </a:rPr>
              <a:t>gelen incelme nedenleri araştırılmaktadır. </a:t>
            </a:r>
          </a:p>
        </p:txBody>
      </p:sp>
      <p:sp>
        <p:nvSpPr>
          <p:cNvPr id="4" name="Dikdörtgen 3"/>
          <p:cNvSpPr/>
          <p:nvPr/>
        </p:nvSpPr>
        <p:spPr>
          <a:xfrm>
            <a:off x="304800" y="4800600"/>
            <a:ext cx="8382000" cy="1815882"/>
          </a:xfrm>
          <a:prstGeom prst="rect">
            <a:avLst/>
          </a:prstGeom>
        </p:spPr>
        <p:txBody>
          <a:bodyPr wrap="square">
            <a:spAutoFit/>
          </a:bodyPr>
          <a:lstStyle/>
          <a:p>
            <a:pPr algn="ctr"/>
            <a:r>
              <a:rPr lang="tr-TR" sz="2800" b="1" dirty="0" smtClean="0">
                <a:ln w="12700">
                  <a:solidFill>
                    <a:sysClr val="windowText" lastClr="000000"/>
                  </a:solidFill>
                  <a:prstDash val="solid"/>
                </a:ln>
                <a:solidFill>
                  <a:srgbClr val="FFFF00"/>
                </a:solidFill>
                <a:latin typeface="+mn-lt"/>
              </a:rPr>
              <a:t>Ozon tabakasının incelme sebepleri arasında;</a:t>
            </a:r>
            <a:endParaRPr lang="tr-TR" sz="2800" b="1" dirty="0">
              <a:ln w="12700">
                <a:solidFill>
                  <a:sysClr val="windowText" lastClr="000000"/>
                </a:solidFill>
                <a:prstDash val="solid"/>
              </a:ln>
              <a:solidFill>
                <a:srgbClr val="FFFF00"/>
              </a:solidFill>
              <a:latin typeface="+mn-lt"/>
            </a:endParaRPr>
          </a:p>
          <a:p>
            <a:pPr algn="ctr"/>
            <a:r>
              <a:rPr lang="tr-TR" sz="2800" b="1" dirty="0">
                <a:ln w="12700">
                  <a:solidFill>
                    <a:sysClr val="windowText" lastClr="000000"/>
                  </a:solidFill>
                  <a:prstDash val="solid"/>
                </a:ln>
                <a:solidFill>
                  <a:srgbClr val="FFFF00"/>
                </a:solidFill>
                <a:latin typeface="+mn-lt"/>
              </a:rPr>
              <a:t>CFC (</a:t>
            </a:r>
            <a:r>
              <a:rPr lang="tr-TR" sz="2800" b="1" dirty="0">
                <a:ln w="12700">
                  <a:solidFill>
                    <a:sysClr val="windowText" lastClr="000000"/>
                  </a:solidFill>
                  <a:prstDash val="solid"/>
                </a:ln>
                <a:solidFill>
                  <a:srgbClr val="FF0000"/>
                </a:solidFill>
                <a:latin typeface="+mn-lt"/>
              </a:rPr>
              <a:t>kloroflorokarbonlar</a:t>
            </a:r>
            <a:r>
              <a:rPr lang="tr-TR" sz="2800" b="1" dirty="0">
                <a:ln w="12700">
                  <a:solidFill>
                    <a:sysClr val="windowText" lastClr="000000"/>
                  </a:solidFill>
                  <a:prstDash val="solid"/>
                </a:ln>
                <a:solidFill>
                  <a:srgbClr val="FFFF00"/>
                </a:solidFill>
                <a:latin typeface="+mn-lt"/>
              </a:rPr>
              <a:t>) kullanılan </a:t>
            </a:r>
            <a:r>
              <a:rPr lang="tr-TR" sz="2800" b="1" dirty="0" smtClean="0">
                <a:ln w="12700">
                  <a:solidFill>
                    <a:sysClr val="windowText" lastClr="000000"/>
                  </a:solidFill>
                  <a:prstDash val="solid"/>
                </a:ln>
                <a:solidFill>
                  <a:srgbClr val="FFFF00"/>
                </a:solidFill>
                <a:latin typeface="+mn-lt"/>
              </a:rPr>
              <a:t>klimalar, buzdolapları</a:t>
            </a:r>
            <a:r>
              <a:rPr lang="tr-TR" sz="2800" b="1" dirty="0">
                <a:ln w="12700">
                  <a:solidFill>
                    <a:sysClr val="windowText" lastClr="000000"/>
                  </a:solidFill>
                  <a:prstDash val="solid"/>
                </a:ln>
                <a:solidFill>
                  <a:srgbClr val="FFFF00"/>
                </a:solidFill>
                <a:latin typeface="+mn-lt"/>
              </a:rPr>
              <a:t>, parfümler, deodorantlar, </a:t>
            </a:r>
            <a:r>
              <a:rPr lang="tr-TR" sz="2800" b="1" dirty="0" smtClean="0">
                <a:ln w="12700">
                  <a:solidFill>
                    <a:sysClr val="windowText" lastClr="000000"/>
                  </a:solidFill>
                  <a:prstDash val="solid"/>
                </a:ln>
                <a:solidFill>
                  <a:srgbClr val="FFFF00"/>
                </a:solidFill>
                <a:latin typeface="+mn-lt"/>
              </a:rPr>
              <a:t>spreyler, böcek </a:t>
            </a:r>
            <a:r>
              <a:rPr lang="tr-TR" sz="2800" b="1" dirty="0">
                <a:ln w="12700">
                  <a:solidFill>
                    <a:sysClr val="windowText" lastClr="000000"/>
                  </a:solidFill>
                  <a:prstDash val="solid"/>
                </a:ln>
                <a:solidFill>
                  <a:srgbClr val="FFFF00"/>
                </a:solidFill>
                <a:latin typeface="+mn-lt"/>
              </a:rPr>
              <a:t>ilaçları, </a:t>
            </a:r>
            <a:r>
              <a:rPr lang="tr-TR" sz="2800" b="1" dirty="0" smtClean="0">
                <a:ln w="12700">
                  <a:solidFill>
                    <a:sysClr val="windowText" lastClr="000000"/>
                  </a:solidFill>
                  <a:prstDash val="solid"/>
                </a:ln>
                <a:solidFill>
                  <a:srgbClr val="FFFF00"/>
                </a:solidFill>
                <a:latin typeface="+mn-lt"/>
              </a:rPr>
              <a:t>yangın </a:t>
            </a:r>
            <a:r>
              <a:rPr lang="tr-TR" sz="2800" b="1" dirty="0">
                <a:ln w="12700">
                  <a:solidFill>
                    <a:sysClr val="windowText" lastClr="000000"/>
                  </a:solidFill>
                  <a:prstDash val="solid"/>
                </a:ln>
                <a:solidFill>
                  <a:srgbClr val="FFFF00"/>
                </a:solidFill>
                <a:latin typeface="+mn-lt"/>
              </a:rPr>
              <a:t>söndürme cihazları </a:t>
            </a:r>
            <a:r>
              <a:rPr lang="tr-TR" sz="2800" b="1" dirty="0" smtClean="0">
                <a:ln w="12700">
                  <a:solidFill>
                    <a:sysClr val="windowText" lastClr="000000"/>
                  </a:solidFill>
                  <a:prstDash val="solid"/>
                </a:ln>
                <a:solidFill>
                  <a:srgbClr val="FFFF00"/>
                </a:solidFill>
                <a:latin typeface="+mn-lt"/>
              </a:rPr>
              <a:t>sayılabilir.</a:t>
            </a:r>
            <a:endParaRPr lang="tr-TR" sz="2800" b="1" dirty="0">
              <a:ln w="12700">
                <a:solidFill>
                  <a:sysClr val="windowText" lastClr="000000"/>
                </a:solidFill>
                <a:prstDash val="solid"/>
              </a:ln>
              <a:solidFill>
                <a:srgbClr val="FFFF00"/>
              </a:solidFill>
              <a:latin typeface="+mn-lt"/>
            </a:endParaRPr>
          </a:p>
        </p:txBody>
      </p:sp>
    </p:spTree>
    <p:extLst>
      <p:ext uri="{BB962C8B-B14F-4D97-AF65-F5344CB8AC3E}">
        <p14:creationId xmlns:p14="http://schemas.microsoft.com/office/powerpoint/2010/main" xmlns="" val="382175984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pic>
        <p:nvPicPr>
          <p:cNvPr id="235522" name="Picture 2" descr="İ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0"/>
            <a:ext cx="10293682"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0" y="0"/>
            <a:ext cx="4191000" cy="2246769"/>
          </a:xfrm>
          <a:prstGeom prst="rect">
            <a:avLst/>
          </a:prstGeom>
        </p:spPr>
        <p:txBody>
          <a:bodyPr wrap="square">
            <a:spAutoFit/>
          </a:bodyPr>
          <a:lstStyle/>
          <a:p>
            <a:r>
              <a:rPr lang="tr-TR" sz="2800" b="1" dirty="0" smtClean="0">
                <a:ln w="12700">
                  <a:solidFill>
                    <a:sysClr val="windowText" lastClr="000000"/>
                  </a:solidFill>
                  <a:prstDash val="solid"/>
                </a:ln>
                <a:solidFill>
                  <a:srgbClr val="FFFF00"/>
                </a:solidFill>
              </a:rPr>
              <a:t>Kloroflorokarbon gazları O2 ile tepkimeye girerek ozon(O3) oluşmasını engeller.</a:t>
            </a:r>
            <a:endParaRPr lang="tr-TR" sz="2800" dirty="0"/>
          </a:p>
        </p:txBody>
      </p:sp>
    </p:spTree>
    <p:extLst>
      <p:ext uri="{BB962C8B-B14F-4D97-AF65-F5344CB8AC3E}">
        <p14:creationId xmlns:p14="http://schemas.microsoft.com/office/powerpoint/2010/main" xmlns="" val="53433475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7000" r="-17000"/>
          </a:stretch>
        </a:blipFill>
        <a:effectLst/>
      </p:bgPr>
    </p:bg>
    <p:spTree>
      <p:nvGrpSpPr>
        <p:cNvPr id="1" name=""/>
        <p:cNvGrpSpPr/>
        <p:nvPr/>
      </p:nvGrpSpPr>
      <p:grpSpPr>
        <a:xfrm>
          <a:off x="0" y="0"/>
          <a:ext cx="0" cy="0"/>
          <a:chOff x="0" y="0"/>
          <a:chExt cx="0" cy="0"/>
        </a:xfrm>
      </p:grpSpPr>
      <p:sp>
        <p:nvSpPr>
          <p:cNvPr id="2" name="Unvan 1"/>
          <p:cNvSpPr>
            <a:spLocks noGrp="1"/>
          </p:cNvSpPr>
          <p:nvPr>
            <p:ph type="title"/>
          </p:nvPr>
        </p:nvSpPr>
        <p:spPr>
          <a:xfrm>
            <a:off x="0" y="274638"/>
            <a:ext cx="9144000" cy="1325562"/>
          </a:xfrm>
        </p:spPr>
        <p:txBody>
          <a:bodyPr>
            <a:normAutofit fontScale="90000"/>
          </a:bodyPr>
          <a:lstStyle/>
          <a:p>
            <a:r>
              <a:rPr lang="tr-TR" b="1" dirty="0">
                <a:ln w="12700">
                  <a:solidFill>
                    <a:sysClr val="windowText" lastClr="000000"/>
                  </a:solidFill>
                  <a:prstDash val="solid"/>
                </a:ln>
                <a:solidFill>
                  <a:srgbClr val="FFFF00"/>
                </a:solidFill>
              </a:rPr>
              <a:t>Ozon tabakasındaki incelme sonucunda zararlı güneş ışınları yeryüzüne ulaşarak; </a:t>
            </a:r>
          </a:p>
        </p:txBody>
      </p:sp>
      <p:sp>
        <p:nvSpPr>
          <p:cNvPr id="3" name="İçerik Yer Tutucusu 2"/>
          <p:cNvSpPr>
            <a:spLocks noGrp="1"/>
          </p:cNvSpPr>
          <p:nvPr>
            <p:ph idx="1"/>
          </p:nvPr>
        </p:nvSpPr>
        <p:spPr>
          <a:xfrm>
            <a:off x="0" y="3581400"/>
            <a:ext cx="9144000" cy="3276599"/>
          </a:xfrm>
        </p:spPr>
        <p:txBody>
          <a:bodyPr>
            <a:normAutofit lnSpcReduction="10000"/>
          </a:bodyPr>
          <a:lstStyle/>
          <a:p>
            <a:pPr marL="0" indent="0">
              <a:buNone/>
            </a:pPr>
            <a:r>
              <a:rPr lang="tr-TR" b="1" dirty="0" smtClean="0">
                <a:ln w="12700">
                  <a:solidFill>
                    <a:sysClr val="windowText" lastClr="000000"/>
                  </a:solidFill>
                  <a:prstDash val="solid"/>
                </a:ln>
                <a:pattFill prst="ltDnDiag">
                  <a:fgClr>
                    <a:schemeClr val="accent5">
                      <a:lumMod val="60000"/>
                      <a:lumOff val="40000"/>
                    </a:schemeClr>
                  </a:fgClr>
                  <a:bgClr>
                    <a:schemeClr val="bg1"/>
                  </a:bgClr>
                </a:pattFill>
              </a:rPr>
              <a:t> </a:t>
            </a:r>
            <a:r>
              <a:rPr lang="tr-TR" b="1" dirty="0">
                <a:ln w="12700">
                  <a:solidFill>
                    <a:sysClr val="windowText" lastClr="000000"/>
                  </a:solidFill>
                  <a:prstDash val="solid"/>
                </a:ln>
                <a:solidFill>
                  <a:srgbClr val="FFFF00"/>
                </a:solidFill>
              </a:rPr>
              <a:t>Güneş yanıklarına, </a:t>
            </a:r>
          </a:p>
          <a:p>
            <a:pPr marL="0" indent="0">
              <a:buNone/>
            </a:pPr>
            <a:r>
              <a:rPr lang="tr-TR" b="1" dirty="0" smtClean="0">
                <a:ln w="12700">
                  <a:solidFill>
                    <a:sysClr val="windowText" lastClr="000000"/>
                  </a:solidFill>
                  <a:prstDash val="solid"/>
                </a:ln>
                <a:solidFill>
                  <a:srgbClr val="FF0000"/>
                </a:solidFill>
              </a:rPr>
              <a:t> </a:t>
            </a:r>
            <a:r>
              <a:rPr lang="tr-TR" b="1" dirty="0">
                <a:ln w="12700">
                  <a:solidFill>
                    <a:sysClr val="windowText" lastClr="000000"/>
                  </a:solidFill>
                  <a:prstDash val="solid"/>
                </a:ln>
                <a:solidFill>
                  <a:srgbClr val="FF0000"/>
                </a:solidFill>
              </a:rPr>
              <a:t>Deri kanserine, </a:t>
            </a:r>
          </a:p>
          <a:p>
            <a:pPr marL="0" indent="0">
              <a:buNone/>
            </a:pPr>
            <a:r>
              <a:rPr lang="tr-TR" b="1" dirty="0" smtClean="0">
                <a:ln w="12700">
                  <a:solidFill>
                    <a:sysClr val="windowText" lastClr="000000"/>
                  </a:solidFill>
                  <a:prstDash val="solid"/>
                </a:ln>
                <a:solidFill>
                  <a:srgbClr val="44B3FB"/>
                </a:solidFill>
              </a:rPr>
              <a:t> İnsanlarda </a:t>
            </a:r>
            <a:r>
              <a:rPr lang="tr-TR" b="1" dirty="0">
                <a:ln w="12700">
                  <a:solidFill>
                    <a:sysClr val="windowText" lastClr="000000"/>
                  </a:solidFill>
                  <a:prstDash val="solid"/>
                </a:ln>
                <a:solidFill>
                  <a:srgbClr val="44B3FB"/>
                </a:solidFill>
              </a:rPr>
              <a:t>bağışıklık sisteminin zayıflamasına, </a:t>
            </a:r>
            <a:endParaRPr lang="tr-TR" b="1" dirty="0" smtClean="0">
              <a:ln w="12700">
                <a:solidFill>
                  <a:sysClr val="windowText" lastClr="000000"/>
                </a:solidFill>
                <a:prstDash val="solid"/>
              </a:ln>
              <a:solidFill>
                <a:srgbClr val="44B3FB"/>
              </a:solidFill>
            </a:endParaRPr>
          </a:p>
          <a:p>
            <a:pPr marL="0" indent="0">
              <a:buNone/>
            </a:pPr>
            <a:r>
              <a:rPr lang="tr-TR" b="1" dirty="0" smtClean="0">
                <a:ln w="12700">
                  <a:solidFill>
                    <a:sysClr val="windowText" lastClr="000000"/>
                  </a:solidFill>
                  <a:prstDash val="solid"/>
                </a:ln>
                <a:solidFill>
                  <a:schemeClr val="accent6">
                    <a:lumMod val="75000"/>
                  </a:schemeClr>
                </a:solidFill>
              </a:rPr>
              <a:t> </a:t>
            </a:r>
            <a:r>
              <a:rPr lang="tr-TR" b="1" dirty="0">
                <a:ln w="12700">
                  <a:solidFill>
                    <a:sysClr val="windowText" lastClr="000000"/>
                  </a:solidFill>
                  <a:prstDash val="solid"/>
                </a:ln>
                <a:solidFill>
                  <a:schemeClr val="accent6">
                    <a:lumMod val="75000"/>
                  </a:schemeClr>
                </a:solidFill>
              </a:rPr>
              <a:t>Gözlerde katarakt oluşumuna neden olabilir. </a:t>
            </a:r>
          </a:p>
          <a:p>
            <a:pPr marL="0" indent="0">
              <a:buNone/>
            </a:pPr>
            <a:r>
              <a:rPr lang="tr-TR" b="1" dirty="0" smtClean="0">
                <a:ln w="12700">
                  <a:solidFill>
                    <a:sysClr val="windowText" lastClr="000000"/>
                  </a:solidFill>
                  <a:prstDash val="solid"/>
                </a:ln>
                <a:solidFill>
                  <a:srgbClr val="92D050"/>
                </a:solidFill>
              </a:rPr>
              <a:t> </a:t>
            </a:r>
            <a:r>
              <a:rPr lang="tr-TR" b="1" dirty="0">
                <a:ln w="12700">
                  <a:solidFill>
                    <a:sysClr val="windowText" lastClr="000000"/>
                  </a:solidFill>
                  <a:prstDash val="solid"/>
                </a:ln>
                <a:solidFill>
                  <a:srgbClr val="92D050"/>
                </a:solidFill>
              </a:rPr>
              <a:t>Ekolojik çevrede tarımsal üretimi azaltabilir, ayrıca deniz besin zincirini bozarak balık nüfusunu etkiler. </a:t>
            </a:r>
          </a:p>
          <a:p>
            <a:endParaRPr lang="tr-TR" b="1" dirty="0">
              <a:ln w="12700">
                <a:solidFill>
                  <a:sysClr val="windowText" lastClr="000000"/>
                </a:solidFill>
                <a:prstDash val="solid"/>
              </a:ln>
              <a:pattFill prst="ltDnDiag">
                <a:fgClr>
                  <a:schemeClr val="accent5">
                    <a:lumMod val="60000"/>
                    <a:lumOff val="40000"/>
                  </a:schemeClr>
                </a:fgClr>
                <a:bgClr>
                  <a:schemeClr val="bg1"/>
                </a:bgClr>
              </a:pattFill>
            </a:endParaRPr>
          </a:p>
        </p:txBody>
      </p:sp>
    </p:spTree>
    <p:extLst>
      <p:ext uri="{BB962C8B-B14F-4D97-AF65-F5344CB8AC3E}">
        <p14:creationId xmlns:p14="http://schemas.microsoft.com/office/powerpoint/2010/main" xmlns="" val="33752938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35524" name="Picture 4" descr="İ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13635"/>
            <a:ext cx="9144000" cy="6869765"/>
          </a:xfrm>
          <a:prstGeom prst="rect">
            <a:avLst/>
          </a:prstGeom>
          <a:noFill/>
          <a:extLst>
            <a:ext uri="{909E8E84-426E-40DD-AFC4-6F175D3DCCD1}">
              <a14:hiddenFill xmlns:a14="http://schemas.microsoft.com/office/drawing/2010/main" xmlns="">
                <a:solidFill>
                  <a:srgbClr val="FFFFFF"/>
                </a:solidFill>
              </a14:hiddenFill>
            </a:ext>
          </a:extLst>
        </p:spPr>
      </p:pic>
      <p:sp>
        <p:nvSpPr>
          <p:cNvPr id="3" name="2 İçerik Yer Tutucusu"/>
          <p:cNvSpPr>
            <a:spLocks noGrp="1"/>
          </p:cNvSpPr>
          <p:nvPr>
            <p:ph idx="1"/>
          </p:nvPr>
        </p:nvSpPr>
        <p:spPr>
          <a:xfrm>
            <a:off x="0" y="26335"/>
            <a:ext cx="9144000" cy="2869265"/>
          </a:xfrm>
        </p:spPr>
        <p:txBody>
          <a:bodyPr/>
          <a:lstStyle/>
          <a:p>
            <a:pPr algn="ctr">
              <a:buNone/>
            </a:pPr>
            <a:r>
              <a:rPr lang="tr-TR" sz="2800" b="1"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Yeryüzündeki deniz, göl, baraj, akarsu ve topraktan </a:t>
            </a:r>
            <a:r>
              <a:rPr lang="es-ES" sz="2800" b="1"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güne</a:t>
            </a:r>
            <a:r>
              <a:rPr lang="tr-TR" sz="2800" b="1"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ş</a:t>
            </a:r>
            <a:r>
              <a:rPr lang="es-ES" sz="2800" b="1"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in ısı etkisiyle buharla</a:t>
            </a:r>
            <a:r>
              <a:rPr lang="tr-TR" sz="2800" b="1"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ş</a:t>
            </a:r>
            <a:r>
              <a:rPr lang="es-ES" sz="2800" b="1"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an su buharı ile insan, hayvan ve bitkilerin terleme, solunum ve</a:t>
            </a:r>
            <a:r>
              <a:rPr lang="tr-TR" sz="2800" b="1"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 boşaltım yapmaları sonucu oluşan su buharı atmosferde yükselerek birikir ve bulutları oluştururlar.</a:t>
            </a:r>
          </a:p>
          <a:p>
            <a:pPr algn="ctr"/>
            <a:endParaRPr lang="tr-TR" sz="2000" b="1" dirty="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2" descr="İ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0"/>
            <a:ext cx="9144001"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Dikdörtgen 1"/>
          <p:cNvSpPr/>
          <p:nvPr/>
        </p:nvSpPr>
        <p:spPr>
          <a:xfrm>
            <a:off x="1981200" y="2286000"/>
            <a:ext cx="4991099" cy="1938992"/>
          </a:xfrm>
          <a:prstGeom prst="rect">
            <a:avLst/>
          </a:prstGeom>
        </p:spPr>
        <p:txBody>
          <a:bodyPr wrap="square">
            <a:spAutoFit/>
          </a:bodyPr>
          <a:lstStyle/>
          <a:p>
            <a:pPr algn="ctr">
              <a:buNone/>
            </a:pPr>
            <a:r>
              <a:rPr lang="tr-TR" sz="2400" b="1" dirty="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Atmosferdeki bulutlar rüzgârın etkisiyle hareket ederken soğuk hava tabakasına rastlayınca </a:t>
            </a:r>
            <a:r>
              <a:rPr lang="tr-TR" sz="2400" b="1" dirty="0" err="1">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yoğuşarak</a:t>
            </a:r>
            <a:r>
              <a:rPr lang="tr-TR" sz="2400" b="1" dirty="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 yağmur, kar, dolu şeklinde yeryüzüne inerler.</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İ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0"/>
            <a:ext cx="9144001"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2 İçerik Yer Tutucusu"/>
          <p:cNvSpPr>
            <a:spLocks noGrp="1"/>
          </p:cNvSpPr>
          <p:nvPr>
            <p:ph idx="1"/>
          </p:nvPr>
        </p:nvSpPr>
        <p:spPr>
          <a:xfrm>
            <a:off x="-2" y="0"/>
            <a:ext cx="9144001" cy="1447799"/>
          </a:xfrm>
        </p:spPr>
        <p:txBody>
          <a:bodyPr>
            <a:normAutofit/>
          </a:bodyPr>
          <a:lstStyle/>
          <a:p>
            <a:pPr algn="ctr">
              <a:buNone/>
            </a:pPr>
            <a:r>
              <a:rPr lang="tr-TR" sz="2800" b="1" dirty="0" smtClean="0">
                <a:ln w="12700">
                  <a:solidFill>
                    <a:sysClr val="windowText" lastClr="000000"/>
                  </a:solidFill>
                  <a:prstDash val="solid"/>
                </a:ln>
                <a:solidFill>
                  <a:srgbClr val="FFFF00"/>
                </a:solidFill>
                <a:effectLst>
                  <a:outerShdw blurRad="41275" dist="20320" dir="1800000" algn="tl" rotWithShape="0">
                    <a:srgbClr val="000000">
                      <a:alpha val="40000"/>
                    </a:srgbClr>
                  </a:outerShdw>
                </a:effectLst>
              </a:rPr>
              <a:t>Yeryüzüne inen yağış sularının bir kısmı okyanus, deniz, göl ve barajlarda, bir kısmı dağlarda kar ya da buzul olarak, bir kısmı da topraktan süzülerek yeraltı suları olarak birikirler. </a:t>
            </a:r>
            <a:endParaRPr lang="tr-TR" sz="2800" b="1"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endParaRPr>
          </a:p>
        </p:txBody>
      </p:sp>
      <p:sp>
        <p:nvSpPr>
          <p:cNvPr id="6" name="Dikdörtgen 5"/>
          <p:cNvSpPr/>
          <p:nvPr/>
        </p:nvSpPr>
        <p:spPr>
          <a:xfrm>
            <a:off x="0" y="4953000"/>
            <a:ext cx="5029200" cy="1815882"/>
          </a:xfrm>
          <a:prstGeom prst="rect">
            <a:avLst/>
          </a:prstGeom>
        </p:spPr>
        <p:txBody>
          <a:bodyPr wrap="square">
            <a:spAutoFit/>
          </a:bodyPr>
          <a:lstStyle/>
          <a:p>
            <a:pPr marL="342900" lvl="0" indent="-342900" algn="ctr" fontAlgn="auto">
              <a:spcBef>
                <a:spcPct val="20000"/>
              </a:spcBef>
              <a:spcAft>
                <a:spcPts val="0"/>
              </a:spcAft>
            </a:pPr>
            <a:r>
              <a:rPr lang="tr-TR" sz="2800" b="1" dirty="0">
                <a:ln w="12700">
                  <a:solidFill>
                    <a:sysClr val="windowText" lastClr="000000"/>
                  </a:solidFill>
                  <a:prstDash val="solid"/>
                </a:ln>
                <a:solidFill>
                  <a:srgbClr val="66FF33"/>
                </a:solidFill>
                <a:effectLst>
                  <a:outerShdw blurRad="41275" dist="20320" dir="1800000" algn="tl" rotWithShape="0">
                    <a:srgbClr val="000000">
                      <a:alpha val="40000"/>
                    </a:srgbClr>
                  </a:outerShdw>
                </a:effectLst>
                <a:latin typeface="Calibri"/>
              </a:rPr>
              <a:t>Yeraltı sularının bir kısmı canlılar tarafından kullanılırken bir kısmı da deniz, göl, akarsu, baraj ve okyanuslara katılır.</a:t>
            </a:r>
          </a:p>
        </p:txBody>
      </p:sp>
    </p:spTree>
    <p:extLst>
      <p:ext uri="{BB962C8B-B14F-4D97-AF65-F5344CB8AC3E}">
        <p14:creationId xmlns:p14="http://schemas.microsoft.com/office/powerpoint/2010/main" xmlns="" val="7366378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598" name="Picture 6" descr="İlgili resim"/>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38200" y="609600"/>
            <a:ext cx="7100453" cy="62484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İçerik Yer Tutucusu 2"/>
          <p:cNvSpPr>
            <a:spLocks noGrp="1"/>
          </p:cNvSpPr>
          <p:nvPr>
            <p:ph idx="1"/>
          </p:nvPr>
        </p:nvSpPr>
        <p:spPr>
          <a:xfrm>
            <a:off x="0" y="1"/>
            <a:ext cx="9144000" cy="3048000"/>
          </a:xfrm>
        </p:spPr>
        <p:txBody>
          <a:bodyPr/>
          <a:lstStyle/>
          <a:p>
            <a:pPr marL="0" indent="0" algn="ctr">
              <a:buNone/>
            </a:pPr>
            <a:r>
              <a:rPr lang="tr-TR" b="1" dirty="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Yeryüzündeki sular tekrar bitkiler tarafından fotosentez olayında, insanlar, hayvanlar ve bitkiler tarafından </a:t>
            </a:r>
            <a:r>
              <a:rPr lang="tr-TR" b="1" dirty="0" err="1">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sindirim,solunum</a:t>
            </a:r>
            <a:r>
              <a:rPr lang="tr-TR" b="1" dirty="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 ve boşaltım olayında kullanılır.</a:t>
            </a:r>
          </a:p>
          <a:p>
            <a:endParaRPr lang="tr-TR" dirty="0">
              <a:solidFill>
                <a:srgbClr val="FFFF00"/>
              </a:solidFill>
            </a:endParaRPr>
          </a:p>
        </p:txBody>
      </p:sp>
    </p:spTree>
    <p:extLst>
      <p:ext uri="{BB962C8B-B14F-4D97-AF65-F5344CB8AC3E}">
        <p14:creationId xmlns:p14="http://schemas.microsoft.com/office/powerpoint/2010/main" xmlns="" val="478645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u döngüsü">
            <a:hlinkClick r:id="" action="ppaction://media"/>
          </p:cNvPr>
          <p:cNvPicPr>
            <a:picLocks noGrp="1" noChangeAspect="1"/>
          </p:cNvPicPr>
          <p:nvPr>
            <p:ph idx="1"/>
            <a:videoFile r:link="rId1"/>
            <p:extLst>
              <p:ext uri="{DAA4B4D4-6D71-4841-9C94-3DE7FCFB9230}">
                <p14:media xmlns:p14="http://schemas.microsoft.com/office/powerpoint/2010/main" xmlns="" r:embed="rId3"/>
              </p:ext>
            </p:extLst>
          </p:nvPr>
        </p:nvPicPr>
        <p:blipFill>
          <a:blip r:embed="rId4" cstate="print"/>
          <a:stretch>
            <a:fillRect/>
          </a:stretch>
        </p:blipFill>
        <p:spPr>
          <a:xfrm>
            <a:off x="0" y="1676400"/>
            <a:ext cx="9210925" cy="5181600"/>
          </a:xfrm>
        </p:spPr>
      </p:pic>
      <p:sp>
        <p:nvSpPr>
          <p:cNvPr id="5" name="1 Başlık"/>
          <p:cNvSpPr>
            <a:spLocks noGrp="1"/>
          </p:cNvSpPr>
          <p:nvPr>
            <p:ph type="title"/>
          </p:nvPr>
        </p:nvSpPr>
        <p:spPr>
          <a:xfrm>
            <a:off x="0" y="0"/>
            <a:ext cx="9144000" cy="1676400"/>
          </a:xfrm>
          <a:solidFill>
            <a:srgbClr val="81CFE6"/>
          </a:solidFill>
        </p:spPr>
        <p:txBody>
          <a:bodyPr/>
          <a:lstStyle/>
          <a:p>
            <a:r>
              <a:rPr lang="tr-TR" b="1" dirty="0" smtClean="0">
                <a:ln w="12700">
                  <a:solidFill>
                    <a:sysClr val="windowText" lastClr="000000"/>
                  </a:solidFill>
                  <a:prstDash val="solid"/>
                </a:ln>
                <a:solidFill>
                  <a:srgbClr val="FF0000"/>
                </a:solidFill>
                <a:effectLst>
                  <a:outerShdw blurRad="41275" dist="20320" dir="1800000" algn="tl" rotWithShape="0">
                    <a:srgbClr val="000000">
                      <a:alpha val="40000"/>
                    </a:srgbClr>
                  </a:outerShdw>
                </a:effectLst>
              </a:rPr>
              <a:t>Su Döngüsü</a:t>
            </a:r>
            <a:endParaRPr lang="tr-TR" b="1" dirty="0">
              <a:ln w="12700">
                <a:solidFill>
                  <a:sysClr val="windowText" lastClr="000000"/>
                </a:solidFill>
                <a:prstDash val="solid"/>
              </a:ln>
              <a:solidFill>
                <a:srgbClr val="FF0000"/>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xmlns="" val="140090277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7000" r="-17000"/>
          </a:stretch>
        </a:blipFill>
        <a:effectLst/>
      </p:bgPr>
    </p:bg>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smtClean="0">
                <a:ln w="18000">
                  <a:solidFill>
                    <a:srgbClr val="FFFF00"/>
                  </a:solidFill>
                  <a:prstDash val="solid"/>
                  <a:miter lim="800000"/>
                </a:ln>
                <a:solidFill>
                  <a:srgbClr val="FF9900"/>
                </a:solidFill>
                <a:effectLst>
                  <a:outerShdw blurRad="25500" dist="23000" dir="7020000" algn="tl">
                    <a:srgbClr val="000000">
                      <a:alpha val="50000"/>
                    </a:srgbClr>
                  </a:outerShdw>
                </a:effectLst>
              </a:rPr>
              <a:t>Karbon ve Oksijen Döngüsü</a:t>
            </a:r>
            <a:endParaRPr lang="tr-TR" b="1" dirty="0">
              <a:ln w="18000">
                <a:solidFill>
                  <a:srgbClr val="FFFF00"/>
                </a:solidFill>
                <a:prstDash val="solid"/>
                <a:miter lim="800000"/>
              </a:ln>
              <a:solidFill>
                <a:srgbClr val="FF9900"/>
              </a:solidFill>
              <a:effectLst>
                <a:outerShdw blurRad="25500" dist="23000" dir="7020000" algn="tl">
                  <a:srgbClr val="000000">
                    <a:alpha val="50000"/>
                  </a:srgbClr>
                </a:outerShdw>
              </a:effectLst>
            </a:endParaRPr>
          </a:p>
        </p:txBody>
      </p:sp>
      <p:sp>
        <p:nvSpPr>
          <p:cNvPr id="3" name="2 İçerik Yer Tutucusu"/>
          <p:cNvSpPr>
            <a:spLocks noGrp="1"/>
          </p:cNvSpPr>
          <p:nvPr>
            <p:ph idx="1"/>
          </p:nvPr>
        </p:nvSpPr>
        <p:spPr>
          <a:xfrm>
            <a:off x="0" y="2057400"/>
            <a:ext cx="9144000" cy="4525963"/>
          </a:xfrm>
        </p:spPr>
        <p:txBody>
          <a:bodyPr/>
          <a:lstStyle/>
          <a:p>
            <a:pPr algn="ctr">
              <a:buNone/>
            </a:pPr>
            <a:r>
              <a:rPr lang="tr-TR" b="1"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Canlı vücudunun ve hücrelerin yapısını oluşturan besin maddelerinin (</a:t>
            </a:r>
            <a:r>
              <a:rPr lang="tr-TR" b="1" dirty="0" smtClean="0">
                <a:ln w="18000">
                  <a:solidFill>
                    <a:sysClr val="windowText" lastClr="000000"/>
                  </a:solidFill>
                  <a:prstDash val="solid"/>
                  <a:miter lim="800000"/>
                </a:ln>
                <a:solidFill>
                  <a:srgbClr val="FF0000"/>
                </a:solidFill>
                <a:effectLst>
                  <a:outerShdw blurRad="25500" dist="23000" dir="7020000" algn="tl">
                    <a:srgbClr val="000000">
                      <a:alpha val="50000"/>
                    </a:srgbClr>
                  </a:outerShdw>
                </a:effectLst>
              </a:rPr>
              <a:t>protein, karbonhidrat, yağ</a:t>
            </a:r>
            <a:r>
              <a:rPr lang="tr-TR" b="1" dirty="0" smtClean="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 temel kaynağı karbon ve oksijen elementleridir. </a:t>
            </a:r>
          </a:p>
        </p:txBody>
      </p:sp>
      <p:sp>
        <p:nvSpPr>
          <p:cNvPr id="4" name="Dikdörtgen 3"/>
          <p:cNvSpPr/>
          <p:nvPr/>
        </p:nvSpPr>
        <p:spPr>
          <a:xfrm>
            <a:off x="0" y="5602198"/>
            <a:ext cx="9144000" cy="1200329"/>
          </a:xfrm>
          <a:prstGeom prst="rect">
            <a:avLst/>
          </a:prstGeom>
        </p:spPr>
        <p:txBody>
          <a:bodyPr wrap="square">
            <a:spAutoFit/>
          </a:bodyPr>
          <a:lstStyle/>
          <a:p>
            <a:pPr algn="ctr">
              <a:buNone/>
            </a:pPr>
            <a:r>
              <a:rPr lang="tr-TR" sz="2400" b="1" dirty="0">
                <a:ln w="18000">
                  <a:solidFill>
                    <a:sysClr val="windowText" lastClr="000000"/>
                  </a:solidFill>
                  <a:prstDash val="solid"/>
                  <a:miter lim="800000"/>
                </a:ln>
                <a:solidFill>
                  <a:srgbClr val="FFFF00"/>
                </a:solidFill>
                <a:effectLst>
                  <a:outerShdw blurRad="25500" dist="23000" dir="7020000" algn="tl">
                    <a:srgbClr val="000000">
                      <a:alpha val="50000"/>
                    </a:srgbClr>
                  </a:outerShdw>
                </a:effectLst>
              </a:rPr>
              <a:t>Karbon ve oksijen elementlerinin kaynağı atmosferde ve sularda çözünmüş halde bulunan karbondioksit (CO2) ve oksijen (O2) gazlarıdır.</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1666" name="Picture 2" descr="oxygen cycle ile ilgili görsel sonucu"/>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19383" y="0"/>
            <a:ext cx="8080117"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593983" y="5780782"/>
            <a:ext cx="8105517" cy="1077218"/>
          </a:xfrm>
          <a:prstGeom prst="rect">
            <a:avLst/>
          </a:prstGeom>
        </p:spPr>
        <p:txBody>
          <a:bodyPr wrap="square">
            <a:spAutoFit/>
          </a:bodyPr>
          <a:lstStyle/>
          <a:p>
            <a:pPr algn="ctr"/>
            <a:r>
              <a:rPr lang="tr-TR" sz="3200" b="1" dirty="0">
                <a:ln w="12700">
                  <a:solidFill>
                    <a:sysClr val="windowText" lastClr="000000"/>
                  </a:solidFill>
                  <a:prstDash val="solid"/>
                </a:ln>
                <a:solidFill>
                  <a:srgbClr val="FFFF00"/>
                </a:solidFill>
                <a:latin typeface="+mn-lt"/>
              </a:rPr>
              <a:t>Oksijenin </a:t>
            </a:r>
            <a:r>
              <a:rPr lang="tr-TR" sz="3200" b="1" dirty="0">
                <a:ln w="12700">
                  <a:solidFill>
                    <a:sysClr val="windowText" lastClr="000000"/>
                  </a:solidFill>
                  <a:prstDash val="solid"/>
                </a:ln>
                <a:solidFill>
                  <a:srgbClr val="FF0000"/>
                </a:solidFill>
                <a:latin typeface="+mn-lt"/>
              </a:rPr>
              <a:t>fotosentez ve solunum </a:t>
            </a:r>
            <a:r>
              <a:rPr lang="tr-TR" sz="3200" b="1" dirty="0">
                <a:ln w="12700">
                  <a:solidFill>
                    <a:sysClr val="windowText" lastClr="000000"/>
                  </a:solidFill>
                  <a:prstDash val="solid"/>
                </a:ln>
                <a:solidFill>
                  <a:srgbClr val="FFFF00"/>
                </a:solidFill>
                <a:latin typeface="+mn-lt"/>
              </a:rPr>
              <a:t>arasındaki dolaşımına oksijen döngüsü denir. </a:t>
            </a:r>
          </a:p>
        </p:txBody>
      </p:sp>
      <p:sp>
        <p:nvSpPr>
          <p:cNvPr id="6" name="Oval 5"/>
          <p:cNvSpPr/>
          <p:nvPr/>
        </p:nvSpPr>
        <p:spPr>
          <a:xfrm rot="966805">
            <a:off x="4729163" y="2071292"/>
            <a:ext cx="1295400" cy="685800"/>
          </a:xfrm>
          <a:prstGeom prst="ellipse">
            <a:avLst/>
          </a:prstGeom>
          <a:solidFill>
            <a:srgbClr val="009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Oksijen </a:t>
            </a:r>
            <a:endParaRPr lang="tr-TR" dirty="0"/>
          </a:p>
        </p:txBody>
      </p:sp>
      <p:sp>
        <p:nvSpPr>
          <p:cNvPr id="8" name="Oval 7"/>
          <p:cNvSpPr/>
          <p:nvPr/>
        </p:nvSpPr>
        <p:spPr>
          <a:xfrm rot="426864">
            <a:off x="5156417" y="984227"/>
            <a:ext cx="2247595" cy="685800"/>
          </a:xfrm>
          <a:prstGeom prst="ellipse">
            <a:avLst/>
          </a:prstGeom>
          <a:solidFill>
            <a:srgbClr val="009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Karbondioksit  </a:t>
            </a:r>
            <a:endParaRPr lang="tr-TR" dirty="0"/>
          </a:p>
        </p:txBody>
      </p:sp>
      <p:sp>
        <p:nvSpPr>
          <p:cNvPr id="7" name="Oval 6"/>
          <p:cNvSpPr/>
          <p:nvPr/>
        </p:nvSpPr>
        <p:spPr>
          <a:xfrm>
            <a:off x="6280214" y="1524740"/>
            <a:ext cx="806386" cy="380260"/>
          </a:xfrm>
          <a:prstGeom prst="ellipse">
            <a:avLst/>
          </a:prstGeom>
          <a:solidFill>
            <a:srgbClr val="0095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Dikdörtgen 8"/>
          <p:cNvSpPr/>
          <p:nvPr/>
        </p:nvSpPr>
        <p:spPr>
          <a:xfrm>
            <a:off x="4585745" y="-94003"/>
            <a:ext cx="4113755" cy="769441"/>
          </a:xfrm>
          <a:prstGeom prst="rect">
            <a:avLst/>
          </a:prstGeom>
        </p:spPr>
        <p:txBody>
          <a:bodyPr wrap="none">
            <a:spAutoFit/>
          </a:bodyPr>
          <a:lstStyle/>
          <a:p>
            <a:r>
              <a:rPr lang="tr-TR" sz="4400" b="1" dirty="0">
                <a:ln w="18000">
                  <a:solidFill>
                    <a:srgbClr val="FFFF00"/>
                  </a:solidFill>
                  <a:prstDash val="solid"/>
                  <a:miter lim="800000"/>
                </a:ln>
                <a:solidFill>
                  <a:srgbClr val="FF9900"/>
                </a:solidFill>
                <a:effectLst>
                  <a:outerShdw blurRad="25500" dist="23000" dir="7020000" algn="tl">
                    <a:srgbClr val="000000">
                      <a:alpha val="50000"/>
                    </a:srgbClr>
                  </a:outerShdw>
                </a:effectLst>
                <a:latin typeface="Calibri"/>
                <a:ea typeface="+mj-ea"/>
                <a:cs typeface="+mj-cs"/>
              </a:rPr>
              <a:t>Oksijen Döngüsü</a:t>
            </a:r>
            <a:endParaRPr lang="tr-TR" dirty="0"/>
          </a:p>
        </p:txBody>
      </p:sp>
      <p:sp>
        <p:nvSpPr>
          <p:cNvPr id="10" name="Dikdörtgen 9"/>
          <p:cNvSpPr/>
          <p:nvPr/>
        </p:nvSpPr>
        <p:spPr>
          <a:xfrm>
            <a:off x="685801" y="672221"/>
            <a:ext cx="914400" cy="315162"/>
          </a:xfrm>
          <a:prstGeom prst="rect">
            <a:avLst/>
          </a:prstGeom>
          <a:solidFill>
            <a:srgbClr val="FFF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78273136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8bd27a78c0385c4815e28f4c58a27db4f09ec3a5"/>
</p:tagLst>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2768</TotalTime>
  <Words>863</Words>
  <Application>Microsoft Office PowerPoint</Application>
  <PresentationFormat>Ekran Gösterisi (4:3)</PresentationFormat>
  <Paragraphs>79</Paragraphs>
  <Slides>29</Slides>
  <Notes>0</Notes>
  <HiddenSlides>0</HiddenSlides>
  <MMClips>3</MMClips>
  <ScaleCrop>false</ScaleCrop>
  <HeadingPairs>
    <vt:vector size="4" baseType="variant">
      <vt:variant>
        <vt:lpstr>Tema</vt:lpstr>
      </vt:variant>
      <vt:variant>
        <vt:i4>1</vt:i4>
      </vt:variant>
      <vt:variant>
        <vt:lpstr>Slayt Başlıkları</vt:lpstr>
      </vt:variant>
      <vt:variant>
        <vt:i4>29</vt:i4>
      </vt:variant>
    </vt:vector>
  </HeadingPairs>
  <TitlesOfParts>
    <vt:vector size="30" baseType="lpstr">
      <vt:lpstr>Ofis Teması</vt:lpstr>
      <vt:lpstr>Madde Döngüleri</vt:lpstr>
      <vt:lpstr>Su Döngüsü</vt:lpstr>
      <vt:lpstr>Slayt 3</vt:lpstr>
      <vt:lpstr>Slayt 4</vt:lpstr>
      <vt:lpstr>Slayt 5</vt:lpstr>
      <vt:lpstr>Slayt 6</vt:lpstr>
      <vt:lpstr>Su Döngüsü</vt:lpstr>
      <vt:lpstr>Karbon ve Oksijen Döngüsü</vt:lpstr>
      <vt:lpstr>Slayt 9</vt:lpstr>
      <vt:lpstr>Slayt 10</vt:lpstr>
      <vt:lpstr>Slayt 11</vt:lpstr>
      <vt:lpstr>Slayt 12</vt:lpstr>
      <vt:lpstr>Slayt 13</vt:lpstr>
      <vt:lpstr>Slayt 14</vt:lpstr>
      <vt:lpstr>Karbon Döngüsü</vt:lpstr>
      <vt:lpstr>Slayt 16</vt:lpstr>
      <vt:lpstr>Azot Döngüsü</vt:lpstr>
      <vt:lpstr>Slayt 18</vt:lpstr>
      <vt:lpstr>Slayt 19</vt:lpstr>
      <vt:lpstr>Slayt 20</vt:lpstr>
      <vt:lpstr>Slayt 21</vt:lpstr>
      <vt:lpstr>Slayt 22</vt:lpstr>
      <vt:lpstr>Slayt 23</vt:lpstr>
      <vt:lpstr>Ozon Tabakası</vt:lpstr>
      <vt:lpstr>Slayt 25</vt:lpstr>
      <vt:lpstr>Slayt 26</vt:lpstr>
      <vt:lpstr>Slayt 27</vt:lpstr>
      <vt:lpstr>Slayt 28</vt:lpstr>
      <vt:lpstr>Ozon tabakasındaki incelme sonucunda zararlı güneş ışınları yeryüzüne ulaşarak;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ANAYURT</dc:creator>
  <cp:lastModifiedBy>fatih</cp:lastModifiedBy>
  <cp:revision>261</cp:revision>
  <cp:lastPrinted>1601-01-01T00:00:00Z</cp:lastPrinted>
  <dcterms:created xsi:type="dcterms:W3CDTF">1601-01-01T00:00:00Z</dcterms:created>
  <dcterms:modified xsi:type="dcterms:W3CDTF">2017-02-05T09:30:22Z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