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9" r:id="rId2"/>
    <p:sldId id="272" r:id="rId3"/>
    <p:sldId id="274" r:id="rId4"/>
    <p:sldId id="277" r:id="rId5"/>
    <p:sldId id="276" r:id="rId6"/>
    <p:sldId id="275" r:id="rId7"/>
    <p:sldId id="282" r:id="rId8"/>
    <p:sldId id="280" r:id="rId9"/>
    <p:sldId id="281" r:id="rId10"/>
    <p:sldId id="279" r:id="rId11"/>
    <p:sldId id="284" r:id="rId12"/>
    <p:sldId id="283" r:id="rId13"/>
    <p:sldId id="287" r:id="rId14"/>
    <p:sldId id="286" r:id="rId15"/>
    <p:sldId id="288" r:id="rId16"/>
    <p:sldId id="305" r:id="rId17"/>
    <p:sldId id="290" r:id="rId18"/>
    <p:sldId id="291" r:id="rId19"/>
    <p:sldId id="293" r:id="rId20"/>
    <p:sldId id="292" r:id="rId21"/>
    <p:sldId id="295" r:id="rId22"/>
    <p:sldId id="294" r:id="rId23"/>
    <p:sldId id="297" r:id="rId24"/>
    <p:sldId id="299" r:id="rId25"/>
    <p:sldId id="300" r:id="rId26"/>
    <p:sldId id="298" r:id="rId27"/>
    <p:sldId id="303" r:id="rId28"/>
    <p:sldId id="304" r:id="rId29"/>
    <p:sldId id="309" r:id="rId30"/>
    <p:sldId id="308" r:id="rId31"/>
    <p:sldId id="311" r:id="rId32"/>
    <p:sldId id="310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7E409A"/>
    <a:srgbClr val="FF00FF"/>
    <a:srgbClr val="00FF00"/>
    <a:srgbClr val="B98E37"/>
    <a:srgbClr val="72EC04"/>
    <a:srgbClr val="ED3B03"/>
    <a:srgbClr val="ED036D"/>
    <a:srgbClr val="5C6394"/>
    <a:srgbClr val="E2FB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6619" autoAdjust="0"/>
  </p:normalViewPr>
  <p:slideViewPr>
    <p:cSldViewPr>
      <p:cViewPr varScale="1">
        <p:scale>
          <a:sx n="71" d="100"/>
          <a:sy n="71" d="100"/>
        </p:scale>
        <p:origin x="-132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EC847A-23B5-4479-9BBB-7546A9ED2C8D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B78E3-FE58-46F4-A23C-047235D225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3402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0325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7727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717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549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9050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9527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7524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9972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6179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1435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7118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23000"/>
              </a:srgbClr>
            </a:gs>
            <a:gs pos="39999">
              <a:srgbClr val="85C2FF">
                <a:alpha val="26000"/>
              </a:srgbClr>
            </a:gs>
            <a:gs pos="70000">
              <a:srgbClr val="C4D6EB">
                <a:alpha val="26000"/>
              </a:srgbClr>
            </a:gs>
            <a:gs pos="100000">
              <a:srgbClr val="FFEBFA">
                <a:alpha val="3000"/>
              </a:srgbClr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DD15D-EE93-4B48-998C-27BFA261E7C8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60475-B2D5-44FD-AC2C-7F3D50BB11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833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/>
          <p:cNvSpPr txBox="1"/>
          <p:nvPr/>
        </p:nvSpPr>
        <p:spPr>
          <a:xfrm>
            <a:off x="467543" y="11219"/>
            <a:ext cx="8171231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DESTEK VE HAREKET SİSTEMİ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173" y="1353147"/>
            <a:ext cx="4111635" cy="5359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yakup264\Desktop\06_21Figure-U kopyal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487" y="1268760"/>
            <a:ext cx="2841913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yakup264\Desktop\iuuq_NV_00xxx_SL_ljeqpsu_SL_dpn0sfgmjc0tdjfodf0IvnboCpez0TlfmfubmTztufn0jnbhft0TlfmfupoBoufsjps_SL_kqh kopyal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353147"/>
            <a:ext cx="2672407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85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712020" cy="79208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Uzun kemiğin yapısı: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40538" y="1119582"/>
            <a:ext cx="3403462" cy="576064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Kırmızı kemik iliği</a:t>
            </a:r>
          </a:p>
          <a:p>
            <a:pPr marL="0" indent="0" algn="ctr">
              <a:buNone/>
            </a:pP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yakup264\Desktop\Screenshot - 19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119" y="908720"/>
            <a:ext cx="1708899" cy="58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İçerik Yer Tutucusu 2"/>
          <p:cNvSpPr txBox="1">
            <a:spLocks/>
          </p:cNvSpPr>
          <p:nvPr/>
        </p:nvSpPr>
        <p:spPr>
          <a:xfrm>
            <a:off x="467544" y="6134150"/>
            <a:ext cx="2952328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Kıkırdak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ED036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ED036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67544" y="4603904"/>
            <a:ext cx="2952328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Sert kemik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17686" y="1124744"/>
            <a:ext cx="3197926" cy="576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Süngerimsi kemik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6084168" y="3659744"/>
            <a:ext cx="2952328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Kemik zarı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467544" y="2594531"/>
            <a:ext cx="2952328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Sarı ilik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>
          <a:xfrm>
            <a:off x="5868144" y="2266431"/>
            <a:ext cx="2952328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Kan damarları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kış Çizelgesi: Manyetik Disk 3"/>
          <p:cNvSpPr/>
          <p:nvPr/>
        </p:nvSpPr>
        <p:spPr>
          <a:xfrm>
            <a:off x="4680000" y="2564904"/>
            <a:ext cx="162000" cy="288032"/>
          </a:xfrm>
          <a:prstGeom prst="flowChartMagneticDisk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" name="Düz Ok Bağlayıcısı 11"/>
          <p:cNvCxnSpPr>
            <a:endCxn id="8" idx="3"/>
          </p:cNvCxnSpPr>
          <p:nvPr/>
        </p:nvCxnSpPr>
        <p:spPr>
          <a:xfrm flipH="1">
            <a:off x="3215612" y="1340768"/>
            <a:ext cx="852332" cy="7200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>
            <a:endCxn id="3" idx="1"/>
          </p:cNvCxnSpPr>
          <p:nvPr/>
        </p:nvCxnSpPr>
        <p:spPr>
          <a:xfrm>
            <a:off x="4842000" y="1376772"/>
            <a:ext cx="898538" cy="308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>
            <a:stCxn id="4" idx="2"/>
          </p:cNvCxnSpPr>
          <p:nvPr/>
        </p:nvCxnSpPr>
        <p:spPr>
          <a:xfrm flipH="1">
            <a:off x="2843808" y="2708920"/>
            <a:ext cx="1836192" cy="17364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>
            <a:off x="4680000" y="2132856"/>
            <a:ext cx="1260152" cy="4216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3059832" y="3170595"/>
            <a:ext cx="1782168" cy="16265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004048" y="3170595"/>
            <a:ext cx="1440160" cy="777181"/>
          </a:xfrm>
          <a:prstGeom prst="straightConnector1">
            <a:avLst/>
          </a:prstGeom>
          <a:ln>
            <a:solidFill>
              <a:srgbClr val="FF00FF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 flipH="1">
            <a:off x="2915816" y="6422182"/>
            <a:ext cx="1584176" cy="0"/>
          </a:xfrm>
          <a:prstGeom prst="straightConnector1">
            <a:avLst/>
          </a:prstGeom>
          <a:ln>
            <a:solidFill>
              <a:srgbClr val="ED036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2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28277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l"/>
            <a:r>
              <a:rPr lang="tr-TR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Kemik </a:t>
            </a: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zarı(Periost):</a:t>
            </a:r>
            <a:endParaRPr lang="tr-TR" b="1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916832"/>
            <a:ext cx="5112568" cy="482453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Kemiğin dış kısmında </a:t>
            </a:r>
            <a:r>
              <a:rPr lang="tr-TR" b="1" dirty="0" smtClean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bulunur.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Kemiği </a:t>
            </a:r>
            <a:r>
              <a:rPr lang="tr-TR" b="1" dirty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dış etkilere karşı </a:t>
            </a: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korur.</a:t>
            </a: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Kemiğin enine büyümesini sağlar.</a:t>
            </a:r>
            <a:endParaRPr lang="tr-TR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Çatlayan, kırılan </a:t>
            </a:r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kemiklerin onarılmasını </a:t>
            </a: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sağlar.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2" descr="C:\Users\yakup264\Desktop\Screenshot - 19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6161" y="1047029"/>
            <a:ext cx="1737839" cy="58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İçerik Yer Tutucusu 2"/>
          <p:cNvSpPr txBox="1">
            <a:spLocks/>
          </p:cNvSpPr>
          <p:nvPr/>
        </p:nvSpPr>
        <p:spPr>
          <a:xfrm>
            <a:off x="5826982" y="2788087"/>
            <a:ext cx="1701626" cy="9269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Kemik zarı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kış Çizelgesi: Manyetik Disk 10"/>
          <p:cNvSpPr/>
          <p:nvPr/>
        </p:nvSpPr>
        <p:spPr>
          <a:xfrm>
            <a:off x="8086652" y="2732840"/>
            <a:ext cx="162000" cy="288032"/>
          </a:xfrm>
          <a:prstGeom prst="flowChartMagneticDisk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Düz Ok Bağlayıcısı 13"/>
          <p:cNvCxnSpPr/>
          <p:nvPr/>
        </p:nvCxnSpPr>
        <p:spPr>
          <a:xfrm flipH="1">
            <a:off x="7175438" y="3242596"/>
            <a:ext cx="706340" cy="0"/>
          </a:xfrm>
          <a:prstGeom prst="straightConnector1">
            <a:avLst/>
          </a:prstGeom>
          <a:ln>
            <a:solidFill>
              <a:srgbClr val="FF00FF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0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28277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l"/>
            <a:r>
              <a:rPr lang="tr-TR" b="1" dirty="0" smtClean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Kıkırdak:</a:t>
            </a:r>
            <a:endParaRPr lang="tr-TR" b="1" dirty="0">
              <a:ln w="11430"/>
              <a:solidFill>
                <a:srgbClr val="ED036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916832"/>
            <a:ext cx="5112568" cy="482453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Uzun kemiklerin baş kısmında bulunur.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Hareket sırasında kemiğin aşınmasını önler.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Kemiğin boyuna uzamasını sağlar.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C:\Users\yakup264\Desktop\Screenshot - 19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6161" y="1047029"/>
            <a:ext cx="1737839" cy="58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kış Çizelgesi: Manyetik Disk 7"/>
          <p:cNvSpPr/>
          <p:nvPr/>
        </p:nvSpPr>
        <p:spPr>
          <a:xfrm>
            <a:off x="8086652" y="2732840"/>
            <a:ext cx="162000" cy="288032"/>
          </a:xfrm>
          <a:prstGeom prst="flowChartMagneticDisk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5544108" y="4077072"/>
            <a:ext cx="2376264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Kıkırdak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ED036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ED036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 flipH="1" flipV="1">
            <a:off x="6876256" y="4653136"/>
            <a:ext cx="864096" cy="1872209"/>
          </a:xfrm>
          <a:prstGeom prst="straightConnector1">
            <a:avLst/>
          </a:prstGeom>
          <a:ln>
            <a:solidFill>
              <a:srgbClr val="ED036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0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28277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Sert </a:t>
            </a: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kemik:</a:t>
            </a:r>
            <a:endParaRPr lang="tr-TR" b="1" dirty="0">
              <a:ln w="11430"/>
              <a:solidFill>
                <a:srgbClr val="ED036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2876856"/>
            <a:ext cx="5112568" cy="38645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Kemik zarının altında bulunur.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Kemiğin güçlü ve sağlam olmasını sağlar.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C:\Users\yakup264\Desktop\Screenshot - 19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6161" y="1047029"/>
            <a:ext cx="1737839" cy="58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kış Çizelgesi: Manyetik Disk 7"/>
          <p:cNvSpPr/>
          <p:nvPr/>
        </p:nvSpPr>
        <p:spPr>
          <a:xfrm>
            <a:off x="8086652" y="2732840"/>
            <a:ext cx="162000" cy="288032"/>
          </a:xfrm>
          <a:prstGeom prst="flowChartMagneticDisk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5505027" y="1844824"/>
            <a:ext cx="1872208" cy="1322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Sert kemik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 flipH="1" flipV="1">
            <a:off x="7020272" y="2506281"/>
            <a:ext cx="1053096" cy="805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6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28277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Süngerimsi </a:t>
            </a:r>
            <a:r>
              <a:rPr lang="tr-TR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kemik:</a:t>
            </a:r>
            <a:endParaRPr lang="tr-TR" b="1" dirty="0">
              <a:ln w="11430"/>
              <a:solidFill>
                <a:srgbClr val="ED036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916832"/>
            <a:ext cx="5112568" cy="482453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Uzun kemiklerin baş kısmında, diğer kemiklerin iç kısımında bulunur.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İçinde kırmızı kemik iliği bulunur.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Kırmızı kemik iliği kan hücrelerini üretir.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C:\Users\yakup264\Desktop\Screenshot - 19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6161" y="1047029"/>
            <a:ext cx="1737839" cy="58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kış Çizelgesi: Manyetik Disk 7"/>
          <p:cNvSpPr/>
          <p:nvPr/>
        </p:nvSpPr>
        <p:spPr>
          <a:xfrm>
            <a:off x="8086652" y="2732840"/>
            <a:ext cx="162000" cy="288032"/>
          </a:xfrm>
          <a:prstGeom prst="flowChartMagneticDisk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5557798" y="2190199"/>
            <a:ext cx="2195736" cy="1373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Kırmızı kemik iliği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İçerik Yer Tutucusu 2"/>
          <p:cNvSpPr txBox="1">
            <a:spLocks/>
          </p:cNvSpPr>
          <p:nvPr/>
        </p:nvSpPr>
        <p:spPr>
          <a:xfrm>
            <a:off x="5364088" y="908720"/>
            <a:ext cx="2244012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Süngerimsi kemik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Düz Ok Bağlayıcısı 12"/>
          <p:cNvCxnSpPr/>
          <p:nvPr/>
        </p:nvCxnSpPr>
        <p:spPr>
          <a:xfrm flipH="1">
            <a:off x="7406161" y="1445120"/>
            <a:ext cx="761492" cy="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H="1">
            <a:off x="7406161" y="1772816"/>
            <a:ext cx="761492" cy="6789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6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28277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Sarı </a:t>
            </a:r>
            <a:r>
              <a:rPr lang="tr-TR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ilik:</a:t>
            </a:r>
            <a:endParaRPr lang="tr-TR" b="1" dirty="0">
              <a:ln w="11430"/>
              <a:solidFill>
                <a:srgbClr val="ED036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2444808"/>
            <a:ext cx="5112568" cy="429656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Uzun kemiklerin orta kısmında ilik kanalında yer alır.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Yağ depolar.</a:t>
            </a:r>
            <a:endParaRPr lang="tr-TR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C:\Users\yakup264\Desktop\Screenshot - 19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6161" y="1047029"/>
            <a:ext cx="1737839" cy="58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kış Çizelgesi: Manyetik Disk 7"/>
          <p:cNvSpPr/>
          <p:nvPr/>
        </p:nvSpPr>
        <p:spPr>
          <a:xfrm>
            <a:off x="8086652" y="2732840"/>
            <a:ext cx="162000" cy="288032"/>
          </a:xfrm>
          <a:prstGeom prst="flowChartMagneticDisk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4705108" y="2156776"/>
            <a:ext cx="2952328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Sarı ilik</a:t>
            </a:r>
          </a:p>
          <a:p>
            <a:pPr marL="0" indent="0" algn="ctr">
              <a:buFont typeface="Arial" pitchFamily="34" charset="0"/>
              <a:buNone/>
            </a:pPr>
            <a:endParaRPr lang="tr-TR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endParaRPr lang="tr-TR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 flipH="1" flipV="1">
            <a:off x="7092280" y="2492896"/>
            <a:ext cx="1130313" cy="41723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62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>
                <a:alpha val="50000"/>
              </a:srgbClr>
            </a:gs>
            <a:gs pos="21001">
              <a:srgbClr val="0819FB">
                <a:alpha val="50000"/>
              </a:srgbClr>
            </a:gs>
            <a:gs pos="35001">
              <a:srgbClr val="1A8D48">
                <a:alpha val="50000"/>
              </a:srgbClr>
            </a:gs>
            <a:gs pos="52000">
              <a:srgbClr val="FFFF00">
                <a:alpha val="50000"/>
              </a:srgbClr>
            </a:gs>
            <a:gs pos="73000">
              <a:srgbClr val="EE3F17">
                <a:alpha val="50000"/>
              </a:srgbClr>
            </a:gs>
            <a:gs pos="88000">
              <a:srgbClr val="E81766">
                <a:alpha val="50000"/>
              </a:srgbClr>
            </a:gs>
            <a:gs pos="100000">
              <a:srgbClr val="A603AB">
                <a:alpha val="50000"/>
              </a:srgbClr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İçerik Yer Tutucusu 2"/>
          <p:cNvSpPr txBox="1">
            <a:spLocks/>
          </p:cNvSpPr>
          <p:nvPr/>
        </p:nvSpPr>
        <p:spPr>
          <a:xfrm>
            <a:off x="2432574" y="44836"/>
            <a:ext cx="4207769" cy="464755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Kafatası        kemikleri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yakup264\Desktop\Resim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0"/>
            <a:ext cx="2448272" cy="685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İçerik Yer Tutucusu 2"/>
          <p:cNvSpPr txBox="1">
            <a:spLocks/>
          </p:cNvSpPr>
          <p:nvPr/>
        </p:nvSpPr>
        <p:spPr>
          <a:xfrm>
            <a:off x="6660232" y="4503459"/>
            <a:ext cx="2430270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Uyluk kemiği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58160" y="1556792"/>
            <a:ext cx="2337025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Göğüs kafesi</a:t>
            </a:r>
            <a:endParaRPr lang="tr-TR" b="1" dirty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58161" y="2308533"/>
            <a:ext cx="2337024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Omurga</a:t>
            </a:r>
            <a:endParaRPr lang="tr-TR" b="1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58160" y="764704"/>
            <a:ext cx="2337025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Göğüs kemiği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58160" y="3123832"/>
            <a:ext cx="2337025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Leğen kemiği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 flipV="1">
            <a:off x="2416049" y="1052736"/>
            <a:ext cx="2078062" cy="3652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5041614" y="1052736"/>
            <a:ext cx="1618618" cy="18260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H="1">
            <a:off x="2422320" y="1844824"/>
            <a:ext cx="1771632" cy="0"/>
          </a:xfrm>
          <a:prstGeom prst="straightConnector1">
            <a:avLst/>
          </a:prstGeom>
          <a:ln>
            <a:solidFill>
              <a:srgbClr val="B98E37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5310076" y="1855621"/>
            <a:ext cx="1330267" cy="0"/>
          </a:xfrm>
          <a:prstGeom prst="straightConnector1">
            <a:avLst/>
          </a:prstGeom>
          <a:ln>
            <a:solidFill>
              <a:srgbClr val="B98E37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H="1">
            <a:off x="2422320" y="2614659"/>
            <a:ext cx="2071790" cy="0"/>
          </a:xfrm>
          <a:prstGeom prst="straightConnector1">
            <a:avLst/>
          </a:prstGeom>
          <a:ln>
            <a:solidFill>
              <a:srgbClr val="FF00FF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 flipV="1">
            <a:off x="5387774" y="2696188"/>
            <a:ext cx="1252569" cy="81531"/>
          </a:xfrm>
          <a:prstGeom prst="straightConnector1">
            <a:avLst/>
          </a:prstGeom>
          <a:ln>
            <a:solidFill>
              <a:srgbClr val="FF00FF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H="1">
            <a:off x="2432574" y="3068960"/>
            <a:ext cx="1707378" cy="342904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İçerik Yer Tutucusu 2"/>
          <p:cNvSpPr txBox="1">
            <a:spLocks/>
          </p:cNvSpPr>
          <p:nvPr/>
        </p:nvSpPr>
        <p:spPr>
          <a:xfrm>
            <a:off x="58160" y="3986185"/>
            <a:ext cx="2337025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 kemikleri</a:t>
            </a:r>
            <a:endParaRPr lang="tr-TR" b="1" dirty="0">
              <a:ln w="11430"/>
              <a:solidFill>
                <a:srgbClr val="ED036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İçerik Yer Tutucusu 2"/>
          <p:cNvSpPr txBox="1">
            <a:spLocks/>
          </p:cNvSpPr>
          <p:nvPr/>
        </p:nvSpPr>
        <p:spPr>
          <a:xfrm>
            <a:off x="6640343" y="1556792"/>
            <a:ext cx="2462643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Pazı kemiği</a:t>
            </a:r>
            <a:endParaRPr lang="tr-TR" b="1" dirty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İçerik Yer Tutucusu 2"/>
          <p:cNvSpPr txBox="1">
            <a:spLocks/>
          </p:cNvSpPr>
          <p:nvPr/>
        </p:nvSpPr>
        <p:spPr>
          <a:xfrm>
            <a:off x="6660233" y="2408156"/>
            <a:ext cx="2430270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Ön kol kemiği</a:t>
            </a:r>
          </a:p>
        </p:txBody>
      </p:sp>
      <p:sp>
        <p:nvSpPr>
          <p:cNvPr id="29" name="İçerik Yer Tutucusu 2"/>
          <p:cNvSpPr txBox="1">
            <a:spLocks/>
          </p:cNvSpPr>
          <p:nvPr/>
        </p:nvSpPr>
        <p:spPr>
          <a:xfrm>
            <a:off x="6660232" y="764704"/>
            <a:ext cx="2430270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Kürek kemiği</a:t>
            </a:r>
          </a:p>
        </p:txBody>
      </p:sp>
      <p:sp>
        <p:nvSpPr>
          <p:cNvPr id="30" name="İçerik Yer Tutucusu 2"/>
          <p:cNvSpPr txBox="1">
            <a:spLocks/>
          </p:cNvSpPr>
          <p:nvPr/>
        </p:nvSpPr>
        <p:spPr>
          <a:xfrm>
            <a:off x="6660232" y="3285091"/>
            <a:ext cx="2430269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Dirsek kemiği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 flipH="1">
            <a:off x="2432574" y="3758644"/>
            <a:ext cx="915291" cy="515573"/>
          </a:xfrm>
          <a:prstGeom prst="straightConnector1">
            <a:avLst/>
          </a:prstGeom>
          <a:ln>
            <a:solidFill>
              <a:srgbClr val="ED036D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Düz Ok Bağlayıcısı 32"/>
          <p:cNvCxnSpPr/>
          <p:nvPr/>
        </p:nvCxnSpPr>
        <p:spPr>
          <a:xfrm>
            <a:off x="5480161" y="3123832"/>
            <a:ext cx="1160182" cy="449291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Düz Ok Bağlayıcısı 33"/>
          <p:cNvCxnSpPr>
            <a:endCxn id="63" idx="3"/>
          </p:cNvCxnSpPr>
          <p:nvPr/>
        </p:nvCxnSpPr>
        <p:spPr>
          <a:xfrm flipH="1" flipV="1">
            <a:off x="2422320" y="6146602"/>
            <a:ext cx="1429600" cy="288032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Ok Bağlayıcısı 34"/>
          <p:cNvCxnSpPr/>
          <p:nvPr/>
        </p:nvCxnSpPr>
        <p:spPr>
          <a:xfrm>
            <a:off x="4938200" y="4063414"/>
            <a:ext cx="1722032" cy="774435"/>
          </a:xfrm>
          <a:prstGeom prst="straightConnector1">
            <a:avLst/>
          </a:prstGeom>
          <a:ln>
            <a:solidFill>
              <a:srgbClr val="ED036D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 flipH="1" flipV="1">
            <a:off x="2416049" y="5125881"/>
            <a:ext cx="1607862" cy="12704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Düz Ok Bağlayıcısı 37"/>
          <p:cNvCxnSpPr>
            <a:endCxn id="53" idx="1"/>
          </p:cNvCxnSpPr>
          <p:nvPr/>
        </p:nvCxnSpPr>
        <p:spPr>
          <a:xfrm>
            <a:off x="4930842" y="5349117"/>
            <a:ext cx="1709501" cy="600163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" name="İçerik Yer Tutucusu 2"/>
          <p:cNvSpPr txBox="1">
            <a:spLocks/>
          </p:cNvSpPr>
          <p:nvPr/>
        </p:nvSpPr>
        <p:spPr>
          <a:xfrm>
            <a:off x="58160" y="4837849"/>
            <a:ext cx="2337025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ED3B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Baldır kemiği</a:t>
            </a:r>
          </a:p>
        </p:txBody>
      </p:sp>
      <p:sp>
        <p:nvSpPr>
          <p:cNvPr id="53" name="İçerik Yer Tutucusu 2"/>
          <p:cNvSpPr txBox="1">
            <a:spLocks/>
          </p:cNvSpPr>
          <p:nvPr/>
        </p:nvSpPr>
        <p:spPr>
          <a:xfrm>
            <a:off x="6640343" y="5661248"/>
            <a:ext cx="2450159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ED3B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Kaval kemiği</a:t>
            </a:r>
          </a:p>
        </p:txBody>
      </p:sp>
      <p:sp>
        <p:nvSpPr>
          <p:cNvPr id="63" name="İçerik Yer Tutucusu 2"/>
          <p:cNvSpPr txBox="1">
            <a:spLocks/>
          </p:cNvSpPr>
          <p:nvPr/>
        </p:nvSpPr>
        <p:spPr>
          <a:xfrm>
            <a:off x="58160" y="5858570"/>
            <a:ext cx="2364160" cy="576064"/>
          </a:xfrm>
          <a:prstGeom prst="rect">
            <a:avLst/>
          </a:prstGeom>
          <a:solidFill>
            <a:schemeClr val="bg1"/>
          </a:solidFill>
          <a:ln>
            <a:solidFill>
              <a:srgbClr val="ED036D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2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Ayak kemikleri</a:t>
            </a:r>
          </a:p>
        </p:txBody>
      </p:sp>
    </p:spTree>
    <p:extLst>
      <p:ext uri="{BB962C8B-B14F-4D97-AF65-F5344CB8AC3E}">
        <p14:creationId xmlns:p14="http://schemas.microsoft.com/office/powerpoint/2010/main" val="343908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Eklemler</a:t>
            </a:r>
            <a:endParaRPr lang="tr-TR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Kemikleri birbirine bağlayan yapılara eklem denir.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Eklemler hareket derecelerine göre üçe ayrılır.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Bunlar;</a:t>
            </a:r>
          </a:p>
          <a:p>
            <a:pPr algn="just">
              <a:buFont typeface="Wingdings" pitchFamily="2" charset="2"/>
              <a:buChar char="ü"/>
            </a:pP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Oynar eklem</a:t>
            </a:r>
          </a:p>
          <a:p>
            <a:pPr algn="just">
              <a:buFont typeface="Wingdings" pitchFamily="2" charset="2"/>
              <a:buChar char="ü"/>
            </a:pP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Yarı oynar eklem</a:t>
            </a:r>
          </a:p>
          <a:p>
            <a:pPr algn="just">
              <a:buFont typeface="Wingdings" pitchFamily="2" charset="2"/>
              <a:buChar char="ü"/>
            </a:pPr>
            <a:r>
              <a:rPr lang="tr-TR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Oynamaz eklem</a:t>
            </a:r>
            <a:endParaRPr lang="tr-TR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0242" name="Picture 2" descr="C:\Users\yakup264\Desktop\artrit-ve-romatizma-romatoid-artrit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930" y="3140968"/>
            <a:ext cx="2081706" cy="371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9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Oynar eklemler:</a:t>
            </a:r>
            <a:endParaRPr lang="tr-TR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83" y="1556792"/>
            <a:ext cx="4834880" cy="4997152"/>
          </a:xfrm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Tam hareketli eklemlerdir.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Bu eklemlerde kemikler arası boşluk eklem sıvısı ile doludur.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Örneğin kol ve bacaklardaki eklemler, oynar eklemdir.</a:t>
            </a:r>
            <a:endParaRPr lang="tr-TR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7719936" y="2564904"/>
            <a:ext cx="1424064" cy="464756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2700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Kemik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7671239" y="3384285"/>
            <a:ext cx="1547664" cy="44299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Kıkırdak</a:t>
            </a:r>
          </a:p>
        </p:txBody>
      </p:sp>
      <p:pic>
        <p:nvPicPr>
          <p:cNvPr id="11267" name="Picture 3" descr="C:\Users\yakup264\Desktop\Screenshot - 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35408"/>
            <a:ext cx="3402633" cy="276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İçerik Yer Tutucusu 2"/>
          <p:cNvSpPr txBox="1">
            <a:spLocks/>
          </p:cNvSpPr>
          <p:nvPr/>
        </p:nvSpPr>
        <p:spPr>
          <a:xfrm>
            <a:off x="7668317" y="3827280"/>
            <a:ext cx="1547664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Eklem sıvısı</a:t>
            </a:r>
          </a:p>
        </p:txBody>
      </p:sp>
    </p:spTree>
    <p:extLst>
      <p:ext uri="{BB962C8B-B14F-4D97-AF65-F5344CB8AC3E}">
        <p14:creationId xmlns:p14="http://schemas.microsoft.com/office/powerpoint/2010/main" val="304708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Yarı oynar eklemler:</a:t>
            </a:r>
            <a:endParaRPr lang="tr-TR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83" y="1556792"/>
            <a:ext cx="4834880" cy="49971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Hareketleri sınırlıdır.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Bu eklemlerde eklemi oluşturacak iki kemik arasında kıkırdak bulunur.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Örneğin omurgayı oluşturan omurlar arasındaki eklemler, yarı oynar eklemdir.</a:t>
            </a:r>
            <a:endParaRPr lang="tr-TR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2290" name="Picture 2" descr="C:\Users\yakup264\Desktop\faset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979" y="4856775"/>
            <a:ext cx="3312368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yakup264\Desktop\4141.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445" y="620688"/>
            <a:ext cx="1080209" cy="467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7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6" y="980728"/>
            <a:ext cx="8352928" cy="547260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5C639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Vücudumuza desteklik ve hareket etmemizi sağlayan sistem, destek ve hareket sistemi olarak adlandırılır.</a:t>
            </a:r>
          </a:p>
          <a:p>
            <a:pPr algn="just">
              <a:buFont typeface="Wingdings" pitchFamily="2" charset="2"/>
              <a:buChar char="Ø"/>
            </a:pPr>
            <a:endParaRPr lang="tr-TR" b="1" dirty="0" smtClean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ED3B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Destek ve hareket sistemi;</a:t>
            </a:r>
          </a:p>
          <a:p>
            <a:pPr algn="just">
              <a:buFont typeface="Wingdings" pitchFamily="2" charset="2"/>
              <a:buChar char="ü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Kemikler (iskelet sistemi)</a:t>
            </a:r>
          </a:p>
          <a:p>
            <a:pPr algn="just">
              <a:buFont typeface="Wingdings" pitchFamily="2" charset="2"/>
              <a:buChar char="ü"/>
            </a:pP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Eklemler</a:t>
            </a:r>
          </a:p>
          <a:p>
            <a:pPr algn="just">
              <a:buFont typeface="Wingdings" pitchFamily="2" charset="2"/>
              <a:buChar char="ü"/>
            </a:pPr>
            <a:r>
              <a:rPr lang="tr-TR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Kaslar</a:t>
            </a: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dan oluşur.</a:t>
            </a:r>
            <a:endParaRPr lang="tr-TR" b="1" dirty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251520" y="620688"/>
            <a:ext cx="8640960" cy="5616624"/>
          </a:xfrm>
          <a:prstGeom prst="roundRect">
            <a:avLst/>
          </a:prstGeom>
          <a:noFill/>
          <a:ln cmpd="thinThick">
            <a:solidFill>
              <a:srgbClr val="ED03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073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Oynamaz eklemler:</a:t>
            </a:r>
            <a:endParaRPr lang="tr-TR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83" y="1340768"/>
            <a:ext cx="4834880" cy="5400600"/>
          </a:xfrm>
        </p:spPr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Kemikler birbirine çok sıkı bağlıdır.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Hareket yetenekleri yoktur.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Kemikler testere dişi gibi girinti ve çıkıntılarla bağlıdır.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Kemikler </a:t>
            </a:r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arasında hiç boşluk bulunmaz.</a:t>
            </a:r>
            <a:endParaRPr lang="tr-TR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Örneğin kafatası kemikleri arasındaki eklemler, oynamaz eklemdir.</a:t>
            </a:r>
            <a:endParaRPr lang="tr-TR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3314" name="Picture 2" descr="C:\Users\yakup264\Desktop\kafatasi kopyal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044" y="1916832"/>
            <a:ext cx="421157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7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0307" y="1110167"/>
            <a:ext cx="5503821" cy="5439629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Eklemlerin kemiklere </a:t>
            </a: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bağlanmasında yardımcı </a:t>
            </a: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olan </a:t>
            </a: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yapılara </a:t>
            </a: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eklem </a:t>
            </a: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bağları </a:t>
            </a: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denilmektedir</a:t>
            </a: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tr-TR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Bu </a:t>
            </a: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bağlar</a:t>
            </a:r>
            <a:r>
              <a:rPr lang="tr-TR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, kemik ve eklemin birlikte </a:t>
            </a: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çalışmasını sağlar</a:t>
            </a:r>
            <a:r>
              <a:rPr lang="tr-TR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2" descr="C:\Users\yakup264\Desktop\artrit-ve-romatizma-romatoid-artrit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839" y="597278"/>
            <a:ext cx="3168352" cy="565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68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akup264\Desktop\MuscularManPosing kopyal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84784"/>
            <a:ext cx="4758369" cy="48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Kaslar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5760640"/>
          </a:xfrm>
        </p:spPr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İskelet sistemindeki kemiklerin üzerini örten, iç organların yapısına katılarak vücudun ve iç </a:t>
            </a:r>
            <a:endParaRPr lang="tr-TR" b="1" dirty="0" smtClean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tr-TR" b="1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organların </a:t>
            </a:r>
            <a:r>
              <a:rPr lang="tr-TR" b="1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hareket </a:t>
            </a:r>
            <a:endParaRPr lang="tr-TR" b="1" dirty="0" smtClean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tr-TR" b="1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etmesini </a:t>
            </a:r>
            <a:r>
              <a:rPr lang="tr-TR" b="1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sağlayan </a:t>
            </a:r>
            <a:endParaRPr lang="tr-TR" b="1" dirty="0" smtClean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tr-TR" b="1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yapılar </a:t>
            </a:r>
            <a:r>
              <a:rPr lang="tr-TR" b="1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 </a:t>
            </a:r>
            <a:r>
              <a:rPr lang="tr-TR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olarak </a:t>
            </a:r>
          </a:p>
          <a:p>
            <a:pPr marL="0" indent="0" algn="just">
              <a:buNone/>
            </a:pPr>
            <a:r>
              <a:rPr lang="tr-TR" b="1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adlandırılır.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Kaslar, kas </a:t>
            </a: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hücrele-</a:t>
            </a:r>
          </a:p>
          <a:p>
            <a:pPr marL="0" indent="0" algn="just">
              <a:buNone/>
            </a:pP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rinden </a:t>
            </a: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oluşur. </a:t>
            </a:r>
            <a:endParaRPr lang="tr-TR" b="1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Kaslar </a:t>
            </a:r>
            <a:r>
              <a:rPr lang="tr-TR" b="1" dirty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kasılıp gevşeme </a:t>
            </a:r>
            <a:endParaRPr lang="tr-TR" b="1" dirty="0" smtClean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tr-TR" b="1" dirty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özelliğine </a:t>
            </a:r>
            <a:r>
              <a:rPr lang="tr-TR" b="1" dirty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sahiptir</a:t>
            </a: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Kasların </a:t>
            </a:r>
            <a:r>
              <a:rPr lang="tr-TR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kemiklere bağlandığı yere de tendon veya kiriş denir.</a:t>
            </a:r>
          </a:p>
        </p:txBody>
      </p:sp>
    </p:spTree>
    <p:extLst>
      <p:ext uri="{BB962C8B-B14F-4D97-AF65-F5344CB8AC3E}">
        <p14:creationId xmlns:p14="http://schemas.microsoft.com/office/powerpoint/2010/main" val="301323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Kas Çeşitleri: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576064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Kaslar </a:t>
            </a:r>
            <a:r>
              <a:rPr lang="tr-TR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özelliklerine, vücutta bulundukları yere ve çalışma şekillerine </a:t>
            </a: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göre üç çeşittir.</a:t>
            </a:r>
          </a:p>
          <a:p>
            <a:pPr algn="just">
              <a:buFont typeface="Wingdings" pitchFamily="2" charset="2"/>
              <a:buChar char="Ø"/>
            </a:pPr>
            <a:endParaRPr lang="tr-TR" b="1" dirty="0" smtClean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Bunlar; 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Çizgili (kırmızı) kas </a:t>
            </a:r>
            <a:endParaRPr lang="tr-TR" b="1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Düz </a:t>
            </a:r>
            <a:r>
              <a:rPr lang="tr-TR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(beyaz) </a:t>
            </a:r>
            <a:r>
              <a:rPr lang="tr-TR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 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 kası</a:t>
            </a:r>
            <a:endParaRPr lang="tr-TR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0" name="Picture 2" descr="C:\Users\yakup264\Desktop\p24_muscles kopyal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165082"/>
            <a:ext cx="3615349" cy="458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5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yakup264\Desktop\Resim1 kopyal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  <a14:imgEffect>
                      <a14:brightnessContrast bright="-14000" contras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32856"/>
            <a:ext cx="4257675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Çizgili </a:t>
            </a: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kas 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1" y="980728"/>
            <a:ext cx="8794179" cy="5760640"/>
          </a:xfrm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İskeletimizi örten kaslardır (iskelet kası).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Vücudun </a:t>
            </a:r>
            <a:r>
              <a:rPr lang="tr-TR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hareket etmesini sağlayan </a:t>
            </a:r>
            <a:r>
              <a:rPr lang="tr-TR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kaslardır.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Bizim </a:t>
            </a:r>
            <a:r>
              <a:rPr lang="tr-TR" b="1" dirty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isteğimizle </a:t>
            </a:r>
            <a:endParaRPr lang="tr-TR" b="1" dirty="0" smtClean="0">
              <a:ln w="11430"/>
              <a:solidFill>
                <a:srgbClr val="66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tr-TR" b="1" dirty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b="1" dirty="0" smtClean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çalışırlar </a:t>
            </a:r>
          </a:p>
          <a:p>
            <a:pPr marL="0" indent="0" algn="just">
              <a:buNone/>
            </a:pPr>
            <a:r>
              <a:rPr lang="tr-TR" b="1" dirty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b="1" dirty="0" smtClean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(</a:t>
            </a:r>
            <a:r>
              <a:rPr lang="tr-TR" b="1" dirty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istemli kaslardır).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Hızlı </a:t>
            </a: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çalışıp çabuk </a:t>
            </a:r>
            <a:endParaRPr lang="tr-TR" b="1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 yorulurlar</a:t>
            </a: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Güçlü </a:t>
            </a:r>
            <a:r>
              <a:rPr lang="tr-TR" b="1" dirty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kasılıp gevşerler ve çok enerji harcarlar.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Hücreleri kırmızı </a:t>
            </a:r>
            <a:r>
              <a:rPr lang="tr-TR" b="1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renklidir</a:t>
            </a:r>
            <a:r>
              <a:rPr lang="tr-TR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tr-TR" b="1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0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Düz </a:t>
            </a: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kas: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1" y="1052736"/>
            <a:ext cx="6237081" cy="5688632"/>
          </a:xfrm>
        </p:spPr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İç organların yapısında </a:t>
            </a: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bulunur.</a:t>
            </a:r>
            <a:endParaRPr lang="tr-TR" b="1" dirty="0" smtClean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İsteğimiz </a:t>
            </a:r>
            <a:r>
              <a:rPr lang="tr-TR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dışı çalışırlar (istemsiz kaslardır).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Yavaş </a:t>
            </a:r>
            <a:r>
              <a:rPr lang="tr-TR" b="1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ve uzun süre yorulmadan çalışırlar.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Zayıf </a:t>
            </a:r>
            <a:r>
              <a:rPr lang="tr-TR" b="1" dirty="0">
                <a:ln w="11430"/>
                <a:solidFill>
                  <a:srgbClr val="ED03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kasılıp gevşerler ve az enerji harcarlar.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5C639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Hücreleri beyaz </a:t>
            </a:r>
            <a:r>
              <a:rPr lang="tr-TR" b="1" dirty="0">
                <a:ln w="11430"/>
                <a:solidFill>
                  <a:srgbClr val="5C639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renklidir.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Mide</a:t>
            </a: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, bağırsak, yemek borusu, böbrek, akciğer, damarlar gibi iç organlarda düz kaslar bulunur. </a:t>
            </a:r>
          </a:p>
        </p:txBody>
      </p:sp>
      <p:pic>
        <p:nvPicPr>
          <p:cNvPr id="3075" name="Picture 3" descr="C:\Users\yakup264\Desktop\Resim2 kopyal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23" y="-75356"/>
            <a:ext cx="1844839" cy="206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yakup264\Desktop\13781018-human-kidney kopyal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593" y="1628800"/>
            <a:ext cx="2585815" cy="215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yakup264\Desktop\akciger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080" y="3645024"/>
            <a:ext cx="2050124" cy="2050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yakup264\Desktop\atardamar_toplardamar kopyal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796" y="5467247"/>
            <a:ext cx="2727407" cy="139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0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Kalp kası: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980728"/>
            <a:ext cx="5256584" cy="587727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Yapısı </a:t>
            </a:r>
            <a:r>
              <a:rPr lang="tr-TR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çizgili kasa, çalışması da düz kasa benzer.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Bizim </a:t>
            </a:r>
            <a:r>
              <a:rPr lang="tr-TR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isteğimiz dışı çalışırlar (istemsiz kaslardır).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Ömür </a:t>
            </a:r>
            <a:r>
              <a:rPr lang="tr-TR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boyu yorulmadan belli bir ritme göre (ritmik) çalışırlar.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Güçlü </a:t>
            </a:r>
            <a:r>
              <a:rPr lang="tr-TR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kasılıp gevşerler ve hızlı çalışırlar.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1" name="Picture 1" descr="C:\Users\yakup264\Desktop\14671673-front-view-of-the-anatomy-of-heart-interior-structure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538" y="692696"/>
            <a:ext cx="4110462" cy="587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0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99412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Kasların Çalışması </a:t>
            </a: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412776"/>
            <a:ext cx="6942112" cy="5328592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Vücuttaki </a:t>
            </a:r>
            <a:r>
              <a:rPr lang="tr-TR" b="1" dirty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kemiklerin hareket etmesini sağlayan kaslar zıt yönde çalışırlar. </a:t>
            </a:r>
            <a:endParaRPr lang="tr-TR" b="1" dirty="0" smtClean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Kemiklerin </a:t>
            </a:r>
            <a:r>
              <a:rPr lang="tr-TR" b="1" dirty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üzerinde karşılıklı bulunan iki kastan biri kasılırken diğeri gevşer ve kasılma anında kemiği çekerek kemiğin eklem yerinde hareket etmesini sağlar. </a:t>
            </a:r>
            <a:endParaRPr lang="tr-TR" b="1" dirty="0" smtClean="0">
              <a:ln w="11430"/>
              <a:solidFill>
                <a:srgbClr val="66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ED3B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Zıt </a:t>
            </a:r>
            <a:r>
              <a:rPr lang="tr-TR" b="1" dirty="0">
                <a:ln w="11430"/>
                <a:solidFill>
                  <a:srgbClr val="ED3B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çalışan kasların birbiriyle uyumu vücudun daha kolay hareket etmesini sağlar</a:t>
            </a:r>
            <a:r>
              <a:rPr lang="tr-TR" b="1" dirty="0" smtClean="0">
                <a:ln w="11430"/>
                <a:solidFill>
                  <a:srgbClr val="ED3B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tr-TR" b="1" dirty="0">
              <a:ln w="11430"/>
              <a:solidFill>
                <a:srgbClr val="ED3B0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1" name="Picture 3" descr="C:\Users\yakup264\Desktop\kaskasilmasi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632" y="1340767"/>
            <a:ext cx="1890313" cy="552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45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99412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Kasların Çalışması </a:t>
            </a: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412776"/>
            <a:ext cx="4104456" cy="52565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72EC0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Kolumuzu </a:t>
            </a:r>
            <a:r>
              <a:rPr lang="tr-TR" b="1" dirty="0">
                <a:ln w="11430"/>
                <a:solidFill>
                  <a:srgbClr val="72EC0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bükerken pazı kası kasılır, arkasındaki kas gevşer.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Kolumuzu </a:t>
            </a:r>
            <a:r>
              <a:rPr lang="tr-TR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açarken pazı kası gevşer, arkasındaki kas kasılır.</a:t>
            </a:r>
          </a:p>
          <a:p>
            <a:pPr algn="just">
              <a:buFont typeface="Wingdings" pitchFamily="2" charset="2"/>
              <a:buChar char="v"/>
            </a:pPr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C:\Users\yakup264\Desktop\bükül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320" y="692696"/>
            <a:ext cx="3078435" cy="296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yakup264\Desktop\açılm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322" y="4437112"/>
            <a:ext cx="4886091" cy="201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İçerik Yer Tutucusu 2"/>
          <p:cNvSpPr txBox="1">
            <a:spLocks/>
          </p:cNvSpPr>
          <p:nvPr/>
        </p:nvSpPr>
        <p:spPr>
          <a:xfrm>
            <a:off x="5797310" y="4243227"/>
            <a:ext cx="1430081" cy="38776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70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Açılma</a:t>
            </a:r>
            <a:endParaRPr lang="tr-TR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6516216" y="1070901"/>
            <a:ext cx="1430081" cy="38776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70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Bükülme</a:t>
            </a:r>
            <a:endParaRPr lang="tr-TR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6741367" y="1981912"/>
            <a:ext cx="1863081" cy="38776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Pazı kası kasılır</a:t>
            </a:r>
            <a:endParaRPr lang="tr-TR" sz="1800" b="1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6512350" y="4647455"/>
            <a:ext cx="1863081" cy="38776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Pazı kası gevşer</a:t>
            </a:r>
            <a:endParaRPr lang="tr-TR" sz="1800" b="1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6512350" y="6238302"/>
            <a:ext cx="2232248" cy="38776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800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Arkadaki kas kasılır</a:t>
            </a:r>
            <a:endParaRPr lang="tr-TR" sz="1800" b="1" dirty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>
          <a:xfrm>
            <a:off x="6657423" y="3465013"/>
            <a:ext cx="2232248" cy="38776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800" b="1" dirty="0" smtClean="0">
                <a:ln w="11430"/>
                <a:solidFill>
                  <a:srgbClr val="B98E3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Arkadaki kas gevşer</a:t>
            </a:r>
            <a:endParaRPr lang="tr-TR" sz="1800" b="1" dirty="0">
              <a:ln w="11430"/>
              <a:solidFill>
                <a:srgbClr val="B98E3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58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Diagram group"/>
          <p:cNvGrpSpPr/>
          <p:nvPr/>
        </p:nvGrpSpPr>
        <p:grpSpPr>
          <a:xfrm>
            <a:off x="117942" y="4293096"/>
            <a:ext cx="8927447" cy="2448272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9" name="Grup 8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0" name="Yuvarlatılmış Dikdörtgen 9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1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C4089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Kemiklerin ve dişlerin gelişmesi için kalsiyum ve fosfor içeren (et, süt, yumurta ve peynir gibi) besinlerle birlikte D vitamini alınmalıdır.</a:t>
                </a:r>
                <a:endParaRPr lang="tr-TR" sz="3400" b="1" dirty="0">
                  <a:solidFill>
                    <a:srgbClr val="C4089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endParaRPr>
              </a:p>
            </p:txBody>
          </p:sp>
        </p:grpSp>
      </p:grpSp>
      <p:grpSp>
        <p:nvGrpSpPr>
          <p:cNvPr id="12" name="Diagram group"/>
          <p:cNvGrpSpPr/>
          <p:nvPr/>
        </p:nvGrpSpPr>
        <p:grpSpPr>
          <a:xfrm>
            <a:off x="117942" y="1844824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3" name="Grup 12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4" name="Yuvarlatılmış Dikdörtgen 13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5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Dengeli beslenilmelidir.</a:t>
                </a:r>
                <a:endParaRPr lang="tr-TR" sz="34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endParaRPr>
              </a:p>
            </p:txBody>
          </p:sp>
        </p:grpSp>
      </p:grpSp>
      <p:grpSp>
        <p:nvGrpSpPr>
          <p:cNvPr id="16" name="Diagram group"/>
          <p:cNvGrpSpPr/>
          <p:nvPr/>
        </p:nvGrpSpPr>
        <p:grpSpPr>
          <a:xfrm>
            <a:off x="117942" y="3068960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7" name="Grup 16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8" name="Yuvarlatılmış Dikdörtgen 17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9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00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İskelet ve kasların gelişmesi için yaşa uygun spor yapılmalıdır.</a:t>
                </a:r>
                <a:endParaRPr lang="tr-TR" sz="3400" b="1" dirty="0">
                  <a:solidFill>
                    <a:srgbClr val="00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endParaRPr>
              </a:p>
            </p:txBody>
          </p:sp>
        </p:grpSp>
      </p:grpSp>
      <p:grpSp>
        <p:nvGrpSpPr>
          <p:cNvPr id="20" name="Grup 19"/>
          <p:cNvGrpSpPr/>
          <p:nvPr/>
        </p:nvGrpSpPr>
        <p:grpSpPr>
          <a:xfrm>
            <a:off x="88826" y="231532"/>
            <a:ext cx="8921601" cy="1469276"/>
            <a:chOff x="3695" y="1402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21" name="Yuvarlatılmış Dikdörtgen 20"/>
            <p:cNvSpPr/>
            <p:nvPr/>
          </p:nvSpPr>
          <p:spPr>
            <a:xfrm>
              <a:off x="3695" y="1402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2" name="Yuvarlatılmış Dikdörtgen 4"/>
            <p:cNvSpPr/>
            <p:nvPr/>
          </p:nvSpPr>
          <p:spPr>
            <a:xfrm>
              <a:off x="32811" y="4314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71120" rIns="106680" bIns="7112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just"/>
              <a:r>
                <a:rPr lang="tr-TR" sz="40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Destek ve hareket sisteminin sağlığının korunması için;</a:t>
              </a:r>
              <a:endParaRPr lang="tr-TR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737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3" y="116632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İskelet Sistemi</a:t>
            </a:r>
            <a:endParaRPr lang="tr-TR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124744"/>
            <a:ext cx="5112568" cy="5616624"/>
          </a:xfrm>
        </p:spPr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İskelet sistemi, kemiklerden oluşur.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Sağlıklı bir insanda   206-207 kemik bulunur.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Yeni doğan bir bebekte kemik sayısı 300 civarındadır.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Daha sonradan bu kemiklerden bazıları birbiriyle kaynaşır ve kemik sayısı olması gereken sayıya iner.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 descr="C:\Users\yakup264\Desktop\Resim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502" y="548680"/>
            <a:ext cx="3832498" cy="6141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1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109048" y="5488830"/>
            <a:ext cx="8927447" cy="1158163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5" name="Grup 4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6" name="Yuvarlatılmış Dikdörtgen 5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7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Aşırı kilolardan ve spordan kaçınılmalıdır.</a:t>
                </a:r>
                <a:endParaRPr lang="tr-TR" sz="3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endParaRPr>
              </a:p>
            </p:txBody>
          </p:sp>
        </p:grpSp>
      </p:grpSp>
      <p:grpSp>
        <p:nvGrpSpPr>
          <p:cNvPr id="8" name="Diagram group"/>
          <p:cNvGrpSpPr/>
          <p:nvPr/>
        </p:nvGrpSpPr>
        <p:grpSpPr>
          <a:xfrm>
            <a:off x="117942" y="4293096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9" name="Grup 8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0" name="Yuvarlatılmış Dikdörtgen 9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1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C4089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Ağır yük taşınmamalıdır.</a:t>
                </a:r>
                <a:endParaRPr lang="tr-TR" sz="3400" b="1" dirty="0">
                  <a:solidFill>
                    <a:srgbClr val="C4089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endParaRPr>
              </a:p>
            </p:txBody>
          </p:sp>
        </p:grpSp>
      </p:grpSp>
      <p:grpSp>
        <p:nvGrpSpPr>
          <p:cNvPr id="12" name="Diagram group"/>
          <p:cNvGrpSpPr/>
          <p:nvPr/>
        </p:nvGrpSpPr>
        <p:grpSpPr>
          <a:xfrm>
            <a:off x="117942" y="1844824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3" name="Grup 12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4" name="Yuvarlatılmış Dikdörtgen 13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5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Kemiklerin gelişmesi için yeterince güneş ışığı alınmalıdır.</a:t>
                </a:r>
                <a:endParaRPr lang="tr-TR" sz="34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endParaRPr>
              </a:p>
            </p:txBody>
          </p:sp>
        </p:grpSp>
      </p:grpSp>
      <p:grpSp>
        <p:nvGrpSpPr>
          <p:cNvPr id="16" name="Diagram group"/>
          <p:cNvGrpSpPr/>
          <p:nvPr/>
        </p:nvGrpSpPr>
        <p:grpSpPr>
          <a:xfrm>
            <a:off x="117942" y="3068960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7" name="Grup 16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8" name="Yuvarlatılmış Dikdörtgen 17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9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00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Sivri burunlu, dar ve yüksek topuklu ayakkabılar giyilmemelidir.</a:t>
                </a:r>
                <a:endParaRPr lang="tr-TR" sz="3400" b="1" dirty="0">
                  <a:solidFill>
                    <a:srgbClr val="00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endParaRPr>
              </a:p>
            </p:txBody>
          </p:sp>
        </p:grpSp>
      </p:grpSp>
      <p:grpSp>
        <p:nvGrpSpPr>
          <p:cNvPr id="20" name="Grup 19"/>
          <p:cNvGrpSpPr/>
          <p:nvPr/>
        </p:nvGrpSpPr>
        <p:grpSpPr>
          <a:xfrm>
            <a:off x="88826" y="231532"/>
            <a:ext cx="8921601" cy="1469276"/>
            <a:chOff x="3695" y="1402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21" name="Yuvarlatılmış Dikdörtgen 20"/>
            <p:cNvSpPr/>
            <p:nvPr/>
          </p:nvSpPr>
          <p:spPr>
            <a:xfrm>
              <a:off x="3695" y="1402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2" name="Yuvarlatılmış Dikdörtgen 4"/>
            <p:cNvSpPr/>
            <p:nvPr/>
          </p:nvSpPr>
          <p:spPr>
            <a:xfrm>
              <a:off x="32811" y="4314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71120" rIns="106680" bIns="7112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just"/>
              <a:r>
                <a:rPr lang="tr-TR" sz="40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Destek ve hareket sisteminin sağlığının korunması için;</a:t>
              </a:r>
              <a:endParaRPr lang="tr-TR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737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Diagram group"/>
          <p:cNvGrpSpPr/>
          <p:nvPr/>
        </p:nvGrpSpPr>
        <p:grpSpPr>
          <a:xfrm>
            <a:off x="117942" y="4293096"/>
            <a:ext cx="8927447" cy="2448272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9" name="Grup 8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0" name="Yuvarlatılmış Dikdörtgen 9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1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C4089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Yük taşınırken veya kaldırılırken dengeli (iki elle) tutulmalıdır. (Çanta tek omuzda taşınmamalıdır, yükler dizleri bükmeden kaldırılmamalıdır). </a:t>
                </a:r>
              </a:p>
            </p:txBody>
          </p:sp>
        </p:grpSp>
      </p:grpSp>
      <p:grpSp>
        <p:nvGrpSpPr>
          <p:cNvPr id="12" name="Diagram group"/>
          <p:cNvGrpSpPr/>
          <p:nvPr/>
        </p:nvGrpSpPr>
        <p:grpSpPr>
          <a:xfrm>
            <a:off x="117942" y="1844824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3" name="Grup 12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4" name="Yuvarlatılmış Dikdörtgen 13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5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Duruş ve oturuş biçimlerin dikkat edilmelidir. </a:t>
                </a:r>
              </a:p>
            </p:txBody>
          </p:sp>
        </p:grpSp>
      </p:grpSp>
      <p:grpSp>
        <p:nvGrpSpPr>
          <p:cNvPr id="16" name="Diagram group"/>
          <p:cNvGrpSpPr/>
          <p:nvPr/>
        </p:nvGrpSpPr>
        <p:grpSpPr>
          <a:xfrm>
            <a:off x="117942" y="3068960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7" name="Grup 16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8" name="Yuvarlatılmış Dikdörtgen 17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9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00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Dik yürünmelidir.</a:t>
                </a:r>
              </a:p>
            </p:txBody>
          </p:sp>
        </p:grpSp>
      </p:grpSp>
      <p:grpSp>
        <p:nvGrpSpPr>
          <p:cNvPr id="20" name="Grup 19"/>
          <p:cNvGrpSpPr/>
          <p:nvPr/>
        </p:nvGrpSpPr>
        <p:grpSpPr>
          <a:xfrm>
            <a:off x="88826" y="231532"/>
            <a:ext cx="8921601" cy="1469276"/>
            <a:chOff x="3695" y="1402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21" name="Yuvarlatılmış Dikdörtgen 20"/>
            <p:cNvSpPr/>
            <p:nvPr/>
          </p:nvSpPr>
          <p:spPr>
            <a:xfrm>
              <a:off x="3695" y="1402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2" name="Yuvarlatılmış Dikdörtgen 4"/>
            <p:cNvSpPr/>
            <p:nvPr/>
          </p:nvSpPr>
          <p:spPr>
            <a:xfrm>
              <a:off x="32811" y="4314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71120" rIns="106680" bIns="7112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just"/>
              <a:r>
                <a:rPr lang="tr-TR" sz="40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Destek ve hareket sisteminin sağlığının korunması için;</a:t>
              </a:r>
              <a:endParaRPr lang="tr-TR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48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109048" y="4653136"/>
            <a:ext cx="8927447" cy="1993857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5" name="Grup 4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6" name="Yuvarlatılmış Dikdörtgen 5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7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tr-TR" sz="54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Hazırlayan:</a:t>
                </a:r>
              </a:p>
              <a:p>
                <a:pPr algn="ctr"/>
                <a:r>
                  <a:rPr lang="tr-TR" sz="54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Nezahat SİVRİTAŞ</a:t>
                </a:r>
                <a:endParaRPr lang="tr-TR" sz="54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Diagram group"/>
          <p:cNvGrpSpPr/>
          <p:nvPr/>
        </p:nvGrpSpPr>
        <p:grpSpPr>
          <a:xfrm>
            <a:off x="117942" y="1844824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3" name="Grup 12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4" name="Yuvarlatılmış Dikdörtgen 13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5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Kasların güçlenmesi için protein içeren besinler alınmalıdır.</a:t>
                </a:r>
              </a:p>
            </p:txBody>
          </p:sp>
        </p:grpSp>
      </p:grpSp>
      <p:grpSp>
        <p:nvGrpSpPr>
          <p:cNvPr id="16" name="Diagram group"/>
          <p:cNvGrpSpPr/>
          <p:nvPr/>
        </p:nvGrpSpPr>
        <p:grpSpPr>
          <a:xfrm>
            <a:off x="117942" y="3068960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7" name="Grup 16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8" name="Yuvarlatılmış Dikdörtgen 17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9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00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Kırık, çıkık ve burkulmalarda (çıkıkçıya ve kırıkçıya değil) doktora gidilmelidir.</a:t>
                </a:r>
              </a:p>
            </p:txBody>
          </p:sp>
        </p:grpSp>
      </p:grpSp>
      <p:grpSp>
        <p:nvGrpSpPr>
          <p:cNvPr id="20" name="Grup 19"/>
          <p:cNvGrpSpPr/>
          <p:nvPr/>
        </p:nvGrpSpPr>
        <p:grpSpPr>
          <a:xfrm>
            <a:off x="88826" y="231532"/>
            <a:ext cx="8921601" cy="1469276"/>
            <a:chOff x="3695" y="1402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21" name="Yuvarlatılmış Dikdörtgen 20"/>
            <p:cNvSpPr/>
            <p:nvPr/>
          </p:nvSpPr>
          <p:spPr>
            <a:xfrm>
              <a:off x="3695" y="1402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2" name="Yuvarlatılmış Dikdörtgen 4"/>
            <p:cNvSpPr/>
            <p:nvPr/>
          </p:nvSpPr>
          <p:spPr>
            <a:xfrm>
              <a:off x="32811" y="4314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71120" rIns="106680" bIns="7112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just"/>
              <a:r>
                <a:rPr lang="tr-TR" sz="40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Destek ve hareket sisteminin sağlığının korunması için;</a:t>
              </a:r>
              <a:endParaRPr lang="tr-TR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48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5628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İskelet Sistemi</a:t>
            </a:r>
            <a:endParaRPr lang="tr-TR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3168352"/>
          </a:xfrm>
        </p:spPr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Aynı zamanda bebeklerin kemikleri yetişkin insanların kemikleri kadar sert değildir, yani kıkırdak yapısındadır.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Kemikleri esnediği için çarpmalarda, düşmelerde kolay kolay kırılmaz.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ED3B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Bebek büyüdükçe kemikleri </a:t>
            </a:r>
          </a:p>
          <a:p>
            <a:pPr marL="0" indent="0" algn="just">
              <a:buNone/>
            </a:pPr>
            <a:r>
              <a:rPr lang="tr-TR" b="1" dirty="0">
                <a:ln w="11430"/>
                <a:solidFill>
                  <a:srgbClr val="ED3B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b="1" dirty="0" smtClean="0">
                <a:ln w="11430"/>
                <a:solidFill>
                  <a:srgbClr val="ED3B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de sertleşir.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5" name="Picture 3" descr="C:\Users\yakup264\Desktop\skeleton-sketch-2 kopyal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908" y="2636912"/>
            <a:ext cx="2714927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yakup264\Desktop\BEBEK-ISKELET-KOSTUMU-UCRETSIZ-GONDERIM__40341183_0 kopyal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10684">
            <a:off x="1962110" y="3685122"/>
            <a:ext cx="2393468" cy="319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44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3" y="116632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İskeletimizin Görevleri: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124744"/>
            <a:ext cx="5112568" cy="5616624"/>
          </a:xfrm>
        </p:spPr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Vücuda şekil verir.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Vücuda destek olur, dik durmasını sağlar.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Hareket etmemizi sağlar.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İç organlarımızı korur.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İç organlarımıza tutunma yüzeyi sağlar.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Kalsiyum, magnezyum, fosfor gibi mineralleri depo eder.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7E409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hücrelerini üretir.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C:\Users\yakup264\Desktop\skeleton pair kopyal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23974"/>
            <a:ext cx="3962492" cy="469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44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908720"/>
            <a:ext cx="7992888" cy="583264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İskeltimizi oluşturan kemikler şekillerine göre 3 gruba ayrılır.</a:t>
            </a:r>
            <a:endParaRPr lang="tr-TR" b="1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endParaRPr lang="tr-TR" sz="2000" b="1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Bunlar;</a:t>
            </a:r>
          </a:p>
          <a:p>
            <a:pPr algn="just">
              <a:buFont typeface="Wingdings" pitchFamily="2" charset="2"/>
              <a:buChar char="Ø"/>
            </a:pPr>
            <a:endParaRPr lang="tr-TR" sz="16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Uzun kemikler</a:t>
            </a:r>
          </a:p>
          <a:p>
            <a:pPr algn="just">
              <a:buFont typeface="Wingdings" pitchFamily="2" charset="2"/>
              <a:buChar char="Ø"/>
            </a:pPr>
            <a:endParaRPr lang="tr-TR" sz="1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Kısa kemikler</a:t>
            </a:r>
          </a:p>
          <a:p>
            <a:pPr algn="just">
              <a:buFont typeface="Wingdings" pitchFamily="2" charset="2"/>
              <a:buChar char="Ø"/>
            </a:pPr>
            <a:endParaRPr lang="tr-TR" sz="1800" b="1" dirty="0" smtClean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Yassı kemikler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251519" y="476672"/>
            <a:ext cx="8578313" cy="5832648"/>
          </a:xfrm>
          <a:prstGeom prst="roundRect">
            <a:avLst/>
          </a:prstGeom>
          <a:noFill/>
          <a:ln w="53975" cmpd="tri">
            <a:solidFill>
              <a:srgbClr val="FF00FF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3" name="Picture 3" descr="C:\Users\yakup264\Desktop\big_3102009155911146917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44824"/>
            <a:ext cx="4153644" cy="415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44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28277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Uzun Kemikler: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916832"/>
            <a:ext cx="5112568" cy="482453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Kol ve bacaklarda bulunur.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Boyları enlerinden uzundur.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Ortasında sarı kemik iliği bulunur.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C:\Users\yakup264\Desktop\Skeleton_Running_by_markopolio_stock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178" y="116632"/>
            <a:ext cx="3155532" cy="673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51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28277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Kısa Kemikler: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916832"/>
            <a:ext cx="5112568" cy="482453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El, ayak ve bilek kemikleri kısa kemiktir.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En, boy uzunlukları birbirine yakındır.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Ortasında sarı kemik iliği yoktur.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6" descr="C:\Users\yakup264\Desktop\human skeleton 1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015" y="188640"/>
            <a:ext cx="2131867" cy="644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yakup264\Desktop\Resim1e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157" y="836712"/>
            <a:ext cx="1462857" cy="207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yakup264\Desktop\ayak-bilek-kemikleri-kisa-kemikti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787" y="3573016"/>
            <a:ext cx="1165814" cy="289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2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28277"/>
            <a:ext cx="771202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Yassı Kemikler: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556792"/>
            <a:ext cx="5112568" cy="518457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Kafatası, kalça, kürek, kaburga kemikleri yassı kemiklerdendir.</a:t>
            </a:r>
            <a:endParaRPr lang="tr-TR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Genişliği fazla olan kemiklerdir.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Görünümleri yassıdır.</a:t>
            </a:r>
            <a:endParaRPr lang="tr-TR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Sarı kemik iliği bulundurmaz.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2" name="Picture 4" descr="C:\Users\yakup264\Desktop\image001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631" y="2537799"/>
            <a:ext cx="1950870" cy="264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yakup264\Desktop\kafatasi kopyal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5385"/>
            <a:ext cx="2843808" cy="176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yakup264\Desktop\pelvic_girdle1351015537801 kopyal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318" y="5171600"/>
            <a:ext cx="2257496" cy="165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yakup264\Desktop\scapula1350110634147 kopyal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292" y="1622195"/>
            <a:ext cx="2975547" cy="165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51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3683</TotalTime>
  <Words>993</Words>
  <Application>Microsoft Office PowerPoint</Application>
  <PresentationFormat>Ekran Gösterisi (4:3)</PresentationFormat>
  <Paragraphs>193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PowerPoint Sunusu</vt:lpstr>
      <vt:lpstr>PowerPoint Sunusu</vt:lpstr>
      <vt:lpstr>İskelet Sistemi</vt:lpstr>
      <vt:lpstr>İskelet Sistemi</vt:lpstr>
      <vt:lpstr>İskeletimizin Görevleri:</vt:lpstr>
      <vt:lpstr>PowerPoint Sunusu</vt:lpstr>
      <vt:lpstr>Uzun Kemikler:</vt:lpstr>
      <vt:lpstr>Kısa Kemikler:</vt:lpstr>
      <vt:lpstr>Yassı Kemikler:</vt:lpstr>
      <vt:lpstr>Uzun kemiğin yapısı:</vt:lpstr>
      <vt:lpstr>Kemik zarı(Periost):</vt:lpstr>
      <vt:lpstr>Kıkırdak:</vt:lpstr>
      <vt:lpstr>Sert kemik:</vt:lpstr>
      <vt:lpstr>Süngerimsi kemik:</vt:lpstr>
      <vt:lpstr>Sarı ilik:</vt:lpstr>
      <vt:lpstr>PowerPoint Sunusu</vt:lpstr>
      <vt:lpstr>Eklemler</vt:lpstr>
      <vt:lpstr>Oynar eklemler:</vt:lpstr>
      <vt:lpstr>Yarı oynar eklemler:</vt:lpstr>
      <vt:lpstr>Oynamaz eklemler:</vt:lpstr>
      <vt:lpstr>PowerPoint Sunusu</vt:lpstr>
      <vt:lpstr>Kaslar</vt:lpstr>
      <vt:lpstr>Kas Çeşitleri:</vt:lpstr>
      <vt:lpstr>Çizgili kas :</vt:lpstr>
      <vt:lpstr>Düz kas:</vt:lpstr>
      <vt:lpstr>Kalp kası:</vt:lpstr>
      <vt:lpstr>Kasların Çalışması :</vt:lpstr>
      <vt:lpstr>Kasların Çalışması :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İÇ SALGI BEZLERİ</dc:title>
  <dc:creator>Selin Ece</dc:creator>
  <cp:lastModifiedBy>yakup264</cp:lastModifiedBy>
  <cp:revision>218</cp:revision>
  <dcterms:created xsi:type="dcterms:W3CDTF">2012-09-03T20:34:30Z</dcterms:created>
  <dcterms:modified xsi:type="dcterms:W3CDTF">2014-10-12T17:58:46Z</dcterms:modified>
</cp:coreProperties>
</file>