
<file path=[Content_Types].xml><?xml version="1.0" encoding="utf-8"?>
<Types xmlns="http://schemas.openxmlformats.org/package/2006/content-types">
  <Default Extension="png" ContentType="image/png"/>
  <Default Extension="bin" ContentType="application/vnd.ms-office.activeX"/>
  <Default Extension="jpeg" ContentType="image/jpeg"/>
  <Default Extension="rels" ContentType="application/vnd.openxmlformats-package.relationships+xml"/>
  <Default Extension="xml" ContentType="application/xml"/>
  <Default Extension="vml" ContentType="application/vnd.openxmlformats-officedocument.vmlDrawing"/>
  <Default Extension="flv" ContentType="video/unknown"/>
  <Default Extension="jpg" ContentType="image/jpeg"/>
  <Default Extension="mp4" ContentType="video/unknown"/>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activeX/activeX1.xml" ContentType="application/vnd.ms-office.activeX+xml"/>
  <Override PartName="/ppt/tags/tag2.xml" ContentType="application/vnd.openxmlformats-officedocument.presentationml.tags+xml"/>
  <Override PartName="/ppt/activeX/activeX2.xml" ContentType="application/vnd.ms-office.activeX+xml"/>
  <Override PartName="/ppt/tags/tag3.xml" ContentType="application/vnd.openxmlformats-officedocument.presentationml.tags+xml"/>
  <Override PartName="/ppt/activeX/activeX3.xml" ContentType="application/vnd.ms-office.activeX+xml"/>
  <Override PartName="/ppt/tags/tag4.xml" ContentType="application/vnd.openxmlformats-officedocument.presentationml.tags+xml"/>
  <Override PartName="/ppt/activeX/activeX4.xml" ContentType="application/vnd.ms-office.activeX+xml"/>
  <Override PartName="/ppt/tags/tag5.xml" ContentType="application/vnd.openxmlformats-officedocument.presentationml.tags+xml"/>
  <Override PartName="/ppt/activeX/activeX5.xml" ContentType="application/vnd.ms-office.activeX+xml"/>
  <Override PartName="/ppt/tags/tag6.xml" ContentType="application/vnd.openxmlformats-officedocument.presentationml.tags+xml"/>
  <Override PartName="/ppt/activeX/activeX6.xml" ContentType="application/vnd.ms-office.activeX+xml"/>
  <Override PartName="/ppt/tags/tag7.xml" ContentType="application/vnd.openxmlformats-officedocument.presentationml.tags+xml"/>
  <Override PartName="/ppt/activeX/activeX7.xml" ContentType="application/vnd.ms-office.activeX+xml"/>
  <Override PartName="/ppt/tags/tag8.xml" ContentType="application/vnd.openxmlformats-officedocument.presentationml.tags+xml"/>
  <Override PartName="/ppt/activeX/activeX8.xml" ContentType="application/vnd.ms-office.activeX+xml"/>
  <Override PartName="/ppt/tags/tag9.xml" ContentType="application/vnd.openxmlformats-officedocument.presentationml.tags+xml"/>
  <Override PartName="/ppt/activeX/activeX9.xml" ContentType="application/vnd.ms-office.activeX+xml"/>
  <Override PartName="/ppt/tags/tag10.xml" ContentType="application/vnd.openxmlformats-officedocument.presentationml.tags+xml"/>
  <Override PartName="/ppt/activeX/activeX10.xml" ContentType="application/vnd.ms-office.activeX+xml"/>
  <Override PartName="/ppt/tags/tag11.xml" ContentType="application/vnd.openxmlformats-officedocument.presentationml.tags+xml"/>
  <Override PartName="/ppt/activeX/activeX11.xml" ContentType="application/vnd.ms-office.activeX+xml"/>
  <Override PartName="/ppt/tags/tag12.xml" ContentType="application/vnd.openxmlformats-officedocument.presentationml.tags+xml"/>
  <Override PartName="/ppt/activeX/activeX12.xml" ContentType="application/vnd.ms-office.activeX+xml"/>
  <Override PartName="/ppt/tags/tag13.xml" ContentType="application/vnd.openxmlformats-officedocument.presentationml.tags+xml"/>
  <Override PartName="/ppt/activeX/activeX13.xml" ContentType="application/vnd.ms-office.activeX+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8"/>
  </p:notesMasterIdLst>
  <p:sldIdLst>
    <p:sldId id="256" r:id="rId2"/>
    <p:sldId id="257" r:id="rId3"/>
    <p:sldId id="258" r:id="rId4"/>
    <p:sldId id="259" r:id="rId5"/>
    <p:sldId id="307" r:id="rId6"/>
    <p:sldId id="260" r:id="rId7"/>
    <p:sldId id="261" r:id="rId8"/>
    <p:sldId id="262" r:id="rId9"/>
    <p:sldId id="263" r:id="rId10"/>
    <p:sldId id="264" r:id="rId11"/>
    <p:sldId id="265" r:id="rId12"/>
    <p:sldId id="266" r:id="rId13"/>
    <p:sldId id="267" r:id="rId14"/>
    <p:sldId id="268" r:id="rId15"/>
    <p:sldId id="314" r:id="rId16"/>
    <p:sldId id="269" r:id="rId17"/>
    <p:sldId id="270" r:id="rId18"/>
    <p:sldId id="315" r:id="rId19"/>
    <p:sldId id="298" r:id="rId20"/>
    <p:sldId id="293" r:id="rId21"/>
    <p:sldId id="310" r:id="rId22"/>
    <p:sldId id="294" r:id="rId23"/>
    <p:sldId id="295" r:id="rId24"/>
    <p:sldId id="311" r:id="rId25"/>
    <p:sldId id="296" r:id="rId26"/>
    <p:sldId id="312" r:id="rId27"/>
    <p:sldId id="297" r:id="rId28"/>
    <p:sldId id="272" r:id="rId29"/>
    <p:sldId id="308" r:id="rId30"/>
    <p:sldId id="273" r:id="rId31"/>
    <p:sldId id="309" r:id="rId32"/>
    <p:sldId id="274" r:id="rId33"/>
    <p:sldId id="305" r:id="rId34"/>
    <p:sldId id="275" r:id="rId35"/>
    <p:sldId id="304" r:id="rId36"/>
    <p:sldId id="276" r:id="rId37"/>
    <p:sldId id="303" r:id="rId38"/>
    <p:sldId id="277" r:id="rId39"/>
    <p:sldId id="278" r:id="rId40"/>
    <p:sldId id="301" r:id="rId41"/>
    <p:sldId id="279" r:id="rId42"/>
    <p:sldId id="280" r:id="rId43"/>
    <p:sldId id="302" r:id="rId44"/>
    <p:sldId id="281" r:id="rId45"/>
    <p:sldId id="299" r:id="rId46"/>
    <p:sldId id="306" r:id="rId47"/>
    <p:sldId id="283" r:id="rId48"/>
    <p:sldId id="284" r:id="rId49"/>
    <p:sldId id="285" r:id="rId50"/>
    <p:sldId id="286" r:id="rId51"/>
    <p:sldId id="287" r:id="rId52"/>
    <p:sldId id="288" r:id="rId53"/>
    <p:sldId id="289" r:id="rId54"/>
    <p:sldId id="290" r:id="rId55"/>
    <p:sldId id="291" r:id="rId56"/>
    <p:sldId id="292" r:id="rId57"/>
  </p:sldIdLst>
  <p:sldSz cx="9144000" cy="6858000" type="screen4x3"/>
  <p:notesSz cx="6858000" cy="9144000"/>
  <p:custDataLst>
    <p:tags r:id="rId59"/>
  </p:custDataLst>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96" d="100"/>
          <a:sy n="96" d="100"/>
        </p:scale>
        <p:origin x="-2064" y="-41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gs" Target="tags/tag1.xml"/></Relationships>
</file>

<file path=ppt/activeX/_rels/activeX1.xml.rels><?xml version="1.0" encoding="UTF-8" standalone="yes"?>
<Relationships xmlns="http://schemas.openxmlformats.org/package/2006/relationships"><Relationship Id="rId1" Type="http://schemas.microsoft.com/office/2006/relationships/activeXControlBinary" Target="activeX1.bin"/></Relationships>
</file>

<file path=ppt/activeX/_rels/activeX10.xml.rels><?xml version="1.0" encoding="UTF-8" standalone="yes"?>
<Relationships xmlns="http://schemas.openxmlformats.org/package/2006/relationships"><Relationship Id="rId1" Type="http://schemas.microsoft.com/office/2006/relationships/activeXControlBinary" Target="activeX10.bin"/></Relationships>
</file>

<file path=ppt/activeX/_rels/activeX11.xml.rels><?xml version="1.0" encoding="UTF-8" standalone="yes"?>
<Relationships xmlns="http://schemas.openxmlformats.org/package/2006/relationships"><Relationship Id="rId1" Type="http://schemas.microsoft.com/office/2006/relationships/activeXControlBinary" Target="activeX11.bin"/></Relationships>
</file>

<file path=ppt/activeX/_rels/activeX12.xml.rels><?xml version="1.0" encoding="UTF-8" standalone="yes"?>
<Relationships xmlns="http://schemas.openxmlformats.org/package/2006/relationships"><Relationship Id="rId1" Type="http://schemas.microsoft.com/office/2006/relationships/activeXControlBinary" Target="activeX12.bin"/></Relationships>
</file>

<file path=ppt/activeX/_rels/activeX13.xml.rels><?xml version="1.0" encoding="UTF-8" standalone="yes"?>
<Relationships xmlns="http://schemas.openxmlformats.org/package/2006/relationships"><Relationship Id="rId1" Type="http://schemas.microsoft.com/office/2006/relationships/activeXControlBinary" Target="activeX13.bin"/></Relationships>
</file>

<file path=ppt/activeX/_rels/activeX2.xml.rels><?xml version="1.0" encoding="UTF-8" standalone="yes"?>
<Relationships xmlns="http://schemas.openxmlformats.org/package/2006/relationships"><Relationship Id="rId1" Type="http://schemas.microsoft.com/office/2006/relationships/activeXControlBinary" Target="activeX2.bin"/></Relationships>
</file>

<file path=ppt/activeX/_rels/activeX3.xml.rels><?xml version="1.0" encoding="UTF-8" standalone="yes"?>
<Relationships xmlns="http://schemas.openxmlformats.org/package/2006/relationships"><Relationship Id="rId1" Type="http://schemas.microsoft.com/office/2006/relationships/activeXControlBinary" Target="activeX3.bin"/></Relationships>
</file>

<file path=ppt/activeX/_rels/activeX4.xml.rels><?xml version="1.0" encoding="UTF-8" standalone="yes"?>
<Relationships xmlns="http://schemas.openxmlformats.org/package/2006/relationships"><Relationship Id="rId1" Type="http://schemas.microsoft.com/office/2006/relationships/activeXControlBinary" Target="activeX4.bin"/></Relationships>
</file>

<file path=ppt/activeX/_rels/activeX5.xml.rels><?xml version="1.0" encoding="UTF-8" standalone="yes"?>
<Relationships xmlns="http://schemas.openxmlformats.org/package/2006/relationships"><Relationship Id="rId1" Type="http://schemas.microsoft.com/office/2006/relationships/activeXControlBinary" Target="activeX5.bin"/></Relationships>
</file>

<file path=ppt/activeX/_rels/activeX6.xml.rels><?xml version="1.0" encoding="UTF-8" standalone="yes"?>
<Relationships xmlns="http://schemas.openxmlformats.org/package/2006/relationships"><Relationship Id="rId1" Type="http://schemas.microsoft.com/office/2006/relationships/activeXControlBinary" Target="activeX6.bin"/></Relationships>
</file>

<file path=ppt/activeX/_rels/activeX7.xml.rels><?xml version="1.0" encoding="UTF-8" standalone="yes"?>
<Relationships xmlns="http://schemas.openxmlformats.org/package/2006/relationships"><Relationship Id="rId1" Type="http://schemas.microsoft.com/office/2006/relationships/activeXControlBinary" Target="activeX7.bin"/></Relationships>
</file>

<file path=ppt/activeX/_rels/activeX8.xml.rels><?xml version="1.0" encoding="UTF-8" standalone="yes"?>
<Relationships xmlns="http://schemas.openxmlformats.org/package/2006/relationships"><Relationship Id="rId1" Type="http://schemas.microsoft.com/office/2006/relationships/activeXControlBinary" Target="activeX8.bin"/></Relationships>
</file>

<file path=ppt/activeX/_rels/activeX9.xml.rels><?xml version="1.0" encoding="UTF-8" standalone="yes"?>
<Relationships xmlns="http://schemas.openxmlformats.org/package/2006/relationships"><Relationship Id="rId1" Type="http://schemas.microsoft.com/office/2006/relationships/activeXControlBinary" Target="activeX9.bin"/></Relationships>
</file>

<file path=ppt/activeX/activeX1.xml><?xml version="1.0" encoding="utf-8"?>
<ax:ocx xmlns:ax="http://schemas.microsoft.com/office/2006/activeX" xmlns:r="http://schemas.openxmlformats.org/officeDocument/2006/relationships" ax:classid="{D27CDB6E-AE6D-11CF-96B8-444553540000}" ax:persistence="persistStorage" r:id="rId1"/>
</file>

<file path=ppt/activeX/activeX10.xml><?xml version="1.0" encoding="utf-8"?>
<ax:ocx xmlns:ax="http://schemas.microsoft.com/office/2006/activeX" xmlns:r="http://schemas.openxmlformats.org/officeDocument/2006/relationships" ax:classid="{D27CDB6E-AE6D-11CF-96B8-444553540000}" ax:persistence="persistStorage" r:id="rId1"/>
</file>

<file path=ppt/activeX/activeX11.xml><?xml version="1.0" encoding="utf-8"?>
<ax:ocx xmlns:ax="http://schemas.microsoft.com/office/2006/activeX" xmlns:r="http://schemas.openxmlformats.org/officeDocument/2006/relationships" ax:classid="{D27CDB6E-AE6D-11CF-96B8-444553540000}" ax:persistence="persistStorage" r:id="rId1"/>
</file>

<file path=ppt/activeX/activeX12.xml><?xml version="1.0" encoding="utf-8"?>
<ax:ocx xmlns:ax="http://schemas.microsoft.com/office/2006/activeX" xmlns:r="http://schemas.openxmlformats.org/officeDocument/2006/relationships" ax:classid="{D27CDB6E-AE6D-11CF-96B8-444553540000}" ax:persistence="persistStorage" r:id="rId1"/>
</file>

<file path=ppt/activeX/activeX13.xml><?xml version="1.0" encoding="utf-8"?>
<ax:ocx xmlns:ax="http://schemas.microsoft.com/office/2006/activeX" xmlns:r="http://schemas.openxmlformats.org/officeDocument/2006/relationships" ax:classid="{D27CDB6E-AE6D-11CF-96B8-444553540000}" ax:persistence="persistStorage" r:id="rId1"/>
</file>

<file path=ppt/activeX/activeX2.xml><?xml version="1.0" encoding="utf-8"?>
<ax:ocx xmlns:ax="http://schemas.microsoft.com/office/2006/activeX" xmlns:r="http://schemas.openxmlformats.org/officeDocument/2006/relationships" ax:classid="{D27CDB6E-AE6D-11CF-96B8-444553540000}" ax:persistence="persistStorage" r:id="rId1"/>
</file>

<file path=ppt/activeX/activeX3.xml><?xml version="1.0" encoding="utf-8"?>
<ax:ocx xmlns:ax="http://schemas.microsoft.com/office/2006/activeX" xmlns:r="http://schemas.openxmlformats.org/officeDocument/2006/relationships" ax:classid="{D27CDB6E-AE6D-11CF-96B8-444553540000}" ax:persistence="persistStorage" r:id="rId1"/>
</file>

<file path=ppt/activeX/activeX4.xml><?xml version="1.0" encoding="utf-8"?>
<ax:ocx xmlns:ax="http://schemas.microsoft.com/office/2006/activeX" xmlns:r="http://schemas.openxmlformats.org/officeDocument/2006/relationships" ax:classid="{D27CDB6E-AE6D-11CF-96B8-444553540000}" ax:persistence="persistStorage" r:id="rId1"/>
</file>

<file path=ppt/activeX/activeX5.xml><?xml version="1.0" encoding="utf-8"?>
<ax:ocx xmlns:ax="http://schemas.microsoft.com/office/2006/activeX" xmlns:r="http://schemas.openxmlformats.org/officeDocument/2006/relationships" ax:classid="{D27CDB6E-AE6D-11CF-96B8-444553540000}" ax:persistence="persistStorage" r:id="rId1"/>
</file>

<file path=ppt/activeX/activeX6.xml><?xml version="1.0" encoding="utf-8"?>
<ax:ocx xmlns:ax="http://schemas.microsoft.com/office/2006/activeX" xmlns:r="http://schemas.openxmlformats.org/officeDocument/2006/relationships" ax:classid="{D27CDB6E-AE6D-11CF-96B8-444553540000}" ax:persistence="persistStorage" r:id="rId1"/>
</file>

<file path=ppt/activeX/activeX7.xml><?xml version="1.0" encoding="utf-8"?>
<ax:ocx xmlns:ax="http://schemas.microsoft.com/office/2006/activeX" xmlns:r="http://schemas.openxmlformats.org/officeDocument/2006/relationships" ax:classid="{D27CDB6E-AE6D-11CF-96B8-444553540000}" ax:persistence="persistStorage" r:id="rId1"/>
</file>

<file path=ppt/activeX/activeX8.xml><?xml version="1.0" encoding="utf-8"?>
<ax:ocx xmlns:ax="http://schemas.microsoft.com/office/2006/activeX" xmlns:r="http://schemas.openxmlformats.org/officeDocument/2006/relationships" ax:classid="{D27CDB6E-AE6D-11CF-96B8-444553540000}" ax:persistence="persistStorage" r:id="rId1"/>
</file>

<file path=ppt/activeX/activeX9.xml><?xml version="1.0" encoding="utf-8"?>
<ax:ocx xmlns:ax="http://schemas.microsoft.com/office/2006/activeX" xmlns:r="http://schemas.openxmlformats.org/officeDocument/2006/relationships" ax:classid="{D27CDB6E-AE6D-11CF-96B8-444553540000}" ax:persistence="persistStorage" r:id="rId1"/>
</file>

<file path=ppt/drawings/_rels/vmlDrawing1.vml.rels><?xml version="1.0" encoding="UTF-8" standalone="yes"?>
<Relationships xmlns="http://schemas.openxmlformats.org/package/2006/relationships"><Relationship Id="rId1" Type="http://schemas.openxmlformats.org/officeDocument/2006/relationships/image" Target="../media/image14.png"/></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46.png"/></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49.png"/></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51.png"/></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57.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7.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4.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1.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3.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31.png"/></Relationships>
</file>

<file path=ppt/drawings/_rels/vmlDrawing7.vml.rels><?xml version="1.0" encoding="UTF-8" standalone="yes"?>
<Relationships xmlns="http://schemas.openxmlformats.org/package/2006/relationships"><Relationship Id="rId1" Type="http://schemas.openxmlformats.org/officeDocument/2006/relationships/image" Target="../media/image34.png"/></Relationships>
</file>

<file path=ppt/drawings/_rels/vmlDrawing8.vml.rels><?xml version="1.0" encoding="UTF-8" standalone="yes"?>
<Relationships xmlns="http://schemas.openxmlformats.org/package/2006/relationships"><Relationship Id="rId1" Type="http://schemas.openxmlformats.org/officeDocument/2006/relationships/image" Target="../media/image37.png"/></Relationships>
</file>

<file path=ppt/drawings/_rels/vmlDrawing9.vml.rels><?xml version="1.0" encoding="UTF-8" standalone="yes"?>
<Relationships xmlns="http://schemas.openxmlformats.org/package/2006/relationships"><Relationship Id="rId1" Type="http://schemas.openxmlformats.org/officeDocument/2006/relationships/image" Target="../media/image42.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9B48FF6-E38D-4D4C-A58C-651A920CA69E}" type="datetimeFigureOut">
              <a:rPr lang="tr-TR" smtClean="0"/>
              <a:t>21.04.2015</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7D708B1-477F-4EF7-B47B-BBAE5BBC5B0B}" type="slidenum">
              <a:rPr lang="tr-TR" smtClean="0"/>
              <a:t>‹#›</a:t>
            </a:fld>
            <a:endParaRPr lang="tr-TR"/>
          </a:p>
        </p:txBody>
      </p:sp>
    </p:spTree>
    <p:extLst>
      <p:ext uri="{BB962C8B-B14F-4D97-AF65-F5344CB8AC3E}">
        <p14:creationId xmlns:p14="http://schemas.microsoft.com/office/powerpoint/2010/main" val="4863319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D3F6D31E-CE34-4DB5-BBF1-C19EAB527C5C}" type="slidenum">
              <a:rPr lang="tr-TR" smtClean="0">
                <a:solidFill>
                  <a:prstClr val="black"/>
                </a:solidFill>
              </a:rPr>
              <a:pPr/>
              <a:t>56</a:t>
            </a:fld>
            <a:endParaRPr lang="tr-TR">
              <a:solidFill>
                <a:prstClr val="black"/>
              </a:solidFill>
            </a:endParaRPr>
          </a:p>
        </p:txBody>
      </p:sp>
    </p:spTree>
    <p:extLst>
      <p:ext uri="{BB962C8B-B14F-4D97-AF65-F5344CB8AC3E}">
        <p14:creationId xmlns:p14="http://schemas.microsoft.com/office/powerpoint/2010/main" val="4716162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t>21.04.2015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t>21.04.2015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t>21.04.2015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t>21.04.2015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A23720DD-5B6D-40BF-8493-A6B52D484E6B}" type="datetimeFigureOut">
              <a:rPr lang="tr-TR" smtClean="0"/>
              <a:t>21.04.2015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A23720DD-5B6D-40BF-8493-A6B52D484E6B}" type="datetimeFigureOut">
              <a:rPr lang="tr-TR" smtClean="0"/>
              <a:t>21.04.2015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A23720DD-5B6D-40BF-8493-A6B52D484E6B}" type="datetimeFigureOut">
              <a:rPr lang="tr-TR" smtClean="0"/>
              <a:t>21.04.2015</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A23720DD-5B6D-40BF-8493-A6B52D484E6B}" type="datetimeFigureOut">
              <a:rPr lang="tr-TR" smtClean="0"/>
              <a:t>21.04.2015</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A23720DD-5B6D-40BF-8493-A6B52D484E6B}" type="datetimeFigureOut">
              <a:rPr lang="tr-TR" smtClean="0"/>
              <a:t>21.04.2015</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t>21.04.2015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t>21.04.2015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3720DD-5B6D-40BF-8493-A6B52D484E6B}" type="datetimeFigureOut">
              <a:rPr lang="tr-TR" smtClean="0"/>
              <a:t>21.04.2015</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02176B-0E47-46AC-8F43-DAB4B8A37D06}" type="slidenum">
              <a:rPr lang="tr-TR" smtClean="0"/>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tags" Target="../tags/tag2.xml"/><Relationship Id="rId2" Type="http://schemas.openxmlformats.org/officeDocument/2006/relationships/control" Target="../activeX/activeX1.xml"/><Relationship Id="rId1" Type="http://schemas.openxmlformats.org/officeDocument/2006/relationships/vmlDrawing" Target="../drawings/vmlDrawing1.vml"/><Relationship Id="rId5" Type="http://schemas.openxmlformats.org/officeDocument/2006/relationships/image" Target="../media/image15.png"/><Relationship Id="rId4"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control" Target="../activeX/activeX2.xml"/><Relationship Id="rId1" Type="http://schemas.openxmlformats.org/officeDocument/2006/relationships/vmlDrawing" Target="../drawings/vmlDrawing2.vml"/><Relationship Id="rId5" Type="http://schemas.openxmlformats.org/officeDocument/2006/relationships/image" Target="../media/image18.png"/><Relationship Id="rId4"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control" Target="../activeX/activeX3.xml"/><Relationship Id="rId1" Type="http://schemas.openxmlformats.org/officeDocument/2006/relationships/vmlDrawing" Target="../drawings/vmlDrawing3.vml"/><Relationship Id="rId5" Type="http://schemas.openxmlformats.org/officeDocument/2006/relationships/image" Target="../media/image15.png"/><Relationship Id="rId4"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tags" Target="../tags/tag5.xml"/><Relationship Id="rId2" Type="http://schemas.openxmlformats.org/officeDocument/2006/relationships/control" Target="../activeX/activeX4.xml"/><Relationship Id="rId1" Type="http://schemas.openxmlformats.org/officeDocument/2006/relationships/vmlDrawing" Target="../drawings/vmlDrawing4.vml"/><Relationship Id="rId5" Type="http://schemas.openxmlformats.org/officeDocument/2006/relationships/image" Target="../media/image22.png"/><Relationship Id="rId4"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tags" Target="../tags/tag6.xml"/><Relationship Id="rId2" Type="http://schemas.openxmlformats.org/officeDocument/2006/relationships/control" Target="../activeX/activeX5.xml"/><Relationship Id="rId1" Type="http://schemas.openxmlformats.org/officeDocument/2006/relationships/vmlDrawing" Target="../drawings/vmlDrawing5.vml"/><Relationship Id="rId5" Type="http://schemas.openxmlformats.org/officeDocument/2006/relationships/image" Target="../media/image24.png"/><Relationship Id="rId4"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25.jp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2.flv"/><Relationship Id="rId1" Type="http://schemas.microsoft.com/office/2007/relationships/media" Target="../media/media2.flv"/><Relationship Id="rId4" Type="http://schemas.openxmlformats.org/officeDocument/2006/relationships/image" Target="../media/image27.png"/></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3.flv"/><Relationship Id="rId1" Type="http://schemas.microsoft.com/office/2007/relationships/media" Target="../media/media3.flv"/><Relationship Id="rId4" Type="http://schemas.openxmlformats.org/officeDocument/2006/relationships/image" Target="../media/image29.png"/></Relationships>
</file>

<file path=ppt/slides/_rels/slide32.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tags" Target="../tags/tag7.xml"/><Relationship Id="rId2" Type="http://schemas.openxmlformats.org/officeDocument/2006/relationships/control" Target="../activeX/activeX6.xml"/><Relationship Id="rId1" Type="http://schemas.openxmlformats.org/officeDocument/2006/relationships/vmlDrawing" Target="../drawings/vmlDrawing6.vml"/><Relationship Id="rId5" Type="http://schemas.openxmlformats.org/officeDocument/2006/relationships/image" Target="../media/image32.png"/><Relationship Id="rId4"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tags" Target="../tags/tag8.xml"/><Relationship Id="rId2" Type="http://schemas.openxmlformats.org/officeDocument/2006/relationships/control" Target="../activeX/activeX7.xml"/><Relationship Id="rId1" Type="http://schemas.openxmlformats.org/officeDocument/2006/relationships/vmlDrawing" Target="../drawings/vmlDrawing7.vml"/><Relationship Id="rId5" Type="http://schemas.openxmlformats.org/officeDocument/2006/relationships/image" Target="../media/image35.png"/><Relationship Id="rId4"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control" Target="../activeX/activeX8.xml"/><Relationship Id="rId1" Type="http://schemas.openxmlformats.org/officeDocument/2006/relationships/vmlDrawing" Target="../drawings/vmlDrawing8.vml"/><Relationship Id="rId5" Type="http://schemas.openxmlformats.org/officeDocument/2006/relationships/image" Target="../media/image38.png"/><Relationship Id="rId4"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image" Target="../media/image40.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control" Target="../activeX/activeX9.xml"/><Relationship Id="rId1" Type="http://schemas.openxmlformats.org/officeDocument/2006/relationships/vmlDrawing" Target="../drawings/vmlDrawing9.vml"/><Relationship Id="rId5" Type="http://schemas.openxmlformats.org/officeDocument/2006/relationships/image" Target="../media/image43.png"/><Relationship Id="rId4"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44.jp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45.jp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tags" Target="../tags/tag11.xml"/><Relationship Id="rId2" Type="http://schemas.openxmlformats.org/officeDocument/2006/relationships/control" Target="../activeX/activeX10.xml"/><Relationship Id="rId1" Type="http://schemas.openxmlformats.org/officeDocument/2006/relationships/vmlDrawing" Target="../drawings/vmlDrawing10.vml"/><Relationship Id="rId5" Type="http://schemas.openxmlformats.org/officeDocument/2006/relationships/image" Target="../media/image47.png"/><Relationship Id="rId4"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48.jp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tags" Target="../tags/tag12.xml"/><Relationship Id="rId2" Type="http://schemas.openxmlformats.org/officeDocument/2006/relationships/control" Target="../activeX/activeX11.xml"/><Relationship Id="rId1" Type="http://schemas.openxmlformats.org/officeDocument/2006/relationships/vmlDrawing" Target="../drawings/vmlDrawing11.vml"/><Relationship Id="rId5" Type="http://schemas.openxmlformats.org/officeDocument/2006/relationships/image" Target="../media/image50.png"/><Relationship Id="rId4"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tags" Target="../tags/tag13.xml"/><Relationship Id="rId2" Type="http://schemas.openxmlformats.org/officeDocument/2006/relationships/control" Target="../activeX/activeX12.xml"/><Relationship Id="rId1" Type="http://schemas.openxmlformats.org/officeDocument/2006/relationships/vmlDrawing" Target="../drawings/vmlDrawing12.vml"/><Relationship Id="rId5" Type="http://schemas.openxmlformats.org/officeDocument/2006/relationships/image" Target="../media/image52.png"/><Relationship Id="rId4"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4.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55.jp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56.jp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13.xml"/><Relationship Id="rId1" Type="http://schemas.openxmlformats.org/officeDocument/2006/relationships/vmlDrawing" Target="../drawings/vmlDrawing13.vml"/><Relationship Id="rId5" Type="http://schemas.openxmlformats.org/officeDocument/2006/relationships/image" Target="../media/image58.png"/><Relationship Id="rId4" Type="http://schemas.openxmlformats.org/officeDocument/2006/relationships/notesSlide" Target="../notesSlides/notesSlide1.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110" y="43846"/>
            <a:ext cx="9139779" cy="676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Dikdörtgen 2"/>
          <p:cNvSpPr/>
          <p:nvPr/>
        </p:nvSpPr>
        <p:spPr>
          <a:xfrm>
            <a:off x="4860032" y="260648"/>
            <a:ext cx="3816424" cy="646331"/>
          </a:xfrm>
          <a:prstGeom prst="rect">
            <a:avLst/>
          </a:prstGeom>
        </p:spPr>
        <p:txBody>
          <a:bodyPr wrap="square">
            <a:spAutoFit/>
          </a:bodyPr>
          <a:lstStyle/>
          <a:p>
            <a:r>
              <a:rPr lang="tr-TR" b="1" dirty="0">
                <a:solidFill>
                  <a:srgbClr val="FFFFFF"/>
                </a:solidFill>
                <a:latin typeface="OpenSans-Bold"/>
              </a:rPr>
              <a:t>DÜNYAMIZ, AY VE</a:t>
            </a:r>
          </a:p>
          <a:p>
            <a:r>
              <a:rPr lang="tr-TR" b="1" dirty="0">
                <a:solidFill>
                  <a:srgbClr val="FFFFFF"/>
                </a:solidFill>
                <a:latin typeface="OpenSans-Bold"/>
              </a:rPr>
              <a:t>YAŞAM KAYNAĞIMIZ GÜNEŞ</a:t>
            </a:r>
            <a:endParaRPr lang="tr-TR" dirty="0"/>
          </a:p>
        </p:txBody>
      </p:sp>
      <p:sp>
        <p:nvSpPr>
          <p:cNvPr id="4" name="7-Noktalı Yıldız 3"/>
          <p:cNvSpPr/>
          <p:nvPr/>
        </p:nvSpPr>
        <p:spPr>
          <a:xfrm>
            <a:off x="179512" y="56303"/>
            <a:ext cx="1512168" cy="1297885"/>
          </a:xfrm>
          <a:prstGeom prst="star7">
            <a:avLst/>
          </a:prstGeom>
          <a:solidFill>
            <a:schemeClr val="bg1"/>
          </a:solidFill>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r>
              <a:rPr lang="tr-TR" sz="1400" b="1" dirty="0" smtClean="0">
                <a:solidFill>
                  <a:schemeClr val="tx2">
                    <a:lumMod val="60000"/>
                    <a:lumOff val="40000"/>
                  </a:schemeClr>
                </a:solidFill>
              </a:rPr>
              <a:t>6.SINIF</a:t>
            </a:r>
          </a:p>
          <a:p>
            <a:pPr algn="ctr"/>
            <a:r>
              <a:rPr lang="tr-TR" sz="1600" b="1" dirty="0" smtClean="0">
                <a:solidFill>
                  <a:schemeClr val="tx2">
                    <a:lumMod val="60000"/>
                    <a:lumOff val="40000"/>
                  </a:schemeClr>
                </a:solidFill>
              </a:rPr>
              <a:t>8</a:t>
            </a:r>
            <a:r>
              <a:rPr lang="tr-TR" sz="1600" b="1" dirty="0">
                <a:solidFill>
                  <a:schemeClr val="tx2">
                    <a:lumMod val="60000"/>
                    <a:lumOff val="40000"/>
                  </a:schemeClr>
                </a:solidFill>
              </a:rPr>
              <a:t>. ÜNİTE</a:t>
            </a:r>
          </a:p>
        </p:txBody>
      </p:sp>
    </p:spTree>
    <p:extLst>
      <p:ext uri="{BB962C8B-B14F-4D97-AF65-F5344CB8AC3E}">
        <p14:creationId xmlns:p14="http://schemas.microsoft.com/office/powerpoint/2010/main" val="7433205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148064" y="117373"/>
            <a:ext cx="3825701" cy="33261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ikdörtgen 1"/>
          <p:cNvSpPr/>
          <p:nvPr/>
        </p:nvSpPr>
        <p:spPr>
          <a:xfrm>
            <a:off x="107504" y="107415"/>
            <a:ext cx="5040560" cy="3416320"/>
          </a:xfrm>
          <a:prstGeom prst="rect">
            <a:avLst/>
          </a:prstGeom>
        </p:spPr>
        <p:txBody>
          <a:bodyPr wrap="square">
            <a:spAutoFit/>
          </a:bodyPr>
          <a:lstStyle/>
          <a:p>
            <a:r>
              <a:rPr lang="tr-TR" sz="2400" dirty="0">
                <a:latin typeface="mHelvetica"/>
              </a:rPr>
              <a:t>Kerem’in fark ettiği gibi cisimler, uzaklaştıkça </a:t>
            </a:r>
            <a:r>
              <a:rPr lang="tr-TR" sz="2400" dirty="0" smtClean="0">
                <a:latin typeface="mHelvetica"/>
              </a:rPr>
              <a:t>küçük görünür</a:t>
            </a:r>
            <a:r>
              <a:rPr lang="tr-TR" sz="2400" dirty="0">
                <a:latin typeface="mHelvetica"/>
              </a:rPr>
              <a:t>. Çok uzaktaki ağaçların yakındakilerden</a:t>
            </a:r>
          </a:p>
          <a:p>
            <a:r>
              <a:rPr lang="tr-TR" sz="2400" dirty="0">
                <a:latin typeface="mHelvetica"/>
              </a:rPr>
              <a:t>küçük görünmesinin nedeni de budur. Bu özellik </a:t>
            </a:r>
            <a:r>
              <a:rPr lang="tr-TR" sz="2400" dirty="0" smtClean="0">
                <a:latin typeface="mHelvetica"/>
              </a:rPr>
              <a:t>Dünya, Güneş </a:t>
            </a:r>
            <a:r>
              <a:rPr lang="tr-TR" sz="2400" dirty="0">
                <a:latin typeface="mHelvetica"/>
              </a:rPr>
              <a:t>ve Ay’ın büyüklüklerini anlamak için </a:t>
            </a:r>
            <a:r>
              <a:rPr lang="tr-TR" sz="2400" dirty="0" smtClean="0">
                <a:latin typeface="mHelvetica"/>
              </a:rPr>
              <a:t>nasıl bir </a:t>
            </a:r>
            <a:r>
              <a:rPr lang="tr-TR" sz="2400" dirty="0">
                <a:latin typeface="mHelvetica"/>
              </a:rPr>
              <a:t>ipucu olabilir? Ay’ın Dünya’ya Güneş’ten daha yakın</a:t>
            </a:r>
          </a:p>
          <a:p>
            <a:r>
              <a:rPr lang="tr-TR" sz="2400" dirty="0">
                <a:latin typeface="mHelvetica"/>
              </a:rPr>
              <a:t>olduğu bilinmektedir.</a:t>
            </a:r>
            <a:endParaRPr lang="tr-TR" sz="2400" dirty="0"/>
          </a:p>
        </p:txBody>
      </p:sp>
      <p:sp>
        <p:nvSpPr>
          <p:cNvPr id="3" name="Dikdörtgen 2"/>
          <p:cNvSpPr/>
          <p:nvPr/>
        </p:nvSpPr>
        <p:spPr>
          <a:xfrm>
            <a:off x="107504" y="3523735"/>
            <a:ext cx="8928991" cy="1569660"/>
          </a:xfrm>
          <a:prstGeom prst="rect">
            <a:avLst/>
          </a:prstGeom>
        </p:spPr>
        <p:txBody>
          <a:bodyPr wrap="square">
            <a:spAutoFit/>
          </a:bodyPr>
          <a:lstStyle/>
          <a:p>
            <a:r>
              <a:rPr lang="tr-TR" sz="2400" dirty="0">
                <a:latin typeface="mHelvetica"/>
              </a:rPr>
              <a:t>Buna rağmen Güneş ile </a:t>
            </a:r>
            <a:r>
              <a:rPr lang="tr-TR" sz="2400" dirty="0" smtClean="0">
                <a:latin typeface="mHelvetica"/>
              </a:rPr>
              <a:t>Ay gökyüzünde </a:t>
            </a:r>
            <a:r>
              <a:rPr lang="tr-TR" sz="2400" dirty="0">
                <a:latin typeface="mHelvetica"/>
              </a:rPr>
              <a:t>aynı büyüklükte görünmektedir. Bu </a:t>
            </a:r>
            <a:r>
              <a:rPr lang="tr-TR" sz="2400" dirty="0" smtClean="0">
                <a:latin typeface="mHelvetica"/>
              </a:rPr>
              <a:t>durumda hangisinin </a:t>
            </a:r>
            <a:r>
              <a:rPr lang="tr-TR" sz="2400" dirty="0">
                <a:latin typeface="mHelvetica"/>
              </a:rPr>
              <a:t>büyük olduğu söylenebilir? </a:t>
            </a:r>
            <a:r>
              <a:rPr lang="tr-TR" sz="2400" dirty="0" smtClean="0">
                <a:latin typeface="mHelvetica"/>
              </a:rPr>
              <a:t>Uzaktaki cisim </a:t>
            </a:r>
            <a:r>
              <a:rPr lang="tr-TR" sz="2400" dirty="0">
                <a:latin typeface="mHelvetica"/>
              </a:rPr>
              <a:t>daha küçük görünmesine rağmen </a:t>
            </a:r>
            <a:r>
              <a:rPr lang="tr-TR" sz="2400" dirty="0" smtClean="0">
                <a:latin typeface="mHelvetica"/>
              </a:rPr>
              <a:t>Güneş Ay’la </a:t>
            </a:r>
            <a:r>
              <a:rPr lang="tr-TR" sz="2400" dirty="0">
                <a:latin typeface="mHelvetica"/>
              </a:rPr>
              <a:t>yaklaşık aynı büyüklükte görünür.</a:t>
            </a:r>
            <a:endParaRPr lang="tr-TR" sz="2400" dirty="0"/>
          </a:p>
        </p:txBody>
      </p:sp>
      <p:sp>
        <p:nvSpPr>
          <p:cNvPr id="4" name="Dikdörtgen 3"/>
          <p:cNvSpPr/>
          <p:nvPr/>
        </p:nvSpPr>
        <p:spPr>
          <a:xfrm>
            <a:off x="35700" y="5114491"/>
            <a:ext cx="8866261" cy="1569660"/>
          </a:xfrm>
          <a:prstGeom prst="rect">
            <a:avLst/>
          </a:prstGeom>
        </p:spPr>
        <p:txBody>
          <a:bodyPr wrap="square">
            <a:spAutoFit/>
          </a:bodyPr>
          <a:lstStyle/>
          <a:p>
            <a:r>
              <a:rPr lang="tr-TR" sz="2400" dirty="0">
                <a:latin typeface="mHelvetica"/>
              </a:rPr>
              <a:t>Buna </a:t>
            </a:r>
            <a:r>
              <a:rPr lang="tr-TR" sz="2400" dirty="0" smtClean="0">
                <a:latin typeface="mHelvetica"/>
              </a:rPr>
              <a:t>göre Güneş’in </a:t>
            </a:r>
            <a:r>
              <a:rPr lang="tr-TR" sz="2400" dirty="0">
                <a:latin typeface="mHelvetica"/>
              </a:rPr>
              <a:t>çok büyük olması gerekir ki uzakta </a:t>
            </a:r>
            <a:r>
              <a:rPr lang="tr-TR" sz="2400" dirty="0" smtClean="0">
                <a:latin typeface="mHelvetica"/>
              </a:rPr>
              <a:t>olmasına rağmen </a:t>
            </a:r>
            <a:r>
              <a:rPr lang="tr-TR" sz="2400" dirty="0">
                <a:latin typeface="mHelvetica"/>
              </a:rPr>
              <a:t>aynı boyda görünsün. Buna göre Büyükten</a:t>
            </a:r>
          </a:p>
          <a:p>
            <a:r>
              <a:rPr lang="tr-TR" sz="2400" dirty="0">
                <a:latin typeface="mHelvetica"/>
              </a:rPr>
              <a:t>küçüğe Güneş, Dünya ve Ay şeklinde </a:t>
            </a:r>
            <a:r>
              <a:rPr lang="tr-TR" sz="2400" dirty="0" smtClean="0">
                <a:latin typeface="mHelvetica"/>
              </a:rPr>
              <a:t>sıralanır. Bir </a:t>
            </a:r>
            <a:r>
              <a:rPr lang="tr-TR" sz="2400" dirty="0">
                <a:latin typeface="mHelvetica"/>
              </a:rPr>
              <a:t>model üzerinde Dünya, Güneş ve Ay’ın </a:t>
            </a:r>
            <a:r>
              <a:rPr lang="tr-TR" sz="2400" dirty="0" smtClean="0">
                <a:latin typeface="mHelvetica"/>
              </a:rPr>
              <a:t>büyüklüklerini gösteriniz</a:t>
            </a:r>
            <a:r>
              <a:rPr lang="tr-TR" sz="2400" dirty="0">
                <a:latin typeface="mHelvetica"/>
              </a:rPr>
              <a:t>.</a:t>
            </a:r>
            <a:endParaRPr lang="tr-TR" sz="2400" dirty="0"/>
          </a:p>
        </p:txBody>
      </p:sp>
    </p:spTree>
    <p:extLst>
      <p:ext uri="{BB962C8B-B14F-4D97-AF65-F5344CB8AC3E}">
        <p14:creationId xmlns:p14="http://schemas.microsoft.com/office/powerpoint/2010/main" val="190114873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15852" y="693890"/>
            <a:ext cx="8920644" cy="34471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7796565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3460" y="332656"/>
            <a:ext cx="9057079" cy="61206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0742243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247" y="188640"/>
            <a:ext cx="9140753" cy="6085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ikdörtgen 1"/>
          <p:cNvSpPr/>
          <p:nvPr/>
        </p:nvSpPr>
        <p:spPr>
          <a:xfrm>
            <a:off x="4427984" y="1700808"/>
            <a:ext cx="4572000" cy="1938992"/>
          </a:xfrm>
          <a:prstGeom prst="rect">
            <a:avLst/>
          </a:prstGeom>
        </p:spPr>
        <p:txBody>
          <a:bodyPr>
            <a:spAutoFit/>
          </a:bodyPr>
          <a:lstStyle/>
          <a:p>
            <a:r>
              <a:rPr lang="tr-TR" sz="2400" b="1" dirty="0" smtClean="0">
                <a:solidFill>
                  <a:srgbClr val="FF0000"/>
                </a:solidFill>
              </a:rPr>
              <a:t>Basket  topu : Güneş’e  büyüklük ve şekil ,Nohut: Dünya’ya büyüklük ve şekil ,Mercimek ise Ay’a benzer büyüklük bakımından benzetebiliriz.</a:t>
            </a:r>
            <a:endParaRPr lang="tr-TR" sz="2400" b="1" dirty="0">
              <a:solidFill>
                <a:srgbClr val="FF0000"/>
              </a:solidFill>
            </a:endParaRPr>
          </a:p>
        </p:txBody>
      </p:sp>
      <p:sp>
        <p:nvSpPr>
          <p:cNvPr id="3" name="Dikdörtgen 2"/>
          <p:cNvSpPr/>
          <p:nvPr/>
        </p:nvSpPr>
        <p:spPr>
          <a:xfrm>
            <a:off x="4355976" y="3933056"/>
            <a:ext cx="4788024" cy="2308324"/>
          </a:xfrm>
          <a:prstGeom prst="rect">
            <a:avLst/>
          </a:prstGeom>
        </p:spPr>
        <p:txBody>
          <a:bodyPr wrap="square">
            <a:spAutoFit/>
          </a:bodyPr>
          <a:lstStyle/>
          <a:p>
            <a:r>
              <a:rPr lang="tr-TR" sz="2400" b="1" dirty="0" smtClean="0">
                <a:solidFill>
                  <a:srgbClr val="FF0000"/>
                </a:solidFill>
              </a:rPr>
              <a:t>Kömürü büyüklük bakımından Güneş’ e benzetebiliriz. Tenis topunu büyüklük ve şekil bakımından Dünya’ya benzetebiliriz .Misketi ise şekil ve büyüklük bakımından Ay’a benzetebiliriz.    </a:t>
            </a:r>
            <a:endParaRPr lang="tr-TR" sz="2400" b="1" dirty="0">
              <a:solidFill>
                <a:srgbClr val="FF0000"/>
              </a:solidFill>
            </a:endParaRPr>
          </a:p>
        </p:txBody>
      </p:sp>
    </p:spTree>
    <p:extLst>
      <p:ext uri="{BB962C8B-B14F-4D97-AF65-F5344CB8AC3E}">
        <p14:creationId xmlns:p14="http://schemas.microsoft.com/office/powerpoint/2010/main" val="22459875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323528" y="188640"/>
            <a:ext cx="3879588" cy="523220"/>
          </a:xfrm>
          <a:prstGeom prst="rect">
            <a:avLst/>
          </a:prstGeom>
        </p:spPr>
        <p:txBody>
          <a:bodyPr wrap="none">
            <a:spAutoFit/>
          </a:bodyPr>
          <a:lstStyle/>
          <a:p>
            <a:r>
              <a:rPr lang="tr-TR" sz="2800" b="1" dirty="0">
                <a:solidFill>
                  <a:srgbClr val="2680FF"/>
                </a:solidFill>
                <a:latin typeface="OpenSans-Bold"/>
              </a:rPr>
              <a:t>Dünya’nın Katmanları</a:t>
            </a:r>
            <a:endParaRPr lang="tr-TR" sz="2800" dirty="0"/>
          </a:p>
        </p:txBody>
      </p:sp>
      <p:sp>
        <p:nvSpPr>
          <p:cNvPr id="3" name="Dikdörtgen 2"/>
          <p:cNvSpPr/>
          <p:nvPr/>
        </p:nvSpPr>
        <p:spPr>
          <a:xfrm>
            <a:off x="32657" y="764704"/>
            <a:ext cx="5115407" cy="3416320"/>
          </a:xfrm>
          <a:prstGeom prst="rect">
            <a:avLst/>
          </a:prstGeom>
        </p:spPr>
        <p:txBody>
          <a:bodyPr wrap="square">
            <a:spAutoFit/>
          </a:bodyPr>
          <a:lstStyle/>
          <a:p>
            <a:r>
              <a:rPr lang="tr-TR" sz="2400" dirty="0"/>
              <a:t>Dünya’nın bir küreye benzediğini öğrendiniz. Acaba </a:t>
            </a:r>
            <a:r>
              <a:rPr lang="tr-TR" sz="2400" dirty="0" smtClean="0"/>
              <a:t>bu kürenin </a:t>
            </a:r>
            <a:r>
              <a:rPr lang="tr-TR" sz="2400" dirty="0"/>
              <a:t>içi nelerden oluşuyor olabilir? Dünya’nın içini </a:t>
            </a:r>
            <a:r>
              <a:rPr lang="tr-TR" sz="2400" dirty="0" smtClean="0"/>
              <a:t>aşağıdaki şekil </a:t>
            </a:r>
            <a:r>
              <a:rPr lang="tr-TR" sz="2400" dirty="0"/>
              <a:t>üzerinde inceleyiniz.</a:t>
            </a:r>
          </a:p>
          <a:p>
            <a:r>
              <a:rPr lang="tr-TR" sz="2400" dirty="0"/>
              <a:t>Dünya, iç içe geçmiş katmanlardan oluşur. Bu </a:t>
            </a:r>
            <a:r>
              <a:rPr lang="tr-TR" sz="2400" dirty="0" smtClean="0"/>
              <a:t>katmanlardan üç </a:t>
            </a:r>
            <a:r>
              <a:rPr lang="tr-TR" sz="2400" dirty="0"/>
              <a:t>tanesini sizde gözlemleyebilirsiniz. İlk tabakada </a:t>
            </a:r>
            <a:r>
              <a:rPr lang="tr-TR" sz="2400" dirty="0" smtClean="0"/>
              <a:t>nefes alıp </a:t>
            </a:r>
            <a:r>
              <a:rPr lang="tr-TR" sz="2400" dirty="0"/>
              <a:t>vermemizi sağlayan hava tabakası (atmosfer) bulunur</a:t>
            </a:r>
            <a:r>
              <a:rPr lang="tr-TR" sz="2400" dirty="0" smtClean="0"/>
              <a:t>.</a:t>
            </a:r>
            <a:endParaRPr lang="tr-TR" sz="2400" dirty="0"/>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021914" y="260649"/>
            <a:ext cx="4089289" cy="41458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Dikdörtgen 3"/>
          <p:cNvSpPr/>
          <p:nvPr/>
        </p:nvSpPr>
        <p:spPr>
          <a:xfrm>
            <a:off x="179107" y="4581128"/>
            <a:ext cx="8876253" cy="1938992"/>
          </a:xfrm>
          <a:prstGeom prst="rect">
            <a:avLst/>
          </a:prstGeom>
        </p:spPr>
        <p:txBody>
          <a:bodyPr wrap="square">
            <a:spAutoFit/>
          </a:bodyPr>
          <a:lstStyle/>
          <a:p>
            <a:pPr lvl="0"/>
            <a:r>
              <a:rPr lang="tr-TR" sz="2400" dirty="0">
                <a:solidFill>
                  <a:prstClr val="black"/>
                </a:solidFill>
              </a:rPr>
              <a:t>Okyanuslar ve denizler, su tabakasını (su küre) </a:t>
            </a:r>
            <a:r>
              <a:rPr lang="tr-TR" sz="2400" dirty="0" smtClean="0">
                <a:solidFill>
                  <a:prstClr val="black"/>
                </a:solidFill>
              </a:rPr>
              <a:t>oluşturur. Bu </a:t>
            </a:r>
            <a:r>
              <a:rPr lang="tr-TR" sz="2400" dirty="0">
                <a:solidFill>
                  <a:prstClr val="black"/>
                </a:solidFill>
              </a:rPr>
              <a:t>iki tabakanın üzerinde yaşadığınız karaların </a:t>
            </a:r>
            <a:r>
              <a:rPr lang="tr-TR" sz="2400" dirty="0" smtClean="0">
                <a:solidFill>
                  <a:prstClr val="black"/>
                </a:solidFill>
              </a:rPr>
              <a:t>oluşturduğu yer </a:t>
            </a:r>
            <a:r>
              <a:rPr lang="tr-TR" sz="2400" dirty="0">
                <a:solidFill>
                  <a:prstClr val="black"/>
                </a:solidFill>
              </a:rPr>
              <a:t>küredir (taş küre). Bu tabakalar dışında </a:t>
            </a:r>
            <a:r>
              <a:rPr lang="tr-TR" sz="2400" dirty="0" smtClean="0">
                <a:solidFill>
                  <a:prstClr val="black"/>
                </a:solidFill>
              </a:rPr>
              <a:t>göremediğiniz tabakalar </a:t>
            </a:r>
            <a:r>
              <a:rPr lang="tr-TR" sz="2400" dirty="0">
                <a:solidFill>
                  <a:prstClr val="black"/>
                </a:solidFill>
              </a:rPr>
              <a:t>da vardır. Yerkürenin içinde ateş küre (</a:t>
            </a:r>
            <a:r>
              <a:rPr lang="tr-TR" sz="2400" dirty="0" smtClean="0">
                <a:solidFill>
                  <a:prstClr val="black"/>
                </a:solidFill>
              </a:rPr>
              <a:t>magma) bulunur</a:t>
            </a:r>
            <a:r>
              <a:rPr lang="tr-TR" sz="2400" dirty="0">
                <a:solidFill>
                  <a:prstClr val="black"/>
                </a:solidFill>
              </a:rPr>
              <a:t>. Dünya’nın en iç tabakasında ağır küre (</a:t>
            </a:r>
            <a:r>
              <a:rPr lang="tr-TR" sz="2400" dirty="0" smtClean="0">
                <a:solidFill>
                  <a:prstClr val="black"/>
                </a:solidFill>
              </a:rPr>
              <a:t>çekirdek) bulunur</a:t>
            </a:r>
            <a:r>
              <a:rPr lang="tr-TR" sz="2400" dirty="0">
                <a:solidFill>
                  <a:prstClr val="black"/>
                </a:solidFill>
              </a:rPr>
              <a:t>.</a:t>
            </a:r>
          </a:p>
        </p:txBody>
      </p:sp>
    </p:spTree>
    <p:extLst>
      <p:ext uri="{BB962C8B-B14F-4D97-AF65-F5344CB8AC3E}">
        <p14:creationId xmlns:p14="http://schemas.microsoft.com/office/powerpoint/2010/main" val="29045698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ontrols>
      <mc:AlternateContent xmlns:mc="http://schemas.openxmlformats.org/markup-compatibility/2006">
        <mc:Choice xmlns:v="urn:schemas-microsoft-com:vml" Requires="v">
          <p:control spid="17411" name="ShockwaveFlash1" r:id="rId2" imgW="8857143" imgH="5545791"/>
        </mc:Choice>
        <mc:Fallback>
          <p:control name="ShockwaveFlash1" r:id="rId2" imgW="8857143" imgH="5545791">
            <p:pic>
              <p:nvPicPr>
                <p:cNvPr id="0" name="ShockwaveFlash1"/>
                <p:cNvPicPr preferRelativeResize="0">
                  <a:picLocks noChangeArrowheads="1" noChangeShapeType="1"/>
                </p:cNvPicPr>
                <p:nvPr>
                  <p:custDataLst>
                    <p:tags r:id="rId3"/>
                  </p:custDataLst>
                </p:nvPr>
              </p:nvPicPr>
              <p:blipFill>
                <a:blip r:embed="rId5">
                  <a:extLst>
                    <a:ext uri="{28A0092B-C50C-407E-A947-70E740481C1C}">
                      <a14:useLocalDpi xmlns:a14="http://schemas.microsoft.com/office/drawing/2010/main" val="0"/>
                    </a:ext>
                  </a:extLst>
                </a:blip>
                <a:srcRect/>
                <a:stretch>
                  <a:fillRect/>
                </a:stretch>
              </p:blipFill>
              <p:spPr bwMode="auto">
                <a:xfrm>
                  <a:off x="107950" y="115888"/>
                  <a:ext cx="8856663" cy="5545137"/>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119881158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03446" y="1324331"/>
            <a:ext cx="4329608" cy="43356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ikdörtgen 1"/>
          <p:cNvSpPr/>
          <p:nvPr/>
        </p:nvSpPr>
        <p:spPr>
          <a:xfrm>
            <a:off x="467544" y="116632"/>
            <a:ext cx="8568952" cy="1200329"/>
          </a:xfrm>
          <a:prstGeom prst="rect">
            <a:avLst/>
          </a:prstGeom>
        </p:spPr>
        <p:txBody>
          <a:bodyPr wrap="square">
            <a:spAutoFit/>
          </a:bodyPr>
          <a:lstStyle/>
          <a:p>
            <a:r>
              <a:rPr lang="tr-TR" b="1" dirty="0">
                <a:latin typeface="mHelvetica-Bold"/>
              </a:rPr>
              <a:t>1. HAVA KÜRE (ATMOSFER)</a:t>
            </a:r>
          </a:p>
          <a:p>
            <a:r>
              <a:rPr lang="tr-TR" dirty="0">
                <a:latin typeface="mHelvetica"/>
              </a:rPr>
              <a:t>Çeşitli gazların karışımından </a:t>
            </a:r>
            <a:r>
              <a:rPr lang="tr-TR" dirty="0" smtClean="0">
                <a:latin typeface="mHelvetica"/>
              </a:rPr>
              <a:t>oluşmuştur. Yerküreyi </a:t>
            </a:r>
            <a:r>
              <a:rPr lang="tr-TR" dirty="0">
                <a:latin typeface="mHelvetica"/>
              </a:rPr>
              <a:t>sarar, </a:t>
            </a:r>
            <a:r>
              <a:rPr lang="tr-TR" dirty="0" smtClean="0">
                <a:latin typeface="mHelvetica"/>
              </a:rPr>
              <a:t>çevresinden uzaklaşmaz</a:t>
            </a:r>
            <a:r>
              <a:rPr lang="tr-TR" dirty="0">
                <a:latin typeface="mHelvetica"/>
              </a:rPr>
              <a:t>. Su buharı bu katmanda </a:t>
            </a:r>
            <a:r>
              <a:rPr lang="tr-TR" dirty="0" smtClean="0">
                <a:latin typeface="mHelvetica"/>
              </a:rPr>
              <a:t>bulunur. Güneş’ten </a:t>
            </a:r>
            <a:r>
              <a:rPr lang="tr-TR" dirty="0">
                <a:latin typeface="mHelvetica"/>
              </a:rPr>
              <a:t>gelen zararlı ışınları </a:t>
            </a:r>
            <a:r>
              <a:rPr lang="tr-TR" dirty="0" smtClean="0">
                <a:latin typeface="mHelvetica"/>
              </a:rPr>
              <a:t>engeller. Canlılar </a:t>
            </a:r>
            <a:r>
              <a:rPr lang="tr-TR" dirty="0">
                <a:latin typeface="mHelvetica"/>
              </a:rPr>
              <a:t>için gerekli gazları içerir.</a:t>
            </a:r>
            <a:endParaRPr lang="tr-TR" dirty="0"/>
          </a:p>
        </p:txBody>
      </p:sp>
      <p:sp>
        <p:nvSpPr>
          <p:cNvPr id="3" name="Dikdörtgen 2"/>
          <p:cNvSpPr/>
          <p:nvPr/>
        </p:nvSpPr>
        <p:spPr>
          <a:xfrm>
            <a:off x="4752020" y="1316961"/>
            <a:ext cx="4284476" cy="3139321"/>
          </a:xfrm>
          <a:prstGeom prst="rect">
            <a:avLst/>
          </a:prstGeom>
        </p:spPr>
        <p:txBody>
          <a:bodyPr wrap="square">
            <a:spAutoFit/>
          </a:bodyPr>
          <a:lstStyle/>
          <a:p>
            <a:r>
              <a:rPr lang="tr-TR" b="1" dirty="0">
                <a:latin typeface="mHelvetica-Bold"/>
              </a:rPr>
              <a:t>2. SU KÜRE</a:t>
            </a:r>
          </a:p>
          <a:p>
            <a:r>
              <a:rPr lang="tr-TR" dirty="0">
                <a:latin typeface="mHelvetica"/>
              </a:rPr>
              <a:t>Taş küre ile iç içe olan katmandır. Su</a:t>
            </a:r>
          </a:p>
          <a:p>
            <a:r>
              <a:rPr lang="tr-TR" dirty="0">
                <a:latin typeface="mHelvetica"/>
              </a:rPr>
              <a:t>küreyi; okyanuslar, denizler, iç kesimlerindeki</a:t>
            </a:r>
          </a:p>
          <a:p>
            <a:r>
              <a:rPr lang="tr-TR" dirty="0">
                <a:latin typeface="mHelvetica"/>
              </a:rPr>
              <a:t>çukurlara suların birikmesiyle</a:t>
            </a:r>
          </a:p>
          <a:p>
            <a:r>
              <a:rPr lang="tr-TR" dirty="0">
                <a:latin typeface="mHelvetica"/>
              </a:rPr>
              <a:t>oluşan göller, akarsular ve yeraltı suları</a:t>
            </a:r>
          </a:p>
          <a:p>
            <a:r>
              <a:rPr lang="tr-TR" dirty="0">
                <a:latin typeface="mHelvetica"/>
              </a:rPr>
              <a:t>oluşturur. Canlılar için çok önemli yaşam</a:t>
            </a:r>
          </a:p>
          <a:p>
            <a:r>
              <a:rPr lang="tr-TR" dirty="0">
                <a:latin typeface="mHelvetica"/>
              </a:rPr>
              <a:t>kaynağıdır. Su kürenin yaklaşık yüzde</a:t>
            </a:r>
          </a:p>
          <a:p>
            <a:r>
              <a:rPr lang="tr-TR" dirty="0">
                <a:latin typeface="mHelvetica"/>
              </a:rPr>
              <a:t>biri içme suyu olarak kullanılabiliyor. Kullanılan</a:t>
            </a:r>
          </a:p>
          <a:p>
            <a:r>
              <a:rPr lang="es-ES" dirty="0">
                <a:latin typeface="mHelvetica"/>
              </a:rPr>
              <a:t>bu suya tatlı su da denilmektedir.</a:t>
            </a:r>
            <a:endParaRPr lang="tr-TR" dirty="0"/>
          </a:p>
        </p:txBody>
      </p:sp>
      <p:sp>
        <p:nvSpPr>
          <p:cNvPr id="4" name="Dikdörtgen 3"/>
          <p:cNvSpPr/>
          <p:nvPr/>
        </p:nvSpPr>
        <p:spPr>
          <a:xfrm>
            <a:off x="4730722" y="4581128"/>
            <a:ext cx="4305774" cy="1754326"/>
          </a:xfrm>
          <a:prstGeom prst="rect">
            <a:avLst/>
          </a:prstGeom>
        </p:spPr>
        <p:txBody>
          <a:bodyPr wrap="square">
            <a:spAutoFit/>
          </a:bodyPr>
          <a:lstStyle/>
          <a:p>
            <a:r>
              <a:rPr lang="tr-TR" b="1" dirty="0">
                <a:latin typeface="mHelvetica-Bold"/>
              </a:rPr>
              <a:t>3. TAŞ KÜRE (YER KABUĞU)</a:t>
            </a:r>
          </a:p>
          <a:p>
            <a:r>
              <a:rPr lang="tr-TR" dirty="0">
                <a:latin typeface="mHelvetica"/>
              </a:rPr>
              <a:t>Üzerinde canlıların yaşadığı katmandır.</a:t>
            </a:r>
          </a:p>
          <a:p>
            <a:r>
              <a:rPr lang="tr-TR" dirty="0">
                <a:latin typeface="mHelvetica"/>
              </a:rPr>
              <a:t>Çeşitli yapıdaki kayaçlardan oluşmuştur.</a:t>
            </a:r>
          </a:p>
          <a:p>
            <a:r>
              <a:rPr lang="tr-TR" dirty="0">
                <a:latin typeface="mHelvetica"/>
              </a:rPr>
              <a:t>Üst kısımları yer yer toprakla</a:t>
            </a:r>
          </a:p>
          <a:p>
            <a:r>
              <a:rPr lang="tr-TR" dirty="0">
                <a:latin typeface="mHelvetica"/>
              </a:rPr>
              <a:t>örtülmüştür. Yer yer yükselti, düzlük, ve</a:t>
            </a:r>
          </a:p>
          <a:p>
            <a:r>
              <a:rPr lang="tr-TR" dirty="0">
                <a:latin typeface="mHelvetica"/>
              </a:rPr>
              <a:t>çukurlardan oluşur.</a:t>
            </a:r>
            <a:endParaRPr lang="tr-TR" dirty="0"/>
          </a:p>
        </p:txBody>
      </p:sp>
    </p:spTree>
    <p:extLst>
      <p:ext uri="{BB962C8B-B14F-4D97-AF65-F5344CB8AC3E}">
        <p14:creationId xmlns:p14="http://schemas.microsoft.com/office/powerpoint/2010/main" val="264551431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4463480" y="260648"/>
            <a:ext cx="4573016" cy="3724096"/>
          </a:xfrm>
          <a:prstGeom prst="rect">
            <a:avLst/>
          </a:prstGeom>
        </p:spPr>
        <p:txBody>
          <a:bodyPr wrap="square">
            <a:spAutoFit/>
          </a:bodyPr>
          <a:lstStyle/>
          <a:p>
            <a:r>
              <a:rPr lang="tr-TR" b="1" dirty="0">
                <a:latin typeface="mHelvetica-Bold"/>
              </a:rPr>
              <a:t>4. ATEŞ KÜRE</a:t>
            </a:r>
          </a:p>
          <a:p>
            <a:r>
              <a:rPr lang="tr-TR" b="1" dirty="0">
                <a:latin typeface="mHelvetica-Bold"/>
              </a:rPr>
              <a:t>(MAGMA TABAKASI) (MANTO)</a:t>
            </a:r>
          </a:p>
          <a:p>
            <a:r>
              <a:rPr lang="tr-TR" sz="2000" dirty="0">
                <a:latin typeface="mHelvetica"/>
              </a:rPr>
              <a:t>Yer kabuğunun hemen altındaki </a:t>
            </a:r>
            <a:r>
              <a:rPr lang="tr-TR" sz="2000" dirty="0" smtClean="0">
                <a:latin typeface="mHelvetica"/>
              </a:rPr>
              <a:t>tabakadır. Erimiş </a:t>
            </a:r>
            <a:r>
              <a:rPr lang="tr-TR" sz="2000" dirty="0">
                <a:latin typeface="mHelvetica"/>
              </a:rPr>
              <a:t>maddeler, sıkışmış </a:t>
            </a:r>
            <a:r>
              <a:rPr lang="tr-TR" sz="2000" dirty="0" smtClean="0">
                <a:latin typeface="mHelvetica"/>
              </a:rPr>
              <a:t>gaz ve </a:t>
            </a:r>
            <a:r>
              <a:rPr lang="tr-TR" sz="2000" dirty="0">
                <a:latin typeface="mHelvetica"/>
              </a:rPr>
              <a:t>buharlardan oluşmuştur. Ateş </a:t>
            </a:r>
            <a:r>
              <a:rPr lang="tr-TR" sz="2000" dirty="0" smtClean="0">
                <a:latin typeface="mHelvetica"/>
              </a:rPr>
              <a:t>kürenin akışkan </a:t>
            </a:r>
            <a:r>
              <a:rPr lang="tr-TR" sz="2000" dirty="0">
                <a:latin typeface="mHelvetica"/>
              </a:rPr>
              <a:t>bir yapısı vardır ve </a:t>
            </a:r>
            <a:r>
              <a:rPr lang="tr-TR" sz="2000" dirty="0" smtClean="0">
                <a:latin typeface="mHelvetica"/>
              </a:rPr>
              <a:t>hareketlidir. Ateş </a:t>
            </a:r>
            <a:r>
              <a:rPr lang="tr-TR" sz="2000" dirty="0">
                <a:latin typeface="mHelvetica"/>
              </a:rPr>
              <a:t>küreyi oluşturan akışkan ve </a:t>
            </a:r>
            <a:r>
              <a:rPr lang="tr-TR" sz="2000" dirty="0" smtClean="0">
                <a:latin typeface="mHelvetica"/>
              </a:rPr>
              <a:t>sıcak olan </a:t>
            </a:r>
            <a:r>
              <a:rPr lang="tr-TR" sz="2000" dirty="0">
                <a:latin typeface="mHelvetica"/>
              </a:rPr>
              <a:t>bu erimiş maddeye </a:t>
            </a:r>
            <a:r>
              <a:rPr lang="tr-TR" sz="2000" b="1" dirty="0">
                <a:latin typeface="mHelvetica-Bold"/>
              </a:rPr>
              <a:t>magma </a:t>
            </a:r>
            <a:r>
              <a:rPr lang="tr-TR" sz="2000" dirty="0" smtClean="0">
                <a:latin typeface="mHelvetica"/>
              </a:rPr>
              <a:t>denir. Magma </a:t>
            </a:r>
            <a:r>
              <a:rPr lang="tr-TR" sz="2000" dirty="0">
                <a:latin typeface="mHelvetica"/>
              </a:rPr>
              <a:t>zaman zaman yanardağlardan</a:t>
            </a:r>
          </a:p>
          <a:p>
            <a:r>
              <a:rPr lang="tr-TR" sz="2000" dirty="0">
                <a:latin typeface="mHelvetica"/>
              </a:rPr>
              <a:t>yeryüzüne çıkar. Magmanın yeryüzüne</a:t>
            </a:r>
          </a:p>
          <a:p>
            <a:r>
              <a:rPr lang="tr-TR" sz="2000" dirty="0">
                <a:latin typeface="mHelvetica"/>
              </a:rPr>
              <a:t>çıkmış hâline </a:t>
            </a:r>
            <a:r>
              <a:rPr lang="tr-TR" sz="2000" b="1" dirty="0">
                <a:latin typeface="mHelvetica-Bold"/>
              </a:rPr>
              <a:t>lav </a:t>
            </a:r>
            <a:r>
              <a:rPr lang="tr-TR" sz="2000" dirty="0">
                <a:latin typeface="mHelvetica"/>
              </a:rPr>
              <a:t>denir.</a:t>
            </a:r>
            <a:endParaRPr lang="tr-TR" sz="2000" dirty="0"/>
          </a:p>
        </p:txBody>
      </p:sp>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79512" y="1199264"/>
            <a:ext cx="4329113" cy="43352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Dikdörtgen 2"/>
          <p:cNvSpPr/>
          <p:nvPr/>
        </p:nvSpPr>
        <p:spPr>
          <a:xfrm>
            <a:off x="3707904" y="5157192"/>
            <a:ext cx="4572000" cy="984885"/>
          </a:xfrm>
          <a:prstGeom prst="rect">
            <a:avLst/>
          </a:prstGeom>
        </p:spPr>
        <p:txBody>
          <a:bodyPr>
            <a:spAutoFit/>
          </a:bodyPr>
          <a:lstStyle/>
          <a:p>
            <a:r>
              <a:rPr lang="tr-TR" b="1" dirty="0">
                <a:latin typeface="mHelvetica-Bold"/>
              </a:rPr>
              <a:t>5. AĞIR KÜRE (ÇEKİRDEK)</a:t>
            </a:r>
          </a:p>
          <a:p>
            <a:r>
              <a:rPr lang="tr-TR" sz="2000" dirty="0">
                <a:latin typeface="mHelvetica"/>
              </a:rPr>
              <a:t>Dünya’nın en iç ve en kalın katmanıdır. En </a:t>
            </a:r>
            <a:r>
              <a:rPr lang="tr-TR" sz="2000" dirty="0" smtClean="0">
                <a:latin typeface="mHelvetica"/>
              </a:rPr>
              <a:t>sıcak ve </a:t>
            </a:r>
            <a:r>
              <a:rPr lang="tr-TR" sz="2000" dirty="0">
                <a:latin typeface="mHelvetica"/>
              </a:rPr>
              <a:t>en ağır katman burasıdır.</a:t>
            </a:r>
            <a:endParaRPr lang="tr-TR" sz="2000" dirty="0"/>
          </a:p>
        </p:txBody>
      </p:sp>
    </p:spTree>
    <p:extLst>
      <p:ext uri="{BB962C8B-B14F-4D97-AF65-F5344CB8AC3E}">
        <p14:creationId xmlns:p14="http://schemas.microsoft.com/office/powerpoint/2010/main" val="292550052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ontrols>
      <mc:AlternateContent xmlns:mc="http://schemas.openxmlformats.org/markup-compatibility/2006">
        <mc:Choice xmlns:v="urn:schemas-microsoft-com:vml" Requires="v">
          <p:control spid="18435" name="ShockwaveFlash1" r:id="rId2" imgW="8785601" imgH="5328038"/>
        </mc:Choice>
        <mc:Fallback>
          <p:control name="ShockwaveFlash1" r:id="rId2" imgW="8785601" imgH="5328038">
            <p:pic>
              <p:nvPicPr>
                <p:cNvPr id="0" name="ShockwaveFlash1"/>
                <p:cNvPicPr preferRelativeResize="0">
                  <a:picLocks noChangeArrowheads="1" noChangeShapeType="1"/>
                </p:cNvPicPr>
                <p:nvPr>
                  <p:custDataLst>
                    <p:tags r:id="rId3"/>
                  </p:custDataLst>
                </p:nvPr>
              </p:nvPicPr>
              <p:blipFill>
                <a:blip r:embed="rId5">
                  <a:extLst>
                    <a:ext uri="{28A0092B-C50C-407E-A947-70E740481C1C}">
                      <a14:useLocalDpi xmlns:a14="http://schemas.microsoft.com/office/drawing/2010/main" val="0"/>
                    </a:ext>
                  </a:extLst>
                </a:blip>
                <a:srcRect/>
                <a:stretch>
                  <a:fillRect/>
                </a:stretch>
              </p:blipFill>
              <p:spPr bwMode="auto">
                <a:xfrm>
                  <a:off x="179388" y="115888"/>
                  <a:ext cx="8785225" cy="532765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253090611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896" y="98485"/>
            <a:ext cx="9144000" cy="67317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ikdörtgen 1"/>
          <p:cNvSpPr/>
          <p:nvPr/>
        </p:nvSpPr>
        <p:spPr>
          <a:xfrm>
            <a:off x="577293" y="2469058"/>
            <a:ext cx="2798374" cy="369332"/>
          </a:xfrm>
          <a:prstGeom prst="rect">
            <a:avLst/>
          </a:prstGeom>
        </p:spPr>
        <p:txBody>
          <a:bodyPr wrap="square">
            <a:spAutoFit/>
          </a:bodyPr>
          <a:lstStyle/>
          <a:p>
            <a:r>
              <a:rPr lang="tr-TR" b="1" dirty="0" smtClean="0">
                <a:solidFill>
                  <a:srgbClr val="FF0000"/>
                </a:solidFill>
              </a:rPr>
              <a:t>5. </a:t>
            </a:r>
            <a:r>
              <a:rPr lang="tr-TR" b="1" dirty="0">
                <a:solidFill>
                  <a:srgbClr val="FF0000"/>
                </a:solidFill>
              </a:rPr>
              <a:t>HAVA KÜRE (ATMOSFER</a:t>
            </a:r>
            <a:r>
              <a:rPr lang="tr-TR" b="1" dirty="0" smtClean="0">
                <a:solidFill>
                  <a:srgbClr val="FF0000"/>
                </a:solidFill>
              </a:rPr>
              <a:t>)</a:t>
            </a:r>
            <a:endParaRPr lang="tr-TR" b="1" dirty="0">
              <a:solidFill>
                <a:srgbClr val="FF0000"/>
              </a:solidFill>
            </a:endParaRPr>
          </a:p>
        </p:txBody>
      </p:sp>
      <p:sp>
        <p:nvSpPr>
          <p:cNvPr id="4" name="Dikdörtgen 3"/>
          <p:cNvSpPr/>
          <p:nvPr/>
        </p:nvSpPr>
        <p:spPr>
          <a:xfrm>
            <a:off x="549490" y="1371590"/>
            <a:ext cx="2798374" cy="369332"/>
          </a:xfrm>
          <a:prstGeom prst="rect">
            <a:avLst/>
          </a:prstGeom>
        </p:spPr>
        <p:txBody>
          <a:bodyPr wrap="square">
            <a:spAutoFit/>
          </a:bodyPr>
          <a:lstStyle/>
          <a:p>
            <a:r>
              <a:rPr lang="tr-TR" b="1" dirty="0" smtClean="0">
                <a:solidFill>
                  <a:srgbClr val="FF0000"/>
                </a:solidFill>
              </a:rPr>
              <a:t>2. TAŞ </a:t>
            </a:r>
            <a:r>
              <a:rPr lang="tr-TR" b="1" dirty="0">
                <a:solidFill>
                  <a:srgbClr val="FF0000"/>
                </a:solidFill>
              </a:rPr>
              <a:t>KÜRE </a:t>
            </a:r>
            <a:r>
              <a:rPr lang="tr-TR" b="1" dirty="0" smtClean="0">
                <a:solidFill>
                  <a:srgbClr val="FF0000"/>
                </a:solidFill>
              </a:rPr>
              <a:t>(YER KABUĞU)</a:t>
            </a:r>
            <a:endParaRPr lang="tr-TR" b="1" dirty="0">
              <a:solidFill>
                <a:srgbClr val="FF0000"/>
              </a:solidFill>
            </a:endParaRPr>
          </a:p>
        </p:txBody>
      </p:sp>
      <p:sp>
        <p:nvSpPr>
          <p:cNvPr id="5" name="Dikdörtgen 4"/>
          <p:cNvSpPr/>
          <p:nvPr/>
        </p:nvSpPr>
        <p:spPr>
          <a:xfrm>
            <a:off x="539552" y="1700808"/>
            <a:ext cx="8136904" cy="369332"/>
          </a:xfrm>
          <a:prstGeom prst="rect">
            <a:avLst/>
          </a:prstGeom>
        </p:spPr>
        <p:txBody>
          <a:bodyPr wrap="square">
            <a:spAutoFit/>
          </a:bodyPr>
          <a:lstStyle/>
          <a:p>
            <a:pPr lvl="0"/>
            <a:r>
              <a:rPr lang="tr-TR" b="1" dirty="0" smtClean="0">
                <a:solidFill>
                  <a:srgbClr val="FF0000"/>
                </a:solidFill>
              </a:rPr>
              <a:t>3.ATEŞ KÜRE (MAGMA </a:t>
            </a:r>
            <a:r>
              <a:rPr lang="tr-TR" b="1" dirty="0">
                <a:solidFill>
                  <a:srgbClr val="FF0000"/>
                </a:solidFill>
              </a:rPr>
              <a:t>TABAKASI) (MANTO)</a:t>
            </a:r>
          </a:p>
        </p:txBody>
      </p:sp>
      <p:sp>
        <p:nvSpPr>
          <p:cNvPr id="3" name="Dikdörtgen 2"/>
          <p:cNvSpPr/>
          <p:nvPr/>
        </p:nvSpPr>
        <p:spPr>
          <a:xfrm>
            <a:off x="557806" y="2070140"/>
            <a:ext cx="2593018" cy="369332"/>
          </a:xfrm>
          <a:prstGeom prst="rect">
            <a:avLst/>
          </a:prstGeom>
        </p:spPr>
        <p:txBody>
          <a:bodyPr wrap="none">
            <a:spAutoFit/>
          </a:bodyPr>
          <a:lstStyle/>
          <a:p>
            <a:pPr lvl="0"/>
            <a:r>
              <a:rPr lang="tr-TR" b="1" dirty="0" smtClean="0">
                <a:solidFill>
                  <a:srgbClr val="FF0000"/>
                </a:solidFill>
              </a:rPr>
              <a:t>4. </a:t>
            </a:r>
            <a:r>
              <a:rPr lang="tr-TR" b="1" dirty="0">
                <a:solidFill>
                  <a:srgbClr val="FF0000"/>
                </a:solidFill>
              </a:rPr>
              <a:t>AĞIR KÜRE (ÇEKİRDEK)</a:t>
            </a:r>
          </a:p>
        </p:txBody>
      </p:sp>
      <p:sp>
        <p:nvSpPr>
          <p:cNvPr id="6" name="Dikdörtgen 5"/>
          <p:cNvSpPr/>
          <p:nvPr/>
        </p:nvSpPr>
        <p:spPr>
          <a:xfrm>
            <a:off x="539552" y="1002258"/>
            <a:ext cx="1244508" cy="369332"/>
          </a:xfrm>
          <a:prstGeom prst="rect">
            <a:avLst/>
          </a:prstGeom>
        </p:spPr>
        <p:txBody>
          <a:bodyPr wrap="none">
            <a:spAutoFit/>
          </a:bodyPr>
          <a:lstStyle/>
          <a:p>
            <a:pPr lvl="0"/>
            <a:r>
              <a:rPr lang="tr-TR" b="1" dirty="0" smtClean="0">
                <a:solidFill>
                  <a:srgbClr val="FF0000"/>
                </a:solidFill>
              </a:rPr>
              <a:t>1. </a:t>
            </a:r>
            <a:r>
              <a:rPr lang="tr-TR" b="1" dirty="0">
                <a:solidFill>
                  <a:srgbClr val="FF0000"/>
                </a:solidFill>
              </a:rPr>
              <a:t>SU KÜRE</a:t>
            </a:r>
          </a:p>
        </p:txBody>
      </p:sp>
    </p:spTree>
    <p:extLst>
      <p:ext uri="{BB962C8B-B14F-4D97-AF65-F5344CB8AC3E}">
        <p14:creationId xmlns:p14="http://schemas.microsoft.com/office/powerpoint/2010/main" val="17885235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3" grpId="0"/>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0" y="11514"/>
            <a:ext cx="9144000" cy="6801862"/>
          </a:xfrm>
          <a:prstGeom prst="rect">
            <a:avLst/>
          </a:prstGeom>
          <a:solidFill>
            <a:schemeClr val="tx2">
              <a:lumMod val="40000"/>
              <a:lumOff val="60000"/>
            </a:schemeClr>
          </a:solidFill>
        </p:spPr>
        <p:txBody>
          <a:bodyPr wrap="square">
            <a:spAutoFit/>
          </a:bodyPr>
          <a:lstStyle/>
          <a:p>
            <a:endParaRPr lang="tr-TR" sz="3600" dirty="0" smtClean="0">
              <a:solidFill>
                <a:schemeClr val="bg1"/>
              </a:solidFill>
            </a:endParaRPr>
          </a:p>
          <a:p>
            <a:r>
              <a:rPr lang="tr-TR" sz="3600" dirty="0" smtClean="0">
                <a:solidFill>
                  <a:schemeClr val="bg1"/>
                </a:solidFill>
              </a:rPr>
              <a:t>BU </a:t>
            </a:r>
            <a:r>
              <a:rPr lang="tr-TR" sz="3600" dirty="0">
                <a:solidFill>
                  <a:schemeClr val="bg1"/>
                </a:solidFill>
              </a:rPr>
              <a:t>ÜNİTEDE NELER </a:t>
            </a:r>
            <a:r>
              <a:rPr lang="tr-TR" sz="3600" dirty="0" smtClean="0">
                <a:solidFill>
                  <a:schemeClr val="bg1"/>
                </a:solidFill>
              </a:rPr>
              <a:t>ÖĞRENECEKSİNİZ ?</a:t>
            </a:r>
          </a:p>
          <a:p>
            <a:endParaRPr lang="tr-TR" sz="3600" dirty="0">
              <a:solidFill>
                <a:schemeClr val="bg1"/>
              </a:solidFill>
            </a:endParaRPr>
          </a:p>
          <a:p>
            <a:r>
              <a:rPr lang="tr-TR" sz="3000" dirty="0">
                <a:solidFill>
                  <a:schemeClr val="bg1"/>
                </a:solidFill>
              </a:rPr>
              <a:t>• Dünya, Güneş ve Ay’ın şekil ve büyüklüklerini karşılaştıracaksınız</a:t>
            </a:r>
            <a:r>
              <a:rPr lang="tr-TR" sz="3000" dirty="0" smtClean="0">
                <a:solidFill>
                  <a:schemeClr val="bg1"/>
                </a:solidFill>
              </a:rPr>
              <a:t>.</a:t>
            </a:r>
          </a:p>
          <a:p>
            <a:endParaRPr lang="tr-TR" sz="3000" dirty="0">
              <a:solidFill>
                <a:schemeClr val="bg1"/>
              </a:solidFill>
            </a:endParaRPr>
          </a:p>
          <a:p>
            <a:r>
              <a:rPr lang="tr-TR" sz="3000" dirty="0">
                <a:solidFill>
                  <a:schemeClr val="bg1"/>
                </a:solidFill>
              </a:rPr>
              <a:t>• Dünyamızın katmanlarını model ile göstererek açıklayacaksınız</a:t>
            </a:r>
            <a:r>
              <a:rPr lang="tr-TR" sz="3000" dirty="0" smtClean="0">
                <a:solidFill>
                  <a:schemeClr val="bg1"/>
                </a:solidFill>
              </a:rPr>
              <a:t>.</a:t>
            </a:r>
          </a:p>
          <a:p>
            <a:endParaRPr lang="tr-TR" sz="3000" dirty="0">
              <a:solidFill>
                <a:schemeClr val="bg1"/>
              </a:solidFill>
            </a:endParaRPr>
          </a:p>
          <a:p>
            <a:r>
              <a:rPr lang="tr-TR" sz="3000" dirty="0">
                <a:solidFill>
                  <a:schemeClr val="bg1"/>
                </a:solidFill>
              </a:rPr>
              <a:t>• Ay’ın hareketlerini model oluşturarak göstereceksiniz</a:t>
            </a:r>
            <a:r>
              <a:rPr lang="tr-TR" sz="3000" dirty="0" smtClean="0">
                <a:solidFill>
                  <a:schemeClr val="bg1"/>
                </a:solidFill>
              </a:rPr>
              <a:t>.</a:t>
            </a:r>
          </a:p>
          <a:p>
            <a:endParaRPr lang="tr-TR" sz="3000" dirty="0">
              <a:solidFill>
                <a:schemeClr val="bg1"/>
              </a:solidFill>
            </a:endParaRPr>
          </a:p>
          <a:p>
            <a:r>
              <a:rPr lang="tr-TR" sz="3000" dirty="0">
                <a:solidFill>
                  <a:schemeClr val="bg1"/>
                </a:solidFill>
              </a:rPr>
              <a:t>• Ay’ın evrelerini ve bu evrelerin nasıl oluştuğunu öğreneceksiniz</a:t>
            </a:r>
            <a:r>
              <a:rPr lang="tr-TR" sz="3000" dirty="0" smtClean="0">
                <a:solidFill>
                  <a:schemeClr val="bg1"/>
                </a:solidFill>
              </a:rPr>
              <a:t>.</a:t>
            </a:r>
          </a:p>
          <a:p>
            <a:endParaRPr lang="tr-TR" sz="2800" dirty="0">
              <a:solidFill>
                <a:schemeClr val="bg1"/>
              </a:solidFill>
            </a:endParaRPr>
          </a:p>
        </p:txBody>
      </p:sp>
    </p:spTree>
    <p:extLst>
      <p:ext uri="{BB962C8B-B14F-4D97-AF65-F5344CB8AC3E}">
        <p14:creationId xmlns:p14="http://schemas.microsoft.com/office/powerpoint/2010/main" val="341320252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280117" y="476672"/>
            <a:ext cx="4429125" cy="3619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ikdörtgen 1"/>
          <p:cNvSpPr/>
          <p:nvPr/>
        </p:nvSpPr>
        <p:spPr>
          <a:xfrm>
            <a:off x="211356" y="4085625"/>
            <a:ext cx="7817027" cy="369332"/>
          </a:xfrm>
          <a:prstGeom prst="rect">
            <a:avLst/>
          </a:prstGeom>
        </p:spPr>
        <p:txBody>
          <a:bodyPr wrap="square">
            <a:spAutoFit/>
          </a:bodyPr>
          <a:lstStyle/>
          <a:p>
            <a:r>
              <a:rPr lang="tr-TR" dirty="0"/>
              <a:t>Resimde numaralarla gösterilen katmanların isimlerini ve görevlerini yazınız.</a:t>
            </a:r>
          </a:p>
        </p:txBody>
      </p:sp>
      <p:sp>
        <p:nvSpPr>
          <p:cNvPr id="3" name="Dikdörtgen 2"/>
          <p:cNvSpPr/>
          <p:nvPr/>
        </p:nvSpPr>
        <p:spPr>
          <a:xfrm>
            <a:off x="107504" y="25640"/>
            <a:ext cx="8856984" cy="523220"/>
          </a:xfrm>
          <a:prstGeom prst="rect">
            <a:avLst/>
          </a:prstGeom>
          <a:solidFill>
            <a:schemeClr val="accent1"/>
          </a:solidFill>
        </p:spPr>
        <p:txBody>
          <a:bodyPr wrap="square">
            <a:spAutoFit/>
          </a:bodyPr>
          <a:lstStyle/>
          <a:p>
            <a:r>
              <a:rPr lang="tr-TR" sz="2800" dirty="0">
                <a:solidFill>
                  <a:schemeClr val="bg1"/>
                </a:solidFill>
              </a:rPr>
              <a:t>Etkinlik / Hangisine Benzer</a:t>
            </a:r>
          </a:p>
        </p:txBody>
      </p:sp>
      <p:sp>
        <p:nvSpPr>
          <p:cNvPr id="7" name="Dikdörtgen 6"/>
          <p:cNvSpPr/>
          <p:nvPr/>
        </p:nvSpPr>
        <p:spPr>
          <a:xfrm>
            <a:off x="71500" y="4365104"/>
            <a:ext cx="8928992" cy="2308324"/>
          </a:xfrm>
          <a:prstGeom prst="rect">
            <a:avLst/>
          </a:prstGeom>
        </p:spPr>
        <p:txBody>
          <a:bodyPr wrap="square">
            <a:spAutoFit/>
          </a:bodyPr>
          <a:lstStyle/>
          <a:p>
            <a:r>
              <a:rPr lang="tr-TR" sz="2400" b="1" dirty="0" smtClean="0">
                <a:solidFill>
                  <a:srgbClr val="FF0000"/>
                </a:solidFill>
              </a:rPr>
              <a:t>1. </a:t>
            </a:r>
            <a:r>
              <a:rPr lang="tr-TR" sz="2400" b="1" dirty="0">
                <a:solidFill>
                  <a:srgbClr val="FF0000"/>
                </a:solidFill>
              </a:rPr>
              <a:t>SU KÜRE</a:t>
            </a:r>
          </a:p>
          <a:p>
            <a:r>
              <a:rPr lang="tr-TR" sz="2400" dirty="0"/>
              <a:t>Taş küre ile iç içe olan katmandır. </a:t>
            </a:r>
            <a:r>
              <a:rPr lang="tr-TR" sz="2400" dirty="0" smtClean="0"/>
              <a:t>Su küreyi</a:t>
            </a:r>
            <a:r>
              <a:rPr lang="tr-TR" sz="2400" dirty="0"/>
              <a:t>; okyanuslar, denizler, iç </a:t>
            </a:r>
            <a:r>
              <a:rPr lang="tr-TR" sz="2400" dirty="0" smtClean="0"/>
              <a:t>kesimlerindeki çukurlara </a:t>
            </a:r>
            <a:r>
              <a:rPr lang="tr-TR" sz="2400" dirty="0"/>
              <a:t>suların </a:t>
            </a:r>
            <a:r>
              <a:rPr lang="tr-TR" sz="2400" dirty="0" smtClean="0"/>
              <a:t>birikmesiyle oluşan </a:t>
            </a:r>
            <a:r>
              <a:rPr lang="tr-TR" sz="2400" dirty="0"/>
              <a:t>göller, akarsular ve yeraltı </a:t>
            </a:r>
            <a:r>
              <a:rPr lang="tr-TR" sz="2400" dirty="0" smtClean="0"/>
              <a:t>suları oluşturur</a:t>
            </a:r>
            <a:r>
              <a:rPr lang="tr-TR" sz="2400" dirty="0"/>
              <a:t>. Canlılar için çok önemli </a:t>
            </a:r>
            <a:r>
              <a:rPr lang="tr-TR" sz="2400" dirty="0" smtClean="0"/>
              <a:t>yaşam kaynağıdır</a:t>
            </a:r>
            <a:r>
              <a:rPr lang="tr-TR" sz="2400" dirty="0"/>
              <a:t>. Su kürenin yaklaşık </a:t>
            </a:r>
            <a:r>
              <a:rPr lang="tr-TR" sz="2400" dirty="0" smtClean="0"/>
              <a:t>yüzde biri </a:t>
            </a:r>
            <a:r>
              <a:rPr lang="tr-TR" sz="2400" dirty="0"/>
              <a:t>içme suyu olarak kullanılabiliyor. </a:t>
            </a:r>
            <a:r>
              <a:rPr lang="tr-TR" sz="2400" dirty="0" smtClean="0"/>
              <a:t>Kullanılan bu </a:t>
            </a:r>
            <a:r>
              <a:rPr lang="tr-TR" sz="2400" dirty="0"/>
              <a:t>suya tatlı su da denilmektedir.</a:t>
            </a:r>
          </a:p>
        </p:txBody>
      </p:sp>
    </p:spTree>
    <p:extLst>
      <p:ext uri="{BB962C8B-B14F-4D97-AF65-F5344CB8AC3E}">
        <p14:creationId xmlns:p14="http://schemas.microsoft.com/office/powerpoint/2010/main" val="8908141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ontrols>
      <mc:AlternateContent xmlns:mc="http://schemas.openxmlformats.org/markup-compatibility/2006">
        <mc:Choice xmlns:v="urn:schemas-microsoft-com:vml" Requires="v">
          <p:control spid="14339" name="ShockwaveFlash1" r:id="rId2" imgW="8857143" imgH="5544324"/>
        </mc:Choice>
        <mc:Fallback>
          <p:control name="ShockwaveFlash1" r:id="rId2" imgW="8857143" imgH="5544324">
            <p:pic>
              <p:nvPicPr>
                <p:cNvPr id="0" name="ShockwaveFlash1"/>
                <p:cNvPicPr preferRelativeResize="0">
                  <a:picLocks noChangeArrowheads="1" noChangeShapeType="1"/>
                </p:cNvPicPr>
                <p:nvPr>
                  <p:custDataLst>
                    <p:tags r:id="rId3"/>
                  </p:custDataLst>
                </p:nvPr>
              </p:nvPicPr>
              <p:blipFill>
                <a:blip r:embed="rId5">
                  <a:extLst>
                    <a:ext uri="{28A0092B-C50C-407E-A947-70E740481C1C}">
                      <a14:useLocalDpi xmlns:a14="http://schemas.microsoft.com/office/drawing/2010/main" val="0"/>
                    </a:ext>
                  </a:extLst>
                </a:blip>
                <a:srcRect/>
                <a:stretch>
                  <a:fillRect/>
                </a:stretch>
              </p:blipFill>
              <p:spPr bwMode="auto">
                <a:xfrm>
                  <a:off x="179388" y="0"/>
                  <a:ext cx="8856662" cy="554355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309811219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280117" y="476672"/>
            <a:ext cx="4429125" cy="3619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ikdörtgen 1"/>
          <p:cNvSpPr/>
          <p:nvPr/>
        </p:nvSpPr>
        <p:spPr>
          <a:xfrm>
            <a:off x="211357" y="4293096"/>
            <a:ext cx="7817027" cy="369332"/>
          </a:xfrm>
          <a:prstGeom prst="rect">
            <a:avLst/>
          </a:prstGeom>
        </p:spPr>
        <p:txBody>
          <a:bodyPr wrap="square">
            <a:spAutoFit/>
          </a:bodyPr>
          <a:lstStyle/>
          <a:p>
            <a:r>
              <a:rPr lang="tr-TR" dirty="0"/>
              <a:t>Resimde numaralarla gösterilen katmanların isimlerini ve görevlerini yazınız.</a:t>
            </a:r>
          </a:p>
        </p:txBody>
      </p:sp>
      <p:sp>
        <p:nvSpPr>
          <p:cNvPr id="3" name="Dikdörtgen 2"/>
          <p:cNvSpPr/>
          <p:nvPr/>
        </p:nvSpPr>
        <p:spPr>
          <a:xfrm>
            <a:off x="107504" y="25640"/>
            <a:ext cx="8856984" cy="523220"/>
          </a:xfrm>
          <a:prstGeom prst="rect">
            <a:avLst/>
          </a:prstGeom>
          <a:solidFill>
            <a:schemeClr val="accent1"/>
          </a:solidFill>
        </p:spPr>
        <p:txBody>
          <a:bodyPr wrap="square">
            <a:spAutoFit/>
          </a:bodyPr>
          <a:lstStyle/>
          <a:p>
            <a:r>
              <a:rPr lang="tr-TR" sz="2800" dirty="0">
                <a:solidFill>
                  <a:schemeClr val="bg1"/>
                </a:solidFill>
              </a:rPr>
              <a:t>Etkinlik / Hangisine Benzer</a:t>
            </a:r>
          </a:p>
        </p:txBody>
      </p:sp>
      <p:sp>
        <p:nvSpPr>
          <p:cNvPr id="5" name="Dikdörtgen 4"/>
          <p:cNvSpPr/>
          <p:nvPr/>
        </p:nvSpPr>
        <p:spPr>
          <a:xfrm>
            <a:off x="211357" y="4671556"/>
            <a:ext cx="8609115" cy="1846659"/>
          </a:xfrm>
          <a:prstGeom prst="rect">
            <a:avLst/>
          </a:prstGeom>
        </p:spPr>
        <p:txBody>
          <a:bodyPr wrap="square">
            <a:spAutoFit/>
          </a:bodyPr>
          <a:lstStyle/>
          <a:p>
            <a:r>
              <a:rPr lang="tr-TR" b="1" dirty="0" smtClean="0">
                <a:solidFill>
                  <a:srgbClr val="FF0000"/>
                </a:solidFill>
                <a:latin typeface="mHelvetica-Bold"/>
              </a:rPr>
              <a:t>2. </a:t>
            </a:r>
            <a:r>
              <a:rPr lang="tr-TR" b="1" dirty="0">
                <a:solidFill>
                  <a:srgbClr val="FF0000"/>
                </a:solidFill>
                <a:latin typeface="mHelvetica-Bold"/>
              </a:rPr>
              <a:t>TAŞ KÜRE (YER KABUĞU)</a:t>
            </a:r>
          </a:p>
          <a:p>
            <a:r>
              <a:rPr lang="tr-TR" sz="2400" dirty="0">
                <a:latin typeface="mHelvetica"/>
              </a:rPr>
              <a:t>Üzerinde canlıların yaşadığı </a:t>
            </a:r>
            <a:r>
              <a:rPr lang="tr-TR" sz="2400" dirty="0" smtClean="0">
                <a:latin typeface="mHelvetica"/>
              </a:rPr>
              <a:t>katmandır. Çeşitli </a:t>
            </a:r>
            <a:r>
              <a:rPr lang="tr-TR" sz="2400" dirty="0">
                <a:latin typeface="mHelvetica"/>
              </a:rPr>
              <a:t>yapıdaki kayaçlardan oluşmuştur.</a:t>
            </a:r>
          </a:p>
          <a:p>
            <a:r>
              <a:rPr lang="tr-TR" sz="2400" dirty="0">
                <a:latin typeface="mHelvetica"/>
              </a:rPr>
              <a:t>Üst kısımları yer yer </a:t>
            </a:r>
            <a:r>
              <a:rPr lang="tr-TR" sz="2400" dirty="0" smtClean="0">
                <a:latin typeface="mHelvetica"/>
              </a:rPr>
              <a:t>toprakla örtülmüştür</a:t>
            </a:r>
            <a:r>
              <a:rPr lang="tr-TR" sz="2400" dirty="0">
                <a:latin typeface="mHelvetica"/>
              </a:rPr>
              <a:t>. Yer yer yükselti, düzlük, </a:t>
            </a:r>
            <a:r>
              <a:rPr lang="tr-TR" sz="2400" dirty="0" smtClean="0">
                <a:latin typeface="mHelvetica"/>
              </a:rPr>
              <a:t>ve çukurlardan </a:t>
            </a:r>
            <a:r>
              <a:rPr lang="tr-TR" sz="2400" dirty="0">
                <a:latin typeface="mHelvetica"/>
              </a:rPr>
              <a:t>oluşur.</a:t>
            </a:r>
            <a:endParaRPr lang="tr-TR" sz="2400" dirty="0"/>
          </a:p>
        </p:txBody>
      </p:sp>
    </p:spTree>
    <p:extLst>
      <p:ext uri="{BB962C8B-B14F-4D97-AF65-F5344CB8AC3E}">
        <p14:creationId xmlns:p14="http://schemas.microsoft.com/office/powerpoint/2010/main" val="1937676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280117" y="476672"/>
            <a:ext cx="4429125" cy="3619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ikdörtgen 1"/>
          <p:cNvSpPr/>
          <p:nvPr/>
        </p:nvSpPr>
        <p:spPr>
          <a:xfrm>
            <a:off x="211357" y="4096172"/>
            <a:ext cx="7817027" cy="369332"/>
          </a:xfrm>
          <a:prstGeom prst="rect">
            <a:avLst/>
          </a:prstGeom>
        </p:spPr>
        <p:txBody>
          <a:bodyPr wrap="square">
            <a:spAutoFit/>
          </a:bodyPr>
          <a:lstStyle/>
          <a:p>
            <a:r>
              <a:rPr lang="tr-TR" dirty="0"/>
              <a:t>Resimde numaralarla gösterilen katmanların isimlerini ve görevlerini yazınız.</a:t>
            </a:r>
          </a:p>
        </p:txBody>
      </p:sp>
      <p:sp>
        <p:nvSpPr>
          <p:cNvPr id="3" name="Dikdörtgen 2"/>
          <p:cNvSpPr/>
          <p:nvPr/>
        </p:nvSpPr>
        <p:spPr>
          <a:xfrm>
            <a:off x="107504" y="25640"/>
            <a:ext cx="8856984" cy="523220"/>
          </a:xfrm>
          <a:prstGeom prst="rect">
            <a:avLst/>
          </a:prstGeom>
          <a:solidFill>
            <a:schemeClr val="accent1"/>
          </a:solidFill>
        </p:spPr>
        <p:txBody>
          <a:bodyPr wrap="square">
            <a:spAutoFit/>
          </a:bodyPr>
          <a:lstStyle/>
          <a:p>
            <a:r>
              <a:rPr lang="tr-TR" sz="2800" dirty="0">
                <a:solidFill>
                  <a:schemeClr val="bg1"/>
                </a:solidFill>
              </a:rPr>
              <a:t>Etkinlik / Hangisine Benzer</a:t>
            </a:r>
          </a:p>
        </p:txBody>
      </p:sp>
      <p:sp>
        <p:nvSpPr>
          <p:cNvPr id="5" name="Dikdörtgen 4"/>
          <p:cNvSpPr/>
          <p:nvPr/>
        </p:nvSpPr>
        <p:spPr>
          <a:xfrm>
            <a:off x="179512" y="4465504"/>
            <a:ext cx="8964488" cy="1908215"/>
          </a:xfrm>
          <a:prstGeom prst="rect">
            <a:avLst/>
          </a:prstGeom>
        </p:spPr>
        <p:txBody>
          <a:bodyPr wrap="square">
            <a:spAutoFit/>
          </a:bodyPr>
          <a:lstStyle/>
          <a:p>
            <a:r>
              <a:rPr lang="tr-TR" b="1" dirty="0" smtClean="0">
                <a:solidFill>
                  <a:srgbClr val="FF0000"/>
                </a:solidFill>
                <a:latin typeface="mHelvetica-Bold"/>
              </a:rPr>
              <a:t>3. </a:t>
            </a:r>
            <a:r>
              <a:rPr lang="tr-TR" b="1" dirty="0">
                <a:solidFill>
                  <a:srgbClr val="FF0000"/>
                </a:solidFill>
                <a:latin typeface="mHelvetica-Bold"/>
              </a:rPr>
              <a:t>ATEŞ </a:t>
            </a:r>
            <a:r>
              <a:rPr lang="tr-TR" b="1" dirty="0" smtClean="0">
                <a:solidFill>
                  <a:srgbClr val="FF0000"/>
                </a:solidFill>
                <a:latin typeface="mHelvetica-Bold"/>
              </a:rPr>
              <a:t>KÜRE (MAGMA </a:t>
            </a:r>
            <a:r>
              <a:rPr lang="tr-TR" b="1" dirty="0">
                <a:solidFill>
                  <a:srgbClr val="FF0000"/>
                </a:solidFill>
                <a:latin typeface="mHelvetica-Bold"/>
              </a:rPr>
              <a:t>TABAKASI) (MANTO)</a:t>
            </a:r>
          </a:p>
          <a:p>
            <a:r>
              <a:rPr lang="tr-TR" sz="2000" dirty="0">
                <a:latin typeface="mHelvetica"/>
              </a:rPr>
              <a:t>Yer kabuğunun hemen altındaki </a:t>
            </a:r>
            <a:r>
              <a:rPr lang="tr-TR" sz="2000" dirty="0" smtClean="0">
                <a:latin typeface="mHelvetica"/>
              </a:rPr>
              <a:t>tabakadır. Erimiş </a:t>
            </a:r>
            <a:r>
              <a:rPr lang="tr-TR" sz="2000" dirty="0">
                <a:latin typeface="mHelvetica"/>
              </a:rPr>
              <a:t>maddeler, sıkışmış </a:t>
            </a:r>
            <a:r>
              <a:rPr lang="tr-TR" sz="2000" dirty="0" smtClean="0">
                <a:latin typeface="mHelvetica"/>
              </a:rPr>
              <a:t>gaz ve </a:t>
            </a:r>
            <a:r>
              <a:rPr lang="tr-TR" sz="2000" dirty="0">
                <a:latin typeface="mHelvetica"/>
              </a:rPr>
              <a:t>buharlardan oluşmuştur. Ateş </a:t>
            </a:r>
            <a:r>
              <a:rPr lang="tr-TR" sz="2000" dirty="0" smtClean="0">
                <a:latin typeface="mHelvetica"/>
              </a:rPr>
              <a:t>kürenin akışkan </a:t>
            </a:r>
            <a:r>
              <a:rPr lang="tr-TR" sz="2000" dirty="0">
                <a:latin typeface="mHelvetica"/>
              </a:rPr>
              <a:t>bir yapısı vardır ve </a:t>
            </a:r>
            <a:r>
              <a:rPr lang="tr-TR" sz="2000" dirty="0" smtClean="0">
                <a:latin typeface="mHelvetica"/>
              </a:rPr>
              <a:t>hareketlidir. Ateş </a:t>
            </a:r>
            <a:r>
              <a:rPr lang="tr-TR" sz="2000" dirty="0">
                <a:latin typeface="mHelvetica"/>
              </a:rPr>
              <a:t>küreyi oluşturan akışkan ve </a:t>
            </a:r>
            <a:r>
              <a:rPr lang="tr-TR" sz="2000" dirty="0" smtClean="0">
                <a:latin typeface="mHelvetica"/>
              </a:rPr>
              <a:t>sıcak olan </a:t>
            </a:r>
            <a:r>
              <a:rPr lang="tr-TR" sz="2000" dirty="0">
                <a:latin typeface="mHelvetica"/>
              </a:rPr>
              <a:t>bu erimiş maddeye </a:t>
            </a:r>
            <a:r>
              <a:rPr lang="tr-TR" sz="2000" b="1" dirty="0">
                <a:latin typeface="mHelvetica-Bold"/>
              </a:rPr>
              <a:t>magma </a:t>
            </a:r>
            <a:r>
              <a:rPr lang="tr-TR" sz="2000" dirty="0" smtClean="0">
                <a:latin typeface="mHelvetica"/>
              </a:rPr>
              <a:t>denir. Magma </a:t>
            </a:r>
            <a:r>
              <a:rPr lang="tr-TR" sz="2000" dirty="0">
                <a:latin typeface="mHelvetica"/>
              </a:rPr>
              <a:t>zaman zaman </a:t>
            </a:r>
            <a:r>
              <a:rPr lang="tr-TR" sz="2000" dirty="0" smtClean="0">
                <a:latin typeface="mHelvetica"/>
              </a:rPr>
              <a:t>yanardağlardan yeryüzüne </a:t>
            </a:r>
            <a:r>
              <a:rPr lang="tr-TR" sz="2000" dirty="0">
                <a:latin typeface="mHelvetica"/>
              </a:rPr>
              <a:t>çıkar. Magmanın yeryüzüne</a:t>
            </a:r>
          </a:p>
          <a:p>
            <a:r>
              <a:rPr lang="tr-TR" sz="2000" dirty="0">
                <a:latin typeface="mHelvetica"/>
              </a:rPr>
              <a:t>çıkmış hâline </a:t>
            </a:r>
            <a:r>
              <a:rPr lang="tr-TR" sz="2000" b="1" dirty="0">
                <a:latin typeface="mHelvetica-Bold"/>
              </a:rPr>
              <a:t>lav </a:t>
            </a:r>
            <a:r>
              <a:rPr lang="tr-TR" sz="2000" dirty="0">
                <a:latin typeface="mHelvetica"/>
              </a:rPr>
              <a:t>denir.</a:t>
            </a:r>
            <a:endParaRPr lang="tr-TR" sz="2000" dirty="0"/>
          </a:p>
        </p:txBody>
      </p:sp>
    </p:spTree>
    <p:extLst>
      <p:ext uri="{BB962C8B-B14F-4D97-AF65-F5344CB8AC3E}">
        <p14:creationId xmlns:p14="http://schemas.microsoft.com/office/powerpoint/2010/main" val="1937676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ontrols>
      <mc:AlternateContent xmlns:mc="http://schemas.openxmlformats.org/markup-compatibility/2006">
        <mc:Choice xmlns:v="urn:schemas-microsoft-com:vml" Requires="v">
          <p:control spid="15363" name="ShockwaveFlash1" r:id="rId2" imgW="8642668" imgH="5472458"/>
        </mc:Choice>
        <mc:Fallback>
          <p:control name="ShockwaveFlash1" r:id="rId2" imgW="8642668" imgH="5472458">
            <p:pic>
              <p:nvPicPr>
                <p:cNvPr id="0" name="ShockwaveFlash1"/>
                <p:cNvPicPr preferRelativeResize="0">
                  <a:picLocks noChangeArrowheads="1" noChangeShapeType="1"/>
                </p:cNvPicPr>
                <p:nvPr>
                  <p:custDataLst>
                    <p:tags r:id="rId3"/>
                  </p:custDataLst>
                </p:nvPr>
              </p:nvPicPr>
              <p:blipFill>
                <a:blip r:embed="rId5">
                  <a:extLst>
                    <a:ext uri="{28A0092B-C50C-407E-A947-70E740481C1C}">
                      <a14:useLocalDpi xmlns:a14="http://schemas.microsoft.com/office/drawing/2010/main" val="0"/>
                    </a:ext>
                  </a:extLst>
                </a:blip>
                <a:srcRect/>
                <a:stretch>
                  <a:fillRect/>
                </a:stretch>
              </p:blipFill>
              <p:spPr bwMode="auto">
                <a:xfrm>
                  <a:off x="250825" y="188913"/>
                  <a:ext cx="8642350" cy="5472112"/>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101350188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280117" y="476672"/>
            <a:ext cx="4429125" cy="3619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ikdörtgen 1"/>
          <p:cNvSpPr/>
          <p:nvPr/>
        </p:nvSpPr>
        <p:spPr>
          <a:xfrm>
            <a:off x="211357" y="4293096"/>
            <a:ext cx="7817027" cy="369332"/>
          </a:xfrm>
          <a:prstGeom prst="rect">
            <a:avLst/>
          </a:prstGeom>
        </p:spPr>
        <p:txBody>
          <a:bodyPr wrap="square">
            <a:spAutoFit/>
          </a:bodyPr>
          <a:lstStyle/>
          <a:p>
            <a:r>
              <a:rPr lang="tr-TR" dirty="0"/>
              <a:t>Resimde numaralarla gösterilen katmanların isimlerini ve görevlerini yazınız.</a:t>
            </a:r>
          </a:p>
        </p:txBody>
      </p:sp>
      <p:sp>
        <p:nvSpPr>
          <p:cNvPr id="3" name="Dikdörtgen 2"/>
          <p:cNvSpPr/>
          <p:nvPr/>
        </p:nvSpPr>
        <p:spPr>
          <a:xfrm>
            <a:off x="107504" y="25640"/>
            <a:ext cx="8856984" cy="523220"/>
          </a:xfrm>
          <a:prstGeom prst="rect">
            <a:avLst/>
          </a:prstGeom>
          <a:solidFill>
            <a:schemeClr val="accent1"/>
          </a:solidFill>
        </p:spPr>
        <p:txBody>
          <a:bodyPr wrap="square">
            <a:spAutoFit/>
          </a:bodyPr>
          <a:lstStyle/>
          <a:p>
            <a:r>
              <a:rPr lang="tr-TR" sz="2800" dirty="0">
                <a:solidFill>
                  <a:schemeClr val="bg1"/>
                </a:solidFill>
              </a:rPr>
              <a:t>Etkinlik / Hangisine Benzer</a:t>
            </a:r>
          </a:p>
        </p:txBody>
      </p:sp>
      <p:sp>
        <p:nvSpPr>
          <p:cNvPr id="5" name="Dikdörtgen 4"/>
          <p:cNvSpPr/>
          <p:nvPr/>
        </p:nvSpPr>
        <p:spPr>
          <a:xfrm>
            <a:off x="211357" y="4797152"/>
            <a:ext cx="8753131" cy="984885"/>
          </a:xfrm>
          <a:prstGeom prst="rect">
            <a:avLst/>
          </a:prstGeom>
        </p:spPr>
        <p:txBody>
          <a:bodyPr wrap="square">
            <a:spAutoFit/>
          </a:bodyPr>
          <a:lstStyle/>
          <a:p>
            <a:r>
              <a:rPr lang="tr-TR" b="1" dirty="0" smtClean="0">
                <a:solidFill>
                  <a:srgbClr val="FF0000"/>
                </a:solidFill>
                <a:latin typeface="mHelvetica-Bold"/>
              </a:rPr>
              <a:t>4. </a:t>
            </a:r>
            <a:r>
              <a:rPr lang="tr-TR" b="1" dirty="0">
                <a:solidFill>
                  <a:srgbClr val="FF0000"/>
                </a:solidFill>
                <a:latin typeface="mHelvetica-Bold"/>
              </a:rPr>
              <a:t>AĞIR KÜRE (ÇEKİRDEK)</a:t>
            </a:r>
          </a:p>
          <a:p>
            <a:r>
              <a:rPr lang="tr-TR" sz="2000" dirty="0">
                <a:latin typeface="mHelvetica"/>
              </a:rPr>
              <a:t>Dünya’nın en iç ve en kalın katmanıdır. En </a:t>
            </a:r>
            <a:r>
              <a:rPr lang="tr-TR" sz="2000" dirty="0" smtClean="0">
                <a:latin typeface="mHelvetica"/>
              </a:rPr>
              <a:t>sıcak ve </a:t>
            </a:r>
            <a:r>
              <a:rPr lang="tr-TR" sz="2000" dirty="0">
                <a:latin typeface="mHelvetica"/>
              </a:rPr>
              <a:t>en ağır katman burasıdır.</a:t>
            </a:r>
            <a:endParaRPr lang="tr-TR" sz="2000" dirty="0"/>
          </a:p>
        </p:txBody>
      </p:sp>
    </p:spTree>
    <p:extLst>
      <p:ext uri="{BB962C8B-B14F-4D97-AF65-F5344CB8AC3E}">
        <p14:creationId xmlns:p14="http://schemas.microsoft.com/office/powerpoint/2010/main" val="1937676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ontrols>
      <mc:AlternateContent xmlns:mc="http://schemas.openxmlformats.org/markup-compatibility/2006">
        <mc:Choice xmlns:v="urn:schemas-microsoft-com:vml" Requires="v">
          <p:control spid="16387" name="ShockwaveFlash1" r:id="rId2" imgW="8785601" imgH="5616076"/>
        </mc:Choice>
        <mc:Fallback>
          <p:control name="ShockwaveFlash1" r:id="rId2" imgW="8785601" imgH="5616076">
            <p:pic>
              <p:nvPicPr>
                <p:cNvPr id="0" name="ShockwaveFlash1"/>
                <p:cNvPicPr preferRelativeResize="0">
                  <a:picLocks noChangeArrowheads="1" noChangeShapeType="1"/>
                </p:cNvPicPr>
                <p:nvPr>
                  <p:custDataLst>
                    <p:tags r:id="rId3"/>
                  </p:custDataLst>
                </p:nvPr>
              </p:nvPicPr>
              <p:blipFill>
                <a:blip r:embed="rId5">
                  <a:extLst>
                    <a:ext uri="{28A0092B-C50C-407E-A947-70E740481C1C}">
                      <a14:useLocalDpi xmlns:a14="http://schemas.microsoft.com/office/drawing/2010/main" val="0"/>
                    </a:ext>
                  </a:extLst>
                </a:blip>
                <a:srcRect/>
                <a:stretch>
                  <a:fillRect/>
                </a:stretch>
              </p:blipFill>
              <p:spPr bwMode="auto">
                <a:xfrm>
                  <a:off x="107950" y="0"/>
                  <a:ext cx="8785225" cy="5616575"/>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147447392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280117" y="476672"/>
            <a:ext cx="4429125" cy="3619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ikdörtgen 1"/>
          <p:cNvSpPr/>
          <p:nvPr/>
        </p:nvSpPr>
        <p:spPr>
          <a:xfrm>
            <a:off x="251520" y="4096172"/>
            <a:ext cx="7817027" cy="369332"/>
          </a:xfrm>
          <a:prstGeom prst="rect">
            <a:avLst/>
          </a:prstGeom>
        </p:spPr>
        <p:txBody>
          <a:bodyPr wrap="square">
            <a:spAutoFit/>
          </a:bodyPr>
          <a:lstStyle/>
          <a:p>
            <a:r>
              <a:rPr lang="tr-TR" dirty="0"/>
              <a:t>Resimde numaralarla gösterilen katmanların isimlerini ve görevlerini yazınız.</a:t>
            </a:r>
          </a:p>
        </p:txBody>
      </p:sp>
      <p:sp>
        <p:nvSpPr>
          <p:cNvPr id="3" name="Dikdörtgen 2"/>
          <p:cNvSpPr/>
          <p:nvPr/>
        </p:nvSpPr>
        <p:spPr>
          <a:xfrm>
            <a:off x="107504" y="25640"/>
            <a:ext cx="8856984" cy="523220"/>
          </a:xfrm>
          <a:prstGeom prst="rect">
            <a:avLst/>
          </a:prstGeom>
          <a:solidFill>
            <a:schemeClr val="accent1"/>
          </a:solidFill>
        </p:spPr>
        <p:txBody>
          <a:bodyPr wrap="square">
            <a:spAutoFit/>
          </a:bodyPr>
          <a:lstStyle/>
          <a:p>
            <a:r>
              <a:rPr lang="tr-TR" sz="2800" dirty="0">
                <a:solidFill>
                  <a:schemeClr val="bg1"/>
                </a:solidFill>
              </a:rPr>
              <a:t>Etkinlik / Hangisine Benzer</a:t>
            </a:r>
          </a:p>
        </p:txBody>
      </p:sp>
      <p:sp>
        <p:nvSpPr>
          <p:cNvPr id="6" name="Dikdörtgen 5"/>
          <p:cNvSpPr/>
          <p:nvPr/>
        </p:nvSpPr>
        <p:spPr>
          <a:xfrm>
            <a:off x="318215" y="4465504"/>
            <a:ext cx="8352928" cy="2246769"/>
          </a:xfrm>
          <a:prstGeom prst="rect">
            <a:avLst/>
          </a:prstGeom>
        </p:spPr>
        <p:txBody>
          <a:bodyPr wrap="square">
            <a:spAutoFit/>
          </a:bodyPr>
          <a:lstStyle/>
          <a:p>
            <a:r>
              <a:rPr lang="tr-TR" sz="2800" dirty="0" smtClean="0">
                <a:solidFill>
                  <a:srgbClr val="FF0000"/>
                </a:solidFill>
              </a:rPr>
              <a:t>5. </a:t>
            </a:r>
            <a:r>
              <a:rPr lang="tr-TR" sz="2800" dirty="0">
                <a:solidFill>
                  <a:srgbClr val="FF0000"/>
                </a:solidFill>
              </a:rPr>
              <a:t>HAVA KÜRE (ATMOSFER)</a:t>
            </a:r>
          </a:p>
          <a:p>
            <a:r>
              <a:rPr lang="tr-TR" sz="2800" dirty="0"/>
              <a:t>Çeşitli gazların karışımından oluşmuştur. Yerküreyi sarar, çevresinden uzaklaşmaz. Su buharı bu katmanda bulunur. Güneş’ten gelen zararlı ışınları engeller. Canlılar için gerekli gazları içerir.</a:t>
            </a:r>
          </a:p>
        </p:txBody>
      </p:sp>
    </p:spTree>
    <p:extLst>
      <p:ext uri="{BB962C8B-B14F-4D97-AF65-F5344CB8AC3E}">
        <p14:creationId xmlns:p14="http://schemas.microsoft.com/office/powerpoint/2010/main" val="1937676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07504" y="116632"/>
            <a:ext cx="8928992" cy="1508105"/>
          </a:xfrm>
          <a:prstGeom prst="rect">
            <a:avLst/>
          </a:prstGeom>
        </p:spPr>
        <p:txBody>
          <a:bodyPr wrap="square">
            <a:spAutoFit/>
          </a:bodyPr>
          <a:lstStyle/>
          <a:p>
            <a:r>
              <a:rPr lang="tr-TR" sz="3200" b="1" dirty="0">
                <a:solidFill>
                  <a:srgbClr val="2680FF"/>
                </a:solidFill>
                <a:latin typeface="OpenSans-Bold"/>
              </a:rPr>
              <a:t>Farklı Şekillerde Ay</a:t>
            </a:r>
          </a:p>
          <a:p>
            <a:r>
              <a:rPr lang="tr-TR" sz="2000" dirty="0">
                <a:solidFill>
                  <a:srgbClr val="000000"/>
                </a:solidFill>
                <a:latin typeface="mHelvetica"/>
              </a:rPr>
              <a:t>Ay’ı her akşam görebiliyor musunuz? Ay’ı hep aynı şekilde mi görürsünüz? Aşağıdaki </a:t>
            </a:r>
            <a:r>
              <a:rPr lang="tr-TR" sz="2000" dirty="0" smtClean="0">
                <a:solidFill>
                  <a:srgbClr val="000000"/>
                </a:solidFill>
                <a:latin typeface="mHelvetica"/>
              </a:rPr>
              <a:t>fotoğraflara bakarak </a:t>
            </a:r>
            <a:r>
              <a:rPr lang="tr-TR" sz="2000" dirty="0">
                <a:solidFill>
                  <a:srgbClr val="000000"/>
                </a:solidFill>
                <a:latin typeface="mHelvetica"/>
              </a:rPr>
              <a:t>Ay’ın görüntüleriyle ilgili düşüncelerinizi açıklayınız?</a:t>
            </a:r>
            <a:endParaRPr lang="tr-TR" sz="2000" dirty="0"/>
          </a:p>
        </p:txBody>
      </p:sp>
      <p:pic>
        <p:nvPicPr>
          <p:cNvPr id="16387" name="Picture 3"/>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105025" y="1340768"/>
            <a:ext cx="4267175" cy="20594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388" name="Picture 4"/>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28600" y="3573016"/>
            <a:ext cx="3752850" cy="312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Dikdörtgen 2"/>
          <p:cNvSpPr/>
          <p:nvPr/>
        </p:nvSpPr>
        <p:spPr>
          <a:xfrm>
            <a:off x="4242872" y="3717032"/>
            <a:ext cx="4793624" cy="2677656"/>
          </a:xfrm>
          <a:prstGeom prst="rect">
            <a:avLst/>
          </a:prstGeom>
        </p:spPr>
        <p:txBody>
          <a:bodyPr wrap="square">
            <a:spAutoFit/>
          </a:bodyPr>
          <a:lstStyle/>
          <a:p>
            <a:r>
              <a:rPr lang="tr-TR" sz="2400" dirty="0"/>
              <a:t>Kerem, gök cisimlerini incelemeyi çok sever. Son </a:t>
            </a:r>
            <a:r>
              <a:rPr lang="tr-TR" sz="2400" dirty="0" smtClean="0"/>
              <a:t>zamanlarda da </a:t>
            </a:r>
            <a:r>
              <a:rPr lang="tr-TR" sz="2400" dirty="0"/>
              <a:t>Ay’ı gözlemlemeye başladı. Onun farklı </a:t>
            </a:r>
            <a:r>
              <a:rPr lang="tr-TR" sz="2400" dirty="0" smtClean="0"/>
              <a:t>görünümleri için </a:t>
            </a:r>
            <a:r>
              <a:rPr lang="tr-TR" sz="2400" dirty="0"/>
              <a:t>bir günlük tutmaya karar verdi. Kerem’in 15 gün boyunca</a:t>
            </a:r>
          </a:p>
          <a:p>
            <a:r>
              <a:rPr lang="tr-TR" sz="2400" dirty="0"/>
              <a:t>tuttuğu günlükten bazı bölümleri inceleyiniz.</a:t>
            </a:r>
          </a:p>
        </p:txBody>
      </p:sp>
    </p:spTree>
    <p:extLst>
      <p:ext uri="{BB962C8B-B14F-4D97-AF65-F5344CB8AC3E}">
        <p14:creationId xmlns:p14="http://schemas.microsoft.com/office/powerpoint/2010/main" val="359975726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VİTAMİN_2.fl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467544" y="21906"/>
            <a:ext cx="8280919" cy="6038152"/>
          </a:xfrm>
          <a:prstGeom prst="rect">
            <a:avLst/>
          </a:prstGeom>
        </p:spPr>
      </p:pic>
    </p:spTree>
    <p:extLst>
      <p:ext uri="{BB962C8B-B14F-4D97-AF65-F5344CB8AC3E}">
        <p14:creationId xmlns:p14="http://schemas.microsoft.com/office/powerpoint/2010/main" val="323804548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107504" y="260648"/>
            <a:ext cx="8856984" cy="461665"/>
          </a:xfrm>
          <a:prstGeom prst="rect">
            <a:avLst/>
          </a:prstGeom>
          <a:solidFill>
            <a:schemeClr val="tx2">
              <a:lumMod val="40000"/>
              <a:lumOff val="60000"/>
            </a:schemeClr>
          </a:solidFill>
        </p:spPr>
        <p:txBody>
          <a:bodyPr wrap="square">
            <a:spAutoFit/>
          </a:bodyPr>
          <a:lstStyle/>
          <a:p>
            <a:r>
              <a:rPr lang="tr-TR" sz="2400" b="1" dirty="0">
                <a:solidFill>
                  <a:srgbClr val="FFFFFF"/>
                </a:solidFill>
                <a:latin typeface="Roboto-Bold"/>
              </a:rPr>
              <a:t>DÜNYA , GÜNEŞ VE AY ’IN ŞEKİLLERİ VE </a:t>
            </a:r>
            <a:r>
              <a:rPr lang="tr-TR" sz="2400" b="1" dirty="0" smtClean="0">
                <a:solidFill>
                  <a:srgbClr val="FFFFFF"/>
                </a:solidFill>
                <a:latin typeface="Roboto-Bold"/>
              </a:rPr>
              <a:t>BÜYÜKLÜKLERİ</a:t>
            </a:r>
            <a:endParaRPr lang="tr-TR" sz="2400" b="1" dirty="0">
              <a:solidFill>
                <a:srgbClr val="FFFFFF"/>
              </a:solidFill>
              <a:latin typeface="Roboto-Bold"/>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40161" y="836713"/>
            <a:ext cx="8817430" cy="2592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Dikdörtgen 3"/>
          <p:cNvSpPr/>
          <p:nvPr/>
        </p:nvSpPr>
        <p:spPr>
          <a:xfrm>
            <a:off x="118659" y="3645024"/>
            <a:ext cx="9010736" cy="2308324"/>
          </a:xfrm>
          <a:prstGeom prst="rect">
            <a:avLst/>
          </a:prstGeom>
        </p:spPr>
        <p:txBody>
          <a:bodyPr wrap="square">
            <a:spAutoFit/>
          </a:bodyPr>
          <a:lstStyle/>
          <a:p>
            <a:r>
              <a:rPr lang="tr-TR" sz="2400" dirty="0"/>
              <a:t>Geçmişte insanlar, Dünya'nın şekli ve </a:t>
            </a:r>
            <a:r>
              <a:rPr lang="tr-TR" sz="2400" dirty="0" smtClean="0"/>
              <a:t>Güneş ile </a:t>
            </a:r>
            <a:r>
              <a:rPr lang="tr-TR" sz="2400" dirty="0"/>
              <a:t>ilgili farklı fikirler ortaya atmışlardır. O </a:t>
            </a:r>
            <a:r>
              <a:rPr lang="tr-TR" sz="2400" dirty="0" smtClean="0"/>
              <a:t>dönemde uzaya </a:t>
            </a:r>
            <a:r>
              <a:rPr lang="tr-TR" sz="2400" dirty="0"/>
              <a:t>çıkılabilecek ve fotoğraf çekebilecek </a:t>
            </a:r>
            <a:r>
              <a:rPr lang="tr-TR" sz="2400" dirty="0" smtClean="0"/>
              <a:t>teknoloji yoktu</a:t>
            </a:r>
            <a:r>
              <a:rPr lang="tr-TR" sz="2400" dirty="0"/>
              <a:t>. Bu nedenle Dünya’nın şeklini anlamak </a:t>
            </a:r>
            <a:r>
              <a:rPr lang="tr-TR" sz="2400" dirty="0" smtClean="0"/>
              <a:t>çok zordu</a:t>
            </a:r>
            <a:r>
              <a:rPr lang="tr-TR" sz="2400" dirty="0"/>
              <a:t>. Bazı insanlar, Dünya’nın düz bir tepsi </a:t>
            </a:r>
            <a:r>
              <a:rPr lang="tr-TR" sz="2400" dirty="0" smtClean="0"/>
              <a:t>şeklinde olduğuna </a:t>
            </a:r>
            <a:r>
              <a:rPr lang="tr-TR" sz="2400" dirty="0"/>
              <a:t>bazıları da öküzün boynuzunda </a:t>
            </a:r>
            <a:r>
              <a:rPr lang="tr-TR" sz="2400" dirty="0" smtClean="0"/>
              <a:t>durduğuna inanıyordu</a:t>
            </a:r>
            <a:r>
              <a:rPr lang="tr-TR" sz="2400" dirty="0"/>
              <a:t>. Bazıları ise Dünya’nın suda </a:t>
            </a:r>
            <a:r>
              <a:rPr lang="tr-TR" sz="2400" dirty="0" smtClean="0"/>
              <a:t>yüzen bir </a:t>
            </a:r>
            <a:r>
              <a:rPr lang="tr-TR" sz="2400" dirty="0"/>
              <a:t>ada olduğunu düşünüyordu.</a:t>
            </a:r>
          </a:p>
        </p:txBody>
      </p:sp>
    </p:spTree>
    <p:extLst>
      <p:ext uri="{BB962C8B-B14F-4D97-AF65-F5344CB8AC3E}">
        <p14:creationId xmlns:p14="http://schemas.microsoft.com/office/powerpoint/2010/main" val="160161269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89010" y="116633"/>
            <a:ext cx="9030585" cy="55446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ikdörtgen 1"/>
          <p:cNvSpPr/>
          <p:nvPr/>
        </p:nvSpPr>
        <p:spPr>
          <a:xfrm>
            <a:off x="179512" y="5733256"/>
            <a:ext cx="8856984" cy="830997"/>
          </a:xfrm>
          <a:prstGeom prst="rect">
            <a:avLst/>
          </a:prstGeom>
        </p:spPr>
        <p:txBody>
          <a:bodyPr wrap="square">
            <a:spAutoFit/>
          </a:bodyPr>
          <a:lstStyle/>
          <a:p>
            <a:r>
              <a:rPr lang="tr-TR" sz="2400" dirty="0">
                <a:latin typeface="mHelvetica"/>
              </a:rPr>
              <a:t>Ay, sizce tekrar görünecek mi? Ay neden farklı görünür?</a:t>
            </a:r>
          </a:p>
          <a:p>
            <a:r>
              <a:rPr lang="tr-TR" sz="2400" dirty="0">
                <a:latin typeface="mHelvetica"/>
              </a:rPr>
              <a:t>Ay’ın hareketlerinin bu olaylarda rolü var mıdır?</a:t>
            </a:r>
            <a:endParaRPr lang="tr-TR" sz="2400" dirty="0"/>
          </a:p>
        </p:txBody>
      </p:sp>
    </p:spTree>
    <p:extLst>
      <p:ext uri="{BB962C8B-B14F-4D97-AF65-F5344CB8AC3E}">
        <p14:creationId xmlns:p14="http://schemas.microsoft.com/office/powerpoint/2010/main" val="58167910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VİTAMİN.fl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444805" y="24544"/>
            <a:ext cx="8174693" cy="6212768"/>
          </a:xfrm>
          <a:prstGeom prst="rect">
            <a:avLst/>
          </a:prstGeom>
        </p:spPr>
      </p:pic>
    </p:spTree>
    <p:extLst>
      <p:ext uri="{BB962C8B-B14F-4D97-AF65-F5344CB8AC3E}">
        <p14:creationId xmlns:p14="http://schemas.microsoft.com/office/powerpoint/2010/main" val="20100547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86206" y="764704"/>
            <a:ext cx="5321898" cy="3046988"/>
          </a:xfrm>
          <a:prstGeom prst="rect">
            <a:avLst/>
          </a:prstGeom>
        </p:spPr>
        <p:txBody>
          <a:bodyPr wrap="square">
            <a:spAutoFit/>
          </a:bodyPr>
          <a:lstStyle/>
          <a:p>
            <a:r>
              <a:rPr lang="tr-TR" sz="2400" dirty="0" smtClean="0">
                <a:latin typeface="mHelvetica"/>
              </a:rPr>
              <a:t>Karanlıkta </a:t>
            </a:r>
            <a:r>
              <a:rPr lang="tr-TR" sz="2400" dirty="0">
                <a:latin typeface="mHelvetica"/>
              </a:rPr>
              <a:t>bir ortamda masada duran vazoyu </a:t>
            </a:r>
            <a:r>
              <a:rPr lang="tr-TR" sz="2400" dirty="0" smtClean="0">
                <a:latin typeface="mHelvetica"/>
              </a:rPr>
              <a:t>görebilir misiniz ? </a:t>
            </a:r>
            <a:r>
              <a:rPr lang="tr-TR" sz="2400" dirty="0">
                <a:latin typeface="mHelvetica"/>
              </a:rPr>
              <a:t>Karanlık bir vazoyu görebilmek için fener </a:t>
            </a:r>
            <a:r>
              <a:rPr lang="tr-TR" sz="2400" dirty="0" smtClean="0">
                <a:latin typeface="mHelvetica"/>
              </a:rPr>
              <a:t>kullanmanız gerekir</a:t>
            </a:r>
            <a:r>
              <a:rPr lang="tr-TR" sz="2400" dirty="0">
                <a:latin typeface="mHelvetica"/>
              </a:rPr>
              <a:t>. Cisimleri görebilmek için ışık olmalıdır.</a:t>
            </a:r>
          </a:p>
          <a:p>
            <a:r>
              <a:rPr lang="tr-TR" sz="2400" dirty="0">
                <a:latin typeface="mHelvetica"/>
              </a:rPr>
              <a:t>Karanlıkta vazoya doğru fener tuttuğunuzda, </a:t>
            </a:r>
            <a:r>
              <a:rPr lang="tr-TR" sz="2400" dirty="0" smtClean="0">
                <a:latin typeface="mHelvetica"/>
              </a:rPr>
              <a:t>vazonun sadece </a:t>
            </a:r>
            <a:r>
              <a:rPr lang="tr-TR" sz="2400" dirty="0">
                <a:latin typeface="mHelvetica"/>
              </a:rPr>
              <a:t>ışık alan yerlerini görebilirsiniz. </a:t>
            </a:r>
            <a:endParaRPr lang="tr-TR" sz="2400" dirty="0"/>
          </a:p>
        </p:txBody>
      </p:sp>
      <p:pic>
        <p:nvPicPr>
          <p:cNvPr id="18434"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397557" y="980728"/>
            <a:ext cx="3667125" cy="275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Dikdörtgen 2"/>
          <p:cNvSpPr/>
          <p:nvPr/>
        </p:nvSpPr>
        <p:spPr>
          <a:xfrm>
            <a:off x="146043" y="133181"/>
            <a:ext cx="8907685" cy="461665"/>
          </a:xfrm>
          <a:prstGeom prst="rect">
            <a:avLst/>
          </a:prstGeom>
        </p:spPr>
        <p:txBody>
          <a:bodyPr wrap="square">
            <a:spAutoFit/>
          </a:bodyPr>
          <a:lstStyle/>
          <a:p>
            <a:pPr lvl="0"/>
            <a:r>
              <a:rPr lang="tr-TR" sz="2400" dirty="0">
                <a:solidFill>
                  <a:prstClr val="black"/>
                </a:solidFill>
                <a:latin typeface="mHelvetica"/>
              </a:rPr>
              <a:t>Bunu anlamak için aşağıdaki vazoyu inceleyeniz.</a:t>
            </a:r>
          </a:p>
        </p:txBody>
      </p:sp>
      <p:sp>
        <p:nvSpPr>
          <p:cNvPr id="4" name="Dikdörtgen 3"/>
          <p:cNvSpPr/>
          <p:nvPr/>
        </p:nvSpPr>
        <p:spPr>
          <a:xfrm>
            <a:off x="186206" y="3811692"/>
            <a:ext cx="8778282" cy="830997"/>
          </a:xfrm>
          <a:prstGeom prst="rect">
            <a:avLst/>
          </a:prstGeom>
        </p:spPr>
        <p:txBody>
          <a:bodyPr wrap="square">
            <a:spAutoFit/>
          </a:bodyPr>
          <a:lstStyle/>
          <a:p>
            <a:pPr lvl="0"/>
            <a:r>
              <a:rPr lang="tr-TR" sz="2400" dirty="0">
                <a:solidFill>
                  <a:prstClr val="black"/>
                </a:solidFill>
                <a:latin typeface="mHelvetica"/>
              </a:rPr>
              <a:t>Karşıdan bakan biri aydınlanmış kısımlarını göreceğinden vazonun </a:t>
            </a:r>
            <a:r>
              <a:rPr lang="tr-TR" sz="2400" dirty="0" smtClean="0">
                <a:solidFill>
                  <a:prstClr val="black"/>
                </a:solidFill>
                <a:latin typeface="mHelvetica"/>
              </a:rPr>
              <a:t>şeklini farklı </a:t>
            </a:r>
            <a:r>
              <a:rPr lang="tr-TR" sz="2400" dirty="0">
                <a:solidFill>
                  <a:prstClr val="black"/>
                </a:solidFill>
                <a:latin typeface="mHelvetica"/>
              </a:rPr>
              <a:t>görür.</a:t>
            </a:r>
            <a:endParaRPr lang="tr-TR" sz="2400" dirty="0">
              <a:solidFill>
                <a:prstClr val="black"/>
              </a:solidFill>
            </a:endParaRPr>
          </a:p>
        </p:txBody>
      </p:sp>
    </p:spTree>
    <p:extLst>
      <p:ext uri="{BB962C8B-B14F-4D97-AF65-F5344CB8AC3E}">
        <p14:creationId xmlns:p14="http://schemas.microsoft.com/office/powerpoint/2010/main" val="145644163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ontrols>
      <mc:AlternateContent xmlns:mc="http://schemas.openxmlformats.org/markup-compatibility/2006">
        <mc:Choice xmlns:v="urn:schemas-microsoft-com:vml" Requires="v">
          <p:control spid="12292" name="ShockwaveFlash1" r:id="rId2" imgW="7992591" imgH="5831657"/>
        </mc:Choice>
        <mc:Fallback>
          <p:control name="ShockwaveFlash1" r:id="rId2" imgW="7992591" imgH="5831657">
            <p:pic>
              <p:nvPicPr>
                <p:cNvPr id="0" name="ShockwaveFlash1"/>
                <p:cNvPicPr preferRelativeResize="0">
                  <a:picLocks noChangeArrowheads="1" noChangeShapeType="1"/>
                </p:cNvPicPr>
                <p:nvPr>
                  <p:custDataLst>
                    <p:tags r:id="rId3"/>
                  </p:custDataLst>
                </p:nvPr>
              </p:nvPicPr>
              <p:blipFill>
                <a:blip r:embed="rId5">
                  <a:extLst>
                    <a:ext uri="{28A0092B-C50C-407E-A947-70E740481C1C}">
                      <a14:useLocalDpi xmlns:a14="http://schemas.microsoft.com/office/drawing/2010/main" val="0"/>
                    </a:ext>
                  </a:extLst>
                </a:blip>
                <a:srcRect/>
                <a:stretch>
                  <a:fillRect/>
                </a:stretch>
              </p:blipFill>
              <p:spPr bwMode="auto">
                <a:xfrm>
                  <a:off x="539750" y="260350"/>
                  <a:ext cx="7993063" cy="5832475"/>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425269732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07504" y="116632"/>
            <a:ext cx="8784976" cy="1200329"/>
          </a:xfrm>
          <a:prstGeom prst="rect">
            <a:avLst/>
          </a:prstGeom>
        </p:spPr>
        <p:txBody>
          <a:bodyPr wrap="square">
            <a:spAutoFit/>
          </a:bodyPr>
          <a:lstStyle/>
          <a:p>
            <a:r>
              <a:rPr lang="tr-TR" sz="2400" dirty="0">
                <a:latin typeface="mHelvetica"/>
              </a:rPr>
              <a:t>Işık kaynağının yeri değiştirilse vazonun aydınlık kısmının görüntüsü de değişir. Fenerle </a:t>
            </a:r>
            <a:r>
              <a:rPr lang="tr-TR" sz="2400" dirty="0" smtClean="0">
                <a:latin typeface="mHelvetica"/>
              </a:rPr>
              <a:t>aydınlatılan vazo </a:t>
            </a:r>
            <a:r>
              <a:rPr lang="tr-TR" sz="2400" dirty="0">
                <a:latin typeface="mHelvetica"/>
              </a:rPr>
              <a:t>ile Ay arasında nasıl bir benzerlik vardır?</a:t>
            </a:r>
            <a:endParaRPr lang="tr-TR" sz="2400" dirty="0"/>
          </a:p>
        </p:txBody>
      </p:sp>
      <p:pic>
        <p:nvPicPr>
          <p:cNvPr id="19458"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79512" y="1700808"/>
            <a:ext cx="3419475" cy="3228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Dikdörtgen 2"/>
          <p:cNvSpPr/>
          <p:nvPr/>
        </p:nvSpPr>
        <p:spPr>
          <a:xfrm>
            <a:off x="3851920" y="1738694"/>
            <a:ext cx="5040560" cy="2677656"/>
          </a:xfrm>
          <a:prstGeom prst="rect">
            <a:avLst/>
          </a:prstGeom>
        </p:spPr>
        <p:txBody>
          <a:bodyPr wrap="square">
            <a:spAutoFit/>
          </a:bodyPr>
          <a:lstStyle/>
          <a:p>
            <a:r>
              <a:rPr lang="tr-TR" sz="2400" dirty="0">
                <a:latin typeface="mHelvetica"/>
              </a:rPr>
              <a:t>Ay, bazı geceler gökyüzünde görünür, bazı geceler görünmez.</a:t>
            </a:r>
          </a:p>
          <a:p>
            <a:r>
              <a:rPr lang="tr-TR" sz="2400" dirty="0">
                <a:latin typeface="mHelvetica"/>
              </a:rPr>
              <a:t>Bu durum, Ay’ın ışık kaynağı olmamasındandır. Ay, Güneş’ten</a:t>
            </a:r>
          </a:p>
          <a:p>
            <a:r>
              <a:rPr lang="tr-TR" sz="2400" dirty="0">
                <a:latin typeface="mHelvetica"/>
              </a:rPr>
              <a:t>aldığı ışığı bize yansıtır. Güneş, bir ışık kaynağı </a:t>
            </a:r>
            <a:r>
              <a:rPr lang="tr-TR" sz="2400" dirty="0" smtClean="0">
                <a:latin typeface="mHelvetica"/>
              </a:rPr>
              <a:t>olduğu için </a:t>
            </a:r>
            <a:r>
              <a:rPr lang="tr-TR" sz="2400" dirty="0">
                <a:latin typeface="mHelvetica"/>
              </a:rPr>
              <a:t>Ay ve Dünya’yı aydınlatır</a:t>
            </a:r>
            <a:endParaRPr lang="tr-TR" sz="2400" dirty="0"/>
          </a:p>
        </p:txBody>
      </p:sp>
    </p:spTree>
    <p:extLst>
      <p:ext uri="{BB962C8B-B14F-4D97-AF65-F5344CB8AC3E}">
        <p14:creationId xmlns:p14="http://schemas.microsoft.com/office/powerpoint/2010/main" val="25911268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ontrols>
      <mc:AlternateContent xmlns:mc="http://schemas.openxmlformats.org/markup-compatibility/2006">
        <mc:Choice xmlns:v="urn:schemas-microsoft-com:vml" Requires="v">
          <p:control spid="11268" name="ShockwaveFlash1" r:id="rId2" imgW="7992591" imgH="6047619"/>
        </mc:Choice>
        <mc:Fallback>
          <p:control name="ShockwaveFlash1" r:id="rId2" imgW="7992591" imgH="6047619">
            <p:pic>
              <p:nvPicPr>
                <p:cNvPr id="0" name="ShockwaveFlash1"/>
                <p:cNvPicPr preferRelativeResize="0">
                  <a:picLocks noChangeArrowheads="1" noChangeShapeType="1"/>
                </p:cNvPicPr>
                <p:nvPr>
                  <p:custDataLst>
                    <p:tags r:id="rId3"/>
                  </p:custDataLst>
                </p:nvPr>
              </p:nvPicPr>
              <p:blipFill>
                <a:blip r:embed="rId5">
                  <a:extLst>
                    <a:ext uri="{28A0092B-C50C-407E-A947-70E740481C1C}">
                      <a14:useLocalDpi xmlns:a14="http://schemas.microsoft.com/office/drawing/2010/main" val="0"/>
                    </a:ext>
                  </a:extLst>
                </a:blip>
                <a:srcRect/>
                <a:stretch>
                  <a:fillRect/>
                </a:stretch>
              </p:blipFill>
              <p:spPr bwMode="auto">
                <a:xfrm>
                  <a:off x="539750" y="188913"/>
                  <a:ext cx="7993063" cy="6048375"/>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188839032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07503" y="120604"/>
            <a:ext cx="8936393" cy="61847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3887313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ontrols>
      <mc:AlternateContent xmlns:mc="http://schemas.openxmlformats.org/markup-compatibility/2006">
        <mc:Choice xmlns:v="urn:schemas-microsoft-com:vml" Requires="v">
          <p:control spid="8196" name="ShockwaveFlash1" r:id="rId2" imgW="7274266" imgH="5833466"/>
        </mc:Choice>
        <mc:Fallback>
          <p:control name="ShockwaveFlash1" r:id="rId2" imgW="7274266" imgH="5833466">
            <p:pic>
              <p:nvPicPr>
                <p:cNvPr id="0" name="ShockwaveFlash1"/>
                <p:cNvPicPr preferRelativeResize="0">
                  <a:picLocks noChangeArrowheads="1" noChangeShapeType="1"/>
                </p:cNvPicPr>
                <p:nvPr>
                  <p:custDataLst>
                    <p:tags r:id="rId3"/>
                  </p:custDataLst>
                </p:nvPr>
              </p:nvPicPr>
              <p:blipFill>
                <a:blip r:embed="rId5">
                  <a:extLst>
                    <a:ext uri="{28A0092B-C50C-407E-A947-70E740481C1C}">
                      <a14:useLocalDpi xmlns:a14="http://schemas.microsoft.com/office/drawing/2010/main" val="0"/>
                    </a:ext>
                  </a:extLst>
                </a:blip>
                <a:srcRect/>
                <a:stretch>
                  <a:fillRect/>
                </a:stretch>
              </p:blipFill>
              <p:spPr bwMode="auto">
                <a:xfrm>
                  <a:off x="1042988" y="115888"/>
                  <a:ext cx="7273925" cy="5834062"/>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260664132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251520" y="260648"/>
            <a:ext cx="8640960" cy="3477875"/>
          </a:xfrm>
          <a:prstGeom prst="rect">
            <a:avLst/>
          </a:prstGeom>
        </p:spPr>
        <p:txBody>
          <a:bodyPr wrap="square">
            <a:spAutoFit/>
          </a:bodyPr>
          <a:lstStyle/>
          <a:p>
            <a:r>
              <a:rPr lang="tr-TR" sz="2200" dirty="0">
                <a:latin typeface="mHelvetica"/>
              </a:rPr>
              <a:t>Yukarıdaki ay gözlem takvimini inceleyiniz. Burada Ay’ın sürekli aynı şekilde görünmediğini </a:t>
            </a:r>
            <a:r>
              <a:rPr lang="tr-TR" sz="2200" dirty="0" smtClean="0">
                <a:latin typeface="mHelvetica"/>
              </a:rPr>
              <a:t>fark edebilirsiniz</a:t>
            </a:r>
            <a:r>
              <a:rPr lang="tr-TR" sz="2200" dirty="0">
                <a:latin typeface="mHelvetica"/>
              </a:rPr>
              <a:t>. Ay, farklı şekillerde görünmesi belli aralıklarla tekrarlanır. Ay'ın belirli zaman </a:t>
            </a:r>
            <a:r>
              <a:rPr lang="tr-TR" sz="2200" dirty="0" smtClean="0">
                <a:latin typeface="mHelvetica"/>
              </a:rPr>
              <a:t>aralıklarında yuvarlak </a:t>
            </a:r>
            <a:r>
              <a:rPr lang="tr-TR" sz="2200" dirty="0">
                <a:latin typeface="mHelvetica"/>
              </a:rPr>
              <a:t>görünüşü oluşur. Ay'ın Dünya etrafında dolaşırken oluşturduğu farklı görüntüler, belli bir </a:t>
            </a:r>
            <a:r>
              <a:rPr lang="tr-TR" sz="2200" dirty="0" smtClean="0">
                <a:latin typeface="mHelvetica"/>
              </a:rPr>
              <a:t>sırayı takip </a:t>
            </a:r>
            <a:r>
              <a:rPr lang="tr-TR" sz="2200" dirty="0">
                <a:latin typeface="mHelvetica"/>
              </a:rPr>
              <a:t>eder. Ay’ın bu farklı görüntüleri, düzenli olarak tekrarlanır. Ay’ın Dünya’nın etrafında dönmesi </a:t>
            </a:r>
            <a:r>
              <a:rPr lang="tr-TR" sz="2200" dirty="0" smtClean="0">
                <a:latin typeface="mHelvetica"/>
              </a:rPr>
              <a:t>sonucu Ay'da </a:t>
            </a:r>
            <a:r>
              <a:rPr lang="tr-TR" sz="2200" dirty="0">
                <a:latin typeface="mHelvetica"/>
              </a:rPr>
              <a:t>oluşan farklı görüntülere </a:t>
            </a:r>
            <a:r>
              <a:rPr lang="tr-TR" sz="2200" b="1" dirty="0">
                <a:latin typeface="mHelvetica-Bold"/>
              </a:rPr>
              <a:t>Ay’ın evreleri </a:t>
            </a:r>
            <a:r>
              <a:rPr lang="tr-TR" sz="2200" dirty="0">
                <a:latin typeface="mHelvetica"/>
              </a:rPr>
              <a:t>denir. Ay bulunduğu evreye göre bazı adlar alır. </a:t>
            </a:r>
            <a:r>
              <a:rPr lang="tr-TR" sz="2200" dirty="0" smtClean="0">
                <a:latin typeface="mHelvetica"/>
              </a:rPr>
              <a:t>Ay dünya </a:t>
            </a:r>
            <a:r>
              <a:rPr lang="tr-TR" sz="2200" dirty="0">
                <a:latin typeface="mHelvetica"/>
              </a:rPr>
              <a:t>etrafında dolanırken aynı zamanda kendi </a:t>
            </a:r>
            <a:r>
              <a:rPr lang="tr-TR" sz="2200" dirty="0" smtClean="0">
                <a:latin typeface="mHelvetica"/>
              </a:rPr>
              <a:t>etrafın dada </a:t>
            </a:r>
            <a:r>
              <a:rPr lang="tr-TR" sz="2200" dirty="0">
                <a:latin typeface="mHelvetica"/>
              </a:rPr>
              <a:t>döner. Ay bu hareketlerine sürekli </a:t>
            </a:r>
            <a:r>
              <a:rPr lang="tr-TR" sz="2200" dirty="0" smtClean="0">
                <a:latin typeface="mHelvetica"/>
              </a:rPr>
              <a:t>devam eder </a:t>
            </a:r>
            <a:r>
              <a:rPr lang="tr-TR" sz="2200" dirty="0">
                <a:latin typeface="mHelvetica"/>
              </a:rPr>
              <a:t>çünkü Ay Dünya'nın uydusudur.</a:t>
            </a:r>
            <a:endParaRPr lang="tr-TR" sz="2200" dirty="0"/>
          </a:p>
        </p:txBody>
      </p:sp>
      <p:pic>
        <p:nvPicPr>
          <p:cNvPr id="21506"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42785" y="4005064"/>
            <a:ext cx="3630931" cy="2376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Dikdörtgen 2"/>
          <p:cNvSpPr/>
          <p:nvPr/>
        </p:nvSpPr>
        <p:spPr>
          <a:xfrm>
            <a:off x="4049566" y="4223700"/>
            <a:ext cx="5094434" cy="1938992"/>
          </a:xfrm>
          <a:prstGeom prst="rect">
            <a:avLst/>
          </a:prstGeom>
        </p:spPr>
        <p:txBody>
          <a:bodyPr wrap="square">
            <a:spAutoFit/>
          </a:bodyPr>
          <a:lstStyle/>
          <a:p>
            <a:r>
              <a:rPr lang="tr-TR" sz="2400" dirty="0">
                <a:latin typeface="mHelvetica"/>
              </a:rPr>
              <a:t>Ay’ın evrelerinden birinin adı hilaldir. Bu evrenin bizim </a:t>
            </a:r>
            <a:r>
              <a:rPr lang="tr-TR" sz="2400" dirty="0" smtClean="0">
                <a:latin typeface="mHelvetica"/>
              </a:rPr>
              <a:t>için önemi</a:t>
            </a:r>
            <a:r>
              <a:rPr lang="tr-TR" sz="2400" dirty="0">
                <a:latin typeface="mHelvetica"/>
              </a:rPr>
              <a:t>, bayrağımızda bulunmasıdır. Diğer evrelerin </a:t>
            </a:r>
            <a:r>
              <a:rPr lang="tr-TR" sz="2400" dirty="0" smtClean="0">
                <a:latin typeface="mHelvetica"/>
              </a:rPr>
              <a:t>oluşumunu sonraki </a:t>
            </a:r>
            <a:r>
              <a:rPr lang="tr-TR" sz="2400" dirty="0">
                <a:latin typeface="mHelvetica"/>
              </a:rPr>
              <a:t>sayfadaki posterde görebilirsiniz.</a:t>
            </a:r>
            <a:endParaRPr lang="tr-TR" sz="2400" dirty="0"/>
          </a:p>
        </p:txBody>
      </p:sp>
    </p:spTree>
    <p:extLst>
      <p:ext uri="{BB962C8B-B14F-4D97-AF65-F5344CB8AC3E}">
        <p14:creationId xmlns:p14="http://schemas.microsoft.com/office/powerpoint/2010/main" val="369992681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5213" y="189895"/>
            <a:ext cx="9142783" cy="13148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531"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8966" y="2996952"/>
            <a:ext cx="8784976" cy="25681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1334328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783629" y="116632"/>
            <a:ext cx="5257014" cy="30243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ikdörtgen 1"/>
          <p:cNvSpPr/>
          <p:nvPr/>
        </p:nvSpPr>
        <p:spPr>
          <a:xfrm>
            <a:off x="51926" y="404664"/>
            <a:ext cx="3816424" cy="2677656"/>
          </a:xfrm>
          <a:prstGeom prst="rect">
            <a:avLst/>
          </a:prstGeom>
        </p:spPr>
        <p:txBody>
          <a:bodyPr wrap="square">
            <a:spAutoFit/>
          </a:bodyPr>
          <a:lstStyle/>
          <a:p>
            <a:r>
              <a:rPr lang="tr-TR" sz="2400" dirty="0"/>
              <a:t>Eski </a:t>
            </a:r>
            <a:r>
              <a:rPr lang="tr-TR" sz="2400" dirty="0" smtClean="0"/>
              <a:t>Yunan’da insanlar</a:t>
            </a:r>
            <a:r>
              <a:rPr lang="tr-TR" sz="2400" dirty="0"/>
              <a:t>, Güneş’e bir tanrı gözüyle </a:t>
            </a:r>
            <a:r>
              <a:rPr lang="tr-TR" sz="2400" dirty="0" smtClean="0"/>
              <a:t>bakıyorlardı. Güneş </a:t>
            </a:r>
            <a:r>
              <a:rPr lang="tr-TR" sz="2400" dirty="0"/>
              <a:t>tanrısı </a:t>
            </a:r>
            <a:r>
              <a:rPr lang="tr-TR" sz="2400" dirty="0" err="1" smtClean="0"/>
              <a:t>Helios</a:t>
            </a:r>
            <a:r>
              <a:rPr lang="tr-TR" sz="2400" dirty="0" smtClean="0"/>
              <a:t> (</a:t>
            </a:r>
            <a:r>
              <a:rPr lang="tr-TR" sz="2400" dirty="0" err="1" smtClean="0"/>
              <a:t>Helyos</a:t>
            </a:r>
            <a:r>
              <a:rPr lang="tr-TR" sz="2400" dirty="0"/>
              <a:t>)’un gündüzleri </a:t>
            </a:r>
            <a:r>
              <a:rPr lang="tr-TR" sz="2400" dirty="0" smtClean="0"/>
              <a:t>gökyüzünde arabasını </a:t>
            </a:r>
            <a:r>
              <a:rPr lang="tr-TR" sz="2400" dirty="0"/>
              <a:t>sürerek doğudan batıya yol </a:t>
            </a:r>
            <a:r>
              <a:rPr lang="tr-TR" sz="2400" dirty="0" smtClean="0"/>
              <a:t>aldığını düşünüyorlardı</a:t>
            </a:r>
            <a:r>
              <a:rPr lang="tr-TR" sz="2400" dirty="0"/>
              <a:t>. </a:t>
            </a:r>
            <a:r>
              <a:rPr lang="tr-TR" sz="2400" dirty="0" smtClean="0"/>
              <a:t> </a:t>
            </a:r>
            <a:endParaRPr lang="tr-TR" sz="2400" dirty="0"/>
          </a:p>
        </p:txBody>
      </p:sp>
      <p:sp>
        <p:nvSpPr>
          <p:cNvPr id="3" name="Dikdörtgen 2"/>
          <p:cNvSpPr/>
          <p:nvPr/>
        </p:nvSpPr>
        <p:spPr>
          <a:xfrm>
            <a:off x="228645" y="3429000"/>
            <a:ext cx="8936856" cy="1938992"/>
          </a:xfrm>
          <a:prstGeom prst="rect">
            <a:avLst/>
          </a:prstGeom>
        </p:spPr>
        <p:txBody>
          <a:bodyPr wrap="square">
            <a:spAutoFit/>
          </a:bodyPr>
          <a:lstStyle/>
          <a:p>
            <a:pPr lvl="0"/>
            <a:r>
              <a:rPr lang="tr-TR" sz="2400" dirty="0">
                <a:solidFill>
                  <a:prstClr val="black"/>
                </a:solidFill>
              </a:rPr>
              <a:t>Bunların yanında, geçmişte Dünya’nın yuvarlak olduğunu söyleyen bilim insanları da </a:t>
            </a:r>
            <a:r>
              <a:rPr lang="tr-TR" sz="2400" dirty="0" smtClean="0">
                <a:solidFill>
                  <a:prstClr val="black"/>
                </a:solidFill>
              </a:rPr>
              <a:t>olmuştur. </a:t>
            </a:r>
          </a:p>
          <a:p>
            <a:pPr lvl="0"/>
            <a:r>
              <a:rPr lang="tr-TR" sz="2400" dirty="0" smtClean="0"/>
              <a:t>Dünya’nın </a:t>
            </a:r>
            <a:r>
              <a:rPr lang="tr-TR" sz="2400" dirty="0"/>
              <a:t>yuvarlak olduğunu gösteren bazı kanıtlar vardır. Bunlardan bir tanesi yaklaşan </a:t>
            </a:r>
            <a:r>
              <a:rPr lang="tr-TR" sz="2400" dirty="0" smtClean="0"/>
              <a:t>gemilerdir. Uzaktaki </a:t>
            </a:r>
            <a:r>
              <a:rPr lang="tr-TR" sz="2400" dirty="0"/>
              <a:t>bir geminin önce bacası görülür. Yaklaştıkça geminin bütünü görünmeye başlar. </a:t>
            </a:r>
          </a:p>
        </p:txBody>
      </p:sp>
    </p:spTree>
    <p:extLst>
      <p:ext uri="{BB962C8B-B14F-4D97-AF65-F5344CB8AC3E}">
        <p14:creationId xmlns:p14="http://schemas.microsoft.com/office/powerpoint/2010/main" val="150652530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ontrols>
      <mc:AlternateContent xmlns:mc="http://schemas.openxmlformats.org/markup-compatibility/2006">
        <mc:Choice xmlns:v="urn:schemas-microsoft-com:vml" Requires="v">
          <p:control spid="6148" name="ShockwaveFlash1" r:id="rId2" imgW="8135486" imgH="5401429"/>
        </mc:Choice>
        <mc:Fallback>
          <p:control name="ShockwaveFlash1" r:id="rId2" imgW="8135486" imgH="5401429">
            <p:pic>
              <p:nvPicPr>
                <p:cNvPr id="0" name="ShockwaveFlash1"/>
                <p:cNvPicPr preferRelativeResize="0">
                  <a:picLocks noChangeArrowheads="1" noChangeShapeType="1"/>
                </p:cNvPicPr>
                <p:nvPr>
                  <p:custDataLst>
                    <p:tags r:id="rId3"/>
                  </p:custDataLst>
                </p:nvPr>
              </p:nvPicPr>
              <p:blipFill>
                <a:blip r:embed="rId5">
                  <a:extLst>
                    <a:ext uri="{28A0092B-C50C-407E-A947-70E740481C1C}">
                      <a14:useLocalDpi xmlns:a14="http://schemas.microsoft.com/office/drawing/2010/main" val="0"/>
                    </a:ext>
                  </a:extLst>
                </a:blip>
                <a:srcRect/>
                <a:stretch>
                  <a:fillRect/>
                </a:stretch>
              </p:blipFill>
              <p:spPr bwMode="auto">
                <a:xfrm>
                  <a:off x="468313" y="115888"/>
                  <a:ext cx="8135937" cy="5400675"/>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132776852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780" y="332656"/>
            <a:ext cx="9198831" cy="6199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ikdörtgen 1"/>
          <p:cNvSpPr/>
          <p:nvPr/>
        </p:nvSpPr>
        <p:spPr>
          <a:xfrm>
            <a:off x="611560" y="4149080"/>
            <a:ext cx="1261884" cy="400110"/>
          </a:xfrm>
          <a:prstGeom prst="rect">
            <a:avLst/>
          </a:prstGeom>
        </p:spPr>
        <p:txBody>
          <a:bodyPr wrap="none">
            <a:spAutoFit/>
          </a:bodyPr>
          <a:lstStyle/>
          <a:p>
            <a:pPr lvl="0"/>
            <a:r>
              <a:rPr lang="tr-TR" sz="2000" b="1" dirty="0" smtClean="0">
                <a:solidFill>
                  <a:srgbClr val="FF0000"/>
                </a:solidFill>
                <a:latin typeface="Courier New"/>
                <a:ea typeface="Courier New"/>
              </a:rPr>
              <a:t>Dolunay</a:t>
            </a:r>
            <a:endParaRPr lang="tr-TR" sz="2000" b="1" dirty="0">
              <a:solidFill>
                <a:srgbClr val="FF0000"/>
              </a:solidFill>
              <a:latin typeface="Courier New"/>
              <a:ea typeface="Courier New"/>
            </a:endParaRPr>
          </a:p>
        </p:txBody>
      </p:sp>
      <p:sp>
        <p:nvSpPr>
          <p:cNvPr id="3" name="Dikdörtgen 2"/>
          <p:cNvSpPr/>
          <p:nvPr/>
        </p:nvSpPr>
        <p:spPr>
          <a:xfrm>
            <a:off x="4874548" y="1682146"/>
            <a:ext cx="1723549" cy="400110"/>
          </a:xfrm>
          <a:prstGeom prst="rect">
            <a:avLst/>
          </a:prstGeom>
        </p:spPr>
        <p:txBody>
          <a:bodyPr wrap="none">
            <a:spAutoFit/>
          </a:bodyPr>
          <a:lstStyle/>
          <a:p>
            <a:pPr lvl="0"/>
            <a:r>
              <a:rPr lang="tr-TR" sz="2000" b="1" dirty="0" smtClean="0">
                <a:solidFill>
                  <a:srgbClr val="FF0000"/>
                </a:solidFill>
                <a:latin typeface="Courier New"/>
                <a:ea typeface="Courier New"/>
              </a:rPr>
              <a:t>İlk dördün</a:t>
            </a:r>
            <a:endParaRPr lang="tr-TR" sz="2000" b="1" dirty="0">
              <a:solidFill>
                <a:srgbClr val="FF0000"/>
              </a:solidFill>
              <a:latin typeface="Courier New"/>
              <a:ea typeface="Courier New"/>
            </a:endParaRPr>
          </a:p>
        </p:txBody>
      </p:sp>
      <p:sp>
        <p:nvSpPr>
          <p:cNvPr id="4" name="Dikdörtgen 3"/>
          <p:cNvSpPr/>
          <p:nvPr/>
        </p:nvSpPr>
        <p:spPr>
          <a:xfrm>
            <a:off x="6228184" y="5805264"/>
            <a:ext cx="1723549" cy="400110"/>
          </a:xfrm>
          <a:prstGeom prst="rect">
            <a:avLst/>
          </a:prstGeom>
        </p:spPr>
        <p:txBody>
          <a:bodyPr wrap="none">
            <a:spAutoFit/>
          </a:bodyPr>
          <a:lstStyle/>
          <a:p>
            <a:pPr lvl="0"/>
            <a:r>
              <a:rPr lang="tr-TR" sz="2000" b="1" dirty="0" smtClean="0">
                <a:solidFill>
                  <a:srgbClr val="FF0000"/>
                </a:solidFill>
                <a:latin typeface="Courier New"/>
                <a:ea typeface="Courier New"/>
              </a:rPr>
              <a:t>Son dördün</a:t>
            </a:r>
            <a:endParaRPr lang="tr-TR" sz="2000" b="1" dirty="0">
              <a:solidFill>
                <a:srgbClr val="FF0000"/>
              </a:solidFill>
              <a:latin typeface="Courier New"/>
              <a:ea typeface="Courier New"/>
            </a:endParaRPr>
          </a:p>
        </p:txBody>
      </p:sp>
    </p:spTree>
    <p:extLst>
      <p:ext uri="{BB962C8B-B14F-4D97-AF65-F5344CB8AC3E}">
        <p14:creationId xmlns:p14="http://schemas.microsoft.com/office/powerpoint/2010/main" val="2728277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8775" y="476672"/>
            <a:ext cx="9126449" cy="28169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ikdörtgen 1"/>
          <p:cNvSpPr/>
          <p:nvPr/>
        </p:nvSpPr>
        <p:spPr>
          <a:xfrm>
            <a:off x="44069" y="5729488"/>
            <a:ext cx="8928992" cy="830997"/>
          </a:xfrm>
          <a:prstGeom prst="rect">
            <a:avLst/>
          </a:prstGeom>
        </p:spPr>
        <p:txBody>
          <a:bodyPr wrap="square">
            <a:spAutoFit/>
          </a:bodyPr>
          <a:lstStyle/>
          <a:p>
            <a:r>
              <a:rPr lang="tr-TR" sz="2400" dirty="0"/>
              <a:t>Hilal evresindeki Ay’ın konumu nasıldır? Aşağıdaki tabloyu inceleyiniz. Bu evrelerinin </a:t>
            </a:r>
            <a:r>
              <a:rPr lang="tr-TR" sz="2400" dirty="0" smtClean="0"/>
              <a:t>hangisinden sonra </a:t>
            </a:r>
            <a:r>
              <a:rPr lang="tr-TR" sz="2400" dirty="0"/>
              <a:t>Ay'ın hilal evresi oluşur?</a:t>
            </a:r>
          </a:p>
        </p:txBody>
      </p:sp>
      <p:sp>
        <p:nvSpPr>
          <p:cNvPr id="3" name="Dikdörtgen 2"/>
          <p:cNvSpPr/>
          <p:nvPr/>
        </p:nvSpPr>
        <p:spPr>
          <a:xfrm>
            <a:off x="163946" y="2276872"/>
            <a:ext cx="8784977" cy="1384995"/>
          </a:xfrm>
          <a:prstGeom prst="rect">
            <a:avLst/>
          </a:prstGeom>
        </p:spPr>
        <p:txBody>
          <a:bodyPr wrap="square">
            <a:spAutoFit/>
          </a:bodyPr>
          <a:lstStyle/>
          <a:p>
            <a:r>
              <a:rPr lang="tr-TR" sz="2800" b="1" dirty="0" smtClean="0">
                <a:solidFill>
                  <a:srgbClr val="FF0000"/>
                </a:solidFill>
              </a:rPr>
              <a:t>3 kere dolunay gördüğüne göre 3 x 28:84 gün denizci bu adada kalmıştır.</a:t>
            </a:r>
          </a:p>
          <a:p>
            <a:r>
              <a:rPr lang="tr-TR" sz="2800" b="1" dirty="0" smtClean="0">
                <a:solidFill>
                  <a:srgbClr val="FF0000"/>
                </a:solidFill>
              </a:rPr>
              <a:t>Denizci ayın 28 günde bir kere dolunay evresi vardır.</a:t>
            </a:r>
            <a:endParaRPr lang="tr-TR" sz="2800" b="1" dirty="0">
              <a:solidFill>
                <a:srgbClr val="FF0000"/>
              </a:solidFill>
            </a:endParaRPr>
          </a:p>
        </p:txBody>
      </p:sp>
    </p:spTree>
    <p:extLst>
      <p:ext uri="{BB962C8B-B14F-4D97-AF65-F5344CB8AC3E}">
        <p14:creationId xmlns:p14="http://schemas.microsoft.com/office/powerpoint/2010/main" val="6683156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ontrols>
      <mc:AlternateContent xmlns:mc="http://schemas.openxmlformats.org/markup-compatibility/2006">
        <mc:Choice xmlns:v="urn:schemas-microsoft-com:vml" Requires="v">
          <p:control spid="7172" name="ShockwaveFlash1" r:id="rId2" imgW="8064533" imgH="5688724"/>
        </mc:Choice>
        <mc:Fallback>
          <p:control name="ShockwaveFlash1" r:id="rId2" imgW="8064533" imgH="5688724">
            <p:pic>
              <p:nvPicPr>
                <p:cNvPr id="0" name="ShockwaveFlash1"/>
                <p:cNvPicPr preferRelativeResize="0">
                  <a:picLocks noChangeArrowheads="1" noChangeShapeType="1"/>
                </p:cNvPicPr>
                <p:nvPr>
                  <p:custDataLst>
                    <p:tags r:id="rId3"/>
                  </p:custDataLst>
                </p:nvPr>
              </p:nvPicPr>
              <p:blipFill>
                <a:blip r:embed="rId5">
                  <a:extLst>
                    <a:ext uri="{28A0092B-C50C-407E-A947-70E740481C1C}">
                      <a14:useLocalDpi xmlns:a14="http://schemas.microsoft.com/office/drawing/2010/main" val="0"/>
                    </a:ext>
                  </a:extLst>
                </a:blip>
                <a:srcRect/>
                <a:stretch>
                  <a:fillRect/>
                </a:stretch>
              </p:blipFill>
              <p:spPr bwMode="auto">
                <a:xfrm>
                  <a:off x="468313" y="115888"/>
                  <a:ext cx="8064500" cy="56896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76177180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0"/>
            <a:ext cx="9144000" cy="6905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21059767"/>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835696" y="5960319"/>
            <a:ext cx="5824075" cy="461665"/>
          </a:xfrm>
          <a:prstGeom prst="rect">
            <a:avLst/>
          </a:prstGeom>
        </p:spPr>
        <p:txBody>
          <a:bodyPr wrap="square">
            <a:spAutoFit/>
          </a:bodyPr>
          <a:lstStyle/>
          <a:p>
            <a:r>
              <a:rPr lang="tr-TR" sz="2400" dirty="0" smtClean="0"/>
              <a:t>AYIN EVRELERİ İLGİLİ ETKİNLİĞİ YAPALIM</a:t>
            </a:r>
            <a:endParaRPr lang="tr-TR" sz="2400" dirty="0"/>
          </a:p>
        </p:txBody>
      </p:sp>
    </p:spTree>
    <p:controls>
      <mc:AlternateContent xmlns:mc="http://schemas.openxmlformats.org/markup-compatibility/2006">
        <mc:Choice xmlns:v="urn:schemas-microsoft-com:vml" Requires="v">
          <p:control spid="4100" name="ShockwaveFlash1" r:id="rId2" imgW="7632610" imgH="5760381"/>
        </mc:Choice>
        <mc:Fallback>
          <p:control name="ShockwaveFlash1" r:id="rId2" imgW="7632610" imgH="5760381">
            <p:pic>
              <p:nvPicPr>
                <p:cNvPr id="0" name="ShockwaveFlash1"/>
                <p:cNvPicPr preferRelativeResize="0">
                  <a:picLocks noChangeArrowheads="1" noChangeShapeType="1"/>
                </p:cNvPicPr>
                <p:nvPr>
                  <p:custDataLst>
                    <p:tags r:id="rId3"/>
                  </p:custDataLst>
                </p:nvPr>
              </p:nvPicPr>
              <p:blipFill>
                <a:blip r:embed="rId5">
                  <a:extLst>
                    <a:ext uri="{28A0092B-C50C-407E-A947-70E740481C1C}">
                      <a14:useLocalDpi xmlns:a14="http://schemas.microsoft.com/office/drawing/2010/main" val="0"/>
                    </a:ext>
                  </a:extLst>
                </a:blip>
                <a:srcRect/>
                <a:stretch>
                  <a:fillRect/>
                </a:stretch>
              </p:blipFill>
              <p:spPr bwMode="auto">
                <a:xfrm>
                  <a:off x="971550" y="0"/>
                  <a:ext cx="7632700" cy="5761038"/>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1098908798"/>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ontrols>
      <mc:AlternateContent xmlns:mc="http://schemas.openxmlformats.org/markup-compatibility/2006">
        <mc:Choice xmlns:v="urn:schemas-microsoft-com:vml" Requires="v">
          <p:control spid="13316" name="ShockwaveFlash1" r:id="rId2" imgW="8280572" imgH="6049219"/>
        </mc:Choice>
        <mc:Fallback>
          <p:control name="ShockwaveFlash1" r:id="rId2" imgW="8280572" imgH="6049219">
            <p:pic>
              <p:nvPicPr>
                <p:cNvPr id="0" name="ShockwaveFlash1"/>
                <p:cNvPicPr preferRelativeResize="0">
                  <a:picLocks noChangeArrowheads="1" noChangeShapeType="1"/>
                </p:cNvPicPr>
                <p:nvPr>
                  <p:custDataLst>
                    <p:tags r:id="rId3"/>
                  </p:custDataLst>
                </p:nvPr>
              </p:nvPicPr>
              <p:blipFill>
                <a:blip r:embed="rId5">
                  <a:extLst>
                    <a:ext uri="{28A0092B-C50C-407E-A947-70E740481C1C}">
                      <a14:useLocalDpi xmlns:a14="http://schemas.microsoft.com/office/drawing/2010/main" val="0"/>
                    </a:ext>
                  </a:extLst>
                </a:blip>
                <a:srcRect/>
                <a:stretch>
                  <a:fillRect/>
                </a:stretch>
              </p:blipFill>
              <p:spPr bwMode="auto">
                <a:xfrm>
                  <a:off x="539750" y="115888"/>
                  <a:ext cx="8280400" cy="6049962"/>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2117874424"/>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251520" y="188640"/>
            <a:ext cx="8712968" cy="369332"/>
          </a:xfrm>
          <a:prstGeom prst="rect">
            <a:avLst/>
          </a:prstGeom>
          <a:solidFill>
            <a:schemeClr val="accent1"/>
          </a:solidFill>
        </p:spPr>
        <p:txBody>
          <a:bodyPr wrap="square">
            <a:spAutoFit/>
          </a:bodyPr>
          <a:lstStyle/>
          <a:p>
            <a:r>
              <a:rPr lang="tr-TR" b="1" dirty="0">
                <a:solidFill>
                  <a:srgbClr val="FFFFFF"/>
                </a:solidFill>
                <a:latin typeface="OpenSans-Bold"/>
              </a:rPr>
              <a:t>Ünite Sonu Değerlendirme Soruları</a:t>
            </a:r>
            <a:endParaRPr lang="tr-TR" dirty="0"/>
          </a:p>
        </p:txBody>
      </p:sp>
      <p:sp>
        <p:nvSpPr>
          <p:cNvPr id="3" name="Dikdörtgen 2"/>
          <p:cNvSpPr/>
          <p:nvPr/>
        </p:nvSpPr>
        <p:spPr>
          <a:xfrm>
            <a:off x="245434" y="692696"/>
            <a:ext cx="8719054" cy="369332"/>
          </a:xfrm>
          <a:prstGeom prst="rect">
            <a:avLst/>
          </a:prstGeom>
        </p:spPr>
        <p:txBody>
          <a:bodyPr wrap="square">
            <a:spAutoFit/>
          </a:bodyPr>
          <a:lstStyle/>
          <a:p>
            <a:r>
              <a:rPr lang="tr-TR" b="1" dirty="0">
                <a:solidFill>
                  <a:srgbClr val="FF0000"/>
                </a:solidFill>
                <a:latin typeface="mHelvetica-Bold"/>
              </a:rPr>
              <a:t>A. Aşağıdaki tabloda verilen kavramları, boş bırakılan uygun yerlere yazınız.</a:t>
            </a:r>
            <a:endParaRPr lang="tr-TR" dirty="0">
              <a:solidFill>
                <a:srgbClr val="FF0000"/>
              </a:solidFill>
            </a:endParaRPr>
          </a:p>
        </p:txBody>
      </p:sp>
      <p:graphicFrame>
        <p:nvGraphicFramePr>
          <p:cNvPr id="4" name="Tablo 3"/>
          <p:cNvGraphicFramePr>
            <a:graphicFrameLocks noGrp="1"/>
          </p:cNvGraphicFramePr>
          <p:nvPr>
            <p:extLst>
              <p:ext uri="{D42A27DB-BD31-4B8C-83A1-F6EECF244321}">
                <p14:modId xmlns:p14="http://schemas.microsoft.com/office/powerpoint/2010/main" val="1410962780"/>
              </p:ext>
            </p:extLst>
          </p:nvPr>
        </p:nvGraphicFramePr>
        <p:xfrm>
          <a:off x="256996" y="1196752"/>
          <a:ext cx="8707491" cy="664840"/>
        </p:xfrm>
        <a:graphic>
          <a:graphicData uri="http://schemas.openxmlformats.org/drawingml/2006/table">
            <a:tbl>
              <a:tblPr firstRow="1" firstCol="1" bandRow="1"/>
              <a:tblGrid>
                <a:gridCol w="1456477"/>
                <a:gridCol w="1443204"/>
                <a:gridCol w="1450444"/>
                <a:gridCol w="1443204"/>
                <a:gridCol w="1450444"/>
                <a:gridCol w="1463718"/>
              </a:tblGrid>
              <a:tr h="360040">
                <a:tc>
                  <a:txBody>
                    <a:bodyPr/>
                    <a:lstStyle/>
                    <a:p>
                      <a:pPr>
                        <a:spcAft>
                          <a:spcPts val="0"/>
                        </a:spcAft>
                      </a:pPr>
                      <a:r>
                        <a:rPr lang="tr-TR" sz="2000" b="1" dirty="0">
                          <a:solidFill>
                            <a:srgbClr val="FF0000"/>
                          </a:solidFill>
                          <a:effectLst/>
                          <a:latin typeface="Courier New"/>
                          <a:ea typeface="Courier New"/>
                        </a:rPr>
                        <a:t>dolunay</a:t>
                      </a:r>
                    </a:p>
                  </a:txBody>
                  <a:tcPr marL="6350" marR="63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tr-TR" sz="2000" b="1" dirty="0">
                          <a:solidFill>
                            <a:srgbClr val="FF0000"/>
                          </a:solidFill>
                          <a:effectLst/>
                          <a:latin typeface="Courier New"/>
                          <a:ea typeface="Courier New"/>
                        </a:rPr>
                        <a:t>büyük</a:t>
                      </a:r>
                    </a:p>
                  </a:txBody>
                  <a:tcPr marL="6350" marR="63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tr-TR" sz="2000" b="1">
                          <a:solidFill>
                            <a:srgbClr val="FF0000"/>
                          </a:solidFill>
                          <a:effectLst/>
                          <a:latin typeface="Courier New"/>
                          <a:ea typeface="Courier New"/>
                        </a:rPr>
                        <a:t>canlılar</a:t>
                      </a:r>
                    </a:p>
                  </a:txBody>
                  <a:tcPr marL="6350" marR="63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tr-TR" sz="2000" b="1" dirty="0">
                          <a:solidFill>
                            <a:srgbClr val="FF0000"/>
                          </a:solidFill>
                          <a:effectLst/>
                          <a:latin typeface="Courier New"/>
                          <a:ea typeface="Courier New"/>
                        </a:rPr>
                        <a:t>katman</a:t>
                      </a:r>
                    </a:p>
                  </a:txBody>
                  <a:tcPr marL="6350" marR="63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tr-TR" sz="2000" b="1" dirty="0">
                          <a:solidFill>
                            <a:srgbClr val="FF0000"/>
                          </a:solidFill>
                          <a:effectLst/>
                          <a:latin typeface="Courier New"/>
                          <a:ea typeface="Courier New"/>
                        </a:rPr>
                        <a:t>küre</a:t>
                      </a:r>
                    </a:p>
                  </a:txBody>
                  <a:tcPr marL="6350" marR="63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tr-TR" sz="2000" b="1" dirty="0">
                          <a:solidFill>
                            <a:srgbClr val="FF0000"/>
                          </a:solidFill>
                          <a:effectLst/>
                          <a:latin typeface="Courier New"/>
                          <a:ea typeface="Courier New"/>
                        </a:rPr>
                        <a:t>uzak</a:t>
                      </a:r>
                    </a:p>
                  </a:txBody>
                  <a:tcPr marL="6350" marR="63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24790">
                <a:tc>
                  <a:txBody>
                    <a:bodyPr/>
                    <a:lstStyle/>
                    <a:p>
                      <a:pPr>
                        <a:spcAft>
                          <a:spcPts val="0"/>
                        </a:spcAft>
                      </a:pPr>
                      <a:r>
                        <a:rPr lang="tr-TR" sz="2000" b="1">
                          <a:solidFill>
                            <a:srgbClr val="FF0000"/>
                          </a:solidFill>
                          <a:effectLst/>
                          <a:latin typeface="Courier New"/>
                          <a:ea typeface="Courier New"/>
                        </a:rPr>
                        <a:t>ağır</a:t>
                      </a:r>
                    </a:p>
                  </a:txBody>
                  <a:tcPr marL="6350" marR="63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tr-TR" sz="2000" b="1">
                          <a:solidFill>
                            <a:srgbClr val="FF0000"/>
                          </a:solidFill>
                          <a:effectLst/>
                          <a:latin typeface="Courier New"/>
                          <a:ea typeface="Courier New"/>
                        </a:rPr>
                        <a:t>dördün</a:t>
                      </a:r>
                    </a:p>
                  </a:txBody>
                  <a:tcPr marL="6350" marR="63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tr-TR" sz="2000" b="1" dirty="0">
                          <a:solidFill>
                            <a:srgbClr val="FF0000"/>
                          </a:solidFill>
                          <a:effectLst/>
                          <a:latin typeface="Courier New"/>
                          <a:ea typeface="Courier New"/>
                        </a:rPr>
                        <a:t>Ay</a:t>
                      </a:r>
                    </a:p>
                  </a:txBody>
                  <a:tcPr marL="6350" marR="63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tr-TR" sz="2000" b="1">
                          <a:solidFill>
                            <a:srgbClr val="FF0000"/>
                          </a:solidFill>
                          <a:effectLst/>
                          <a:latin typeface="Courier New"/>
                          <a:ea typeface="Courier New"/>
                        </a:rPr>
                        <a:t>Dünya</a:t>
                      </a:r>
                    </a:p>
                  </a:txBody>
                  <a:tcPr marL="6350" marR="63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tr-TR" sz="2000" b="1">
                          <a:solidFill>
                            <a:srgbClr val="FF0000"/>
                          </a:solidFill>
                          <a:effectLst/>
                          <a:latin typeface="Courier New"/>
                          <a:ea typeface="Courier New"/>
                        </a:rPr>
                        <a:t>yeni ay</a:t>
                      </a:r>
                    </a:p>
                  </a:txBody>
                  <a:tcPr marL="6350" marR="63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tr-TR" sz="2000" b="1" dirty="0">
                          <a:solidFill>
                            <a:srgbClr val="FF0000"/>
                          </a:solidFill>
                          <a:effectLst/>
                          <a:latin typeface="Courier New"/>
                          <a:ea typeface="Courier New"/>
                        </a:rPr>
                        <a:t>küçük</a:t>
                      </a:r>
                    </a:p>
                  </a:txBody>
                  <a:tcPr marL="6350" marR="63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bl>
          </a:graphicData>
        </a:graphic>
      </p:graphicFrame>
      <p:sp>
        <p:nvSpPr>
          <p:cNvPr id="5" name="Dikdörtgen 4"/>
          <p:cNvSpPr/>
          <p:nvPr/>
        </p:nvSpPr>
        <p:spPr>
          <a:xfrm>
            <a:off x="87422" y="2204864"/>
            <a:ext cx="9001000" cy="4062651"/>
          </a:xfrm>
          <a:prstGeom prst="rect">
            <a:avLst/>
          </a:prstGeom>
        </p:spPr>
        <p:txBody>
          <a:bodyPr wrap="square">
            <a:spAutoFit/>
          </a:bodyPr>
          <a:lstStyle/>
          <a:p>
            <a:r>
              <a:rPr lang="tr-TR" sz="3600" dirty="0">
                <a:solidFill>
                  <a:srgbClr val="FF0000"/>
                </a:solidFill>
                <a:latin typeface="mHelvetica"/>
              </a:rPr>
              <a:t>• </a:t>
            </a:r>
            <a:r>
              <a:rPr lang="tr-TR" sz="2400" dirty="0">
                <a:solidFill>
                  <a:srgbClr val="000000"/>
                </a:solidFill>
                <a:latin typeface="mHelvetica"/>
              </a:rPr>
              <a:t>Ay</a:t>
            </a:r>
            <a:r>
              <a:rPr lang="tr-TR" sz="2400" dirty="0" smtClean="0">
                <a:solidFill>
                  <a:srgbClr val="000000"/>
                </a:solidFill>
                <a:latin typeface="mHelvetica"/>
              </a:rPr>
              <a:t>…………………… </a:t>
            </a:r>
            <a:r>
              <a:rPr lang="tr-TR" sz="2400" dirty="0">
                <a:solidFill>
                  <a:srgbClr val="000000"/>
                </a:solidFill>
                <a:latin typeface="mHelvetica"/>
              </a:rPr>
              <a:t>şeklindedir.</a:t>
            </a:r>
          </a:p>
          <a:p>
            <a:r>
              <a:rPr lang="tr-TR" sz="3600" dirty="0">
                <a:solidFill>
                  <a:srgbClr val="FF0000"/>
                </a:solidFill>
                <a:latin typeface="mHelvetica"/>
              </a:rPr>
              <a:t>• </a:t>
            </a:r>
            <a:r>
              <a:rPr lang="tr-TR" sz="2400" dirty="0">
                <a:solidFill>
                  <a:srgbClr val="000000"/>
                </a:solidFill>
                <a:latin typeface="mHelvetica"/>
              </a:rPr>
              <a:t>Dünya’nın şekli </a:t>
            </a:r>
            <a:r>
              <a:rPr lang="tr-TR" sz="2400" dirty="0" smtClean="0">
                <a:solidFill>
                  <a:srgbClr val="000000"/>
                </a:solidFill>
                <a:latin typeface="mHelvetica"/>
              </a:rPr>
              <a:t>…… </a:t>
            </a:r>
            <a:r>
              <a:rPr lang="tr-TR" sz="2400" dirty="0" err="1" smtClean="0">
                <a:solidFill>
                  <a:srgbClr val="000000"/>
                </a:solidFill>
                <a:latin typeface="mHelvetica"/>
              </a:rPr>
              <a:t>ın</a:t>
            </a:r>
            <a:r>
              <a:rPr lang="tr-TR" sz="2400" dirty="0" smtClean="0">
                <a:solidFill>
                  <a:srgbClr val="000000"/>
                </a:solidFill>
                <a:latin typeface="mHelvetica"/>
              </a:rPr>
              <a:t> şekli </a:t>
            </a:r>
            <a:r>
              <a:rPr lang="tr-TR" sz="2400" dirty="0">
                <a:solidFill>
                  <a:srgbClr val="000000"/>
                </a:solidFill>
                <a:latin typeface="mHelvetica"/>
              </a:rPr>
              <a:t>gibi küreye benzer.</a:t>
            </a:r>
          </a:p>
          <a:p>
            <a:r>
              <a:rPr lang="tr-TR" sz="3600" dirty="0">
                <a:solidFill>
                  <a:srgbClr val="FF0000"/>
                </a:solidFill>
                <a:latin typeface="mHelvetica"/>
              </a:rPr>
              <a:t>• </a:t>
            </a:r>
            <a:r>
              <a:rPr lang="tr-TR" sz="2400" dirty="0">
                <a:solidFill>
                  <a:srgbClr val="000000"/>
                </a:solidFill>
                <a:latin typeface="mHelvetica"/>
              </a:rPr>
              <a:t>Güneş Dünya’ya Ay’dan daha </a:t>
            </a:r>
            <a:r>
              <a:rPr lang="tr-TR" sz="2400" dirty="0" smtClean="0">
                <a:solidFill>
                  <a:srgbClr val="000000"/>
                </a:solidFill>
                <a:latin typeface="mHelvetica"/>
              </a:rPr>
              <a:t>……    </a:t>
            </a:r>
            <a:r>
              <a:rPr lang="tr-TR" sz="2400" dirty="0">
                <a:solidFill>
                  <a:srgbClr val="000000"/>
                </a:solidFill>
                <a:latin typeface="mHelvetica"/>
              </a:rPr>
              <a:t>olduğu için Ay ile Güneş aynı büyüklükte görülür.</a:t>
            </a:r>
          </a:p>
          <a:p>
            <a:pPr lvl="0"/>
            <a:r>
              <a:rPr lang="tr-TR" sz="3600" dirty="0">
                <a:solidFill>
                  <a:srgbClr val="FF0000"/>
                </a:solidFill>
                <a:latin typeface="mHelvetica"/>
              </a:rPr>
              <a:t>• </a:t>
            </a:r>
            <a:r>
              <a:rPr lang="tr-TR" sz="2400" dirty="0">
                <a:solidFill>
                  <a:srgbClr val="000000"/>
                </a:solidFill>
                <a:latin typeface="mHelvetica"/>
              </a:rPr>
              <a:t>Dünya, Ay’dan</a:t>
            </a:r>
            <a:r>
              <a:rPr lang="tr-TR" sz="2400" dirty="0" smtClean="0">
                <a:solidFill>
                  <a:srgbClr val="000000"/>
                </a:solidFill>
                <a:latin typeface="mHelvetica"/>
              </a:rPr>
              <a:t>…………tür.</a:t>
            </a:r>
            <a:r>
              <a:rPr lang="tr-TR" sz="2000" b="1" dirty="0">
                <a:solidFill>
                  <a:srgbClr val="FF0000"/>
                </a:solidFill>
                <a:latin typeface="Courier New"/>
                <a:ea typeface="Courier New"/>
              </a:rPr>
              <a:t> </a:t>
            </a:r>
            <a:endParaRPr lang="tr-TR" sz="2400" dirty="0">
              <a:solidFill>
                <a:srgbClr val="000000"/>
              </a:solidFill>
              <a:latin typeface="mHelvetica"/>
            </a:endParaRPr>
          </a:p>
          <a:p>
            <a:r>
              <a:rPr lang="tr-TR" sz="3600" dirty="0">
                <a:solidFill>
                  <a:srgbClr val="FF0000"/>
                </a:solidFill>
                <a:latin typeface="mHelvetica"/>
              </a:rPr>
              <a:t>• </a:t>
            </a:r>
            <a:r>
              <a:rPr lang="tr-TR" sz="2400" dirty="0">
                <a:solidFill>
                  <a:srgbClr val="000000"/>
                </a:solidFill>
                <a:latin typeface="mHelvetica"/>
              </a:rPr>
              <a:t>Dünya, Güneş’ten</a:t>
            </a:r>
            <a:r>
              <a:rPr lang="tr-TR" sz="2400" dirty="0" smtClean="0">
                <a:solidFill>
                  <a:srgbClr val="000000"/>
                </a:solidFill>
                <a:latin typeface="mHelvetica"/>
              </a:rPr>
              <a:t>………… </a:t>
            </a:r>
            <a:r>
              <a:rPr lang="tr-TR" sz="2400" dirty="0">
                <a:solidFill>
                  <a:srgbClr val="000000"/>
                </a:solidFill>
                <a:latin typeface="mHelvetica"/>
              </a:rPr>
              <a:t>tür.</a:t>
            </a:r>
          </a:p>
          <a:p>
            <a:r>
              <a:rPr lang="tr-TR" sz="3600" dirty="0">
                <a:solidFill>
                  <a:srgbClr val="FF0000"/>
                </a:solidFill>
                <a:latin typeface="mHelvetica"/>
              </a:rPr>
              <a:t>• </a:t>
            </a:r>
            <a:r>
              <a:rPr lang="tr-TR" sz="2400" dirty="0">
                <a:solidFill>
                  <a:srgbClr val="000000"/>
                </a:solidFill>
                <a:latin typeface="mHelvetica"/>
              </a:rPr>
              <a:t>Dünya’nın gözle görülen ve görülmeyen </a:t>
            </a:r>
            <a:r>
              <a:rPr lang="tr-TR" sz="2400" dirty="0" smtClean="0">
                <a:solidFill>
                  <a:srgbClr val="000000"/>
                </a:solidFill>
                <a:latin typeface="mHelvetica"/>
              </a:rPr>
              <a:t>……………. </a:t>
            </a:r>
            <a:r>
              <a:rPr lang="tr-TR" sz="2400" dirty="0">
                <a:solidFill>
                  <a:srgbClr val="000000"/>
                </a:solidFill>
                <a:latin typeface="mHelvetica"/>
              </a:rPr>
              <a:t>bulunur.</a:t>
            </a:r>
          </a:p>
          <a:p>
            <a:r>
              <a:rPr lang="tr-TR" dirty="0" smtClean="0">
                <a:solidFill>
                  <a:srgbClr val="000000"/>
                </a:solidFill>
                <a:latin typeface="mHelvetica"/>
              </a:rPr>
              <a:t>.</a:t>
            </a:r>
            <a:endParaRPr lang="tr-TR" dirty="0"/>
          </a:p>
        </p:txBody>
      </p:sp>
      <p:sp>
        <p:nvSpPr>
          <p:cNvPr id="6" name="Dikdörtgen 5"/>
          <p:cNvSpPr/>
          <p:nvPr/>
        </p:nvSpPr>
        <p:spPr>
          <a:xfrm>
            <a:off x="1763688" y="2276872"/>
            <a:ext cx="800219" cy="400110"/>
          </a:xfrm>
          <a:prstGeom prst="rect">
            <a:avLst/>
          </a:prstGeom>
        </p:spPr>
        <p:txBody>
          <a:bodyPr wrap="none">
            <a:spAutoFit/>
          </a:bodyPr>
          <a:lstStyle/>
          <a:p>
            <a:pPr lvl="0"/>
            <a:r>
              <a:rPr lang="tr-TR" sz="2000" b="1" dirty="0">
                <a:solidFill>
                  <a:srgbClr val="FF0000"/>
                </a:solidFill>
                <a:latin typeface="Courier New"/>
                <a:ea typeface="Courier New"/>
              </a:rPr>
              <a:t>küre</a:t>
            </a:r>
          </a:p>
        </p:txBody>
      </p:sp>
      <p:sp>
        <p:nvSpPr>
          <p:cNvPr id="7" name="Dikdörtgen 6"/>
          <p:cNvSpPr/>
          <p:nvPr/>
        </p:nvSpPr>
        <p:spPr>
          <a:xfrm>
            <a:off x="2771799" y="2924944"/>
            <a:ext cx="492443" cy="400110"/>
          </a:xfrm>
          <a:prstGeom prst="rect">
            <a:avLst/>
          </a:prstGeom>
        </p:spPr>
        <p:txBody>
          <a:bodyPr wrap="none">
            <a:spAutoFit/>
          </a:bodyPr>
          <a:lstStyle/>
          <a:p>
            <a:pPr lvl="0"/>
            <a:r>
              <a:rPr lang="tr-TR" sz="2000" b="1" dirty="0">
                <a:solidFill>
                  <a:srgbClr val="FF0000"/>
                </a:solidFill>
                <a:latin typeface="Courier New"/>
                <a:ea typeface="Courier New"/>
              </a:rPr>
              <a:t>Ay</a:t>
            </a:r>
          </a:p>
        </p:txBody>
      </p:sp>
      <p:sp>
        <p:nvSpPr>
          <p:cNvPr id="8" name="Dikdörtgen 7"/>
          <p:cNvSpPr/>
          <p:nvPr/>
        </p:nvSpPr>
        <p:spPr>
          <a:xfrm>
            <a:off x="4570275" y="3501008"/>
            <a:ext cx="800219" cy="400110"/>
          </a:xfrm>
          <a:prstGeom prst="rect">
            <a:avLst/>
          </a:prstGeom>
        </p:spPr>
        <p:txBody>
          <a:bodyPr wrap="none">
            <a:spAutoFit/>
          </a:bodyPr>
          <a:lstStyle/>
          <a:p>
            <a:pPr lvl="0"/>
            <a:r>
              <a:rPr lang="tr-TR" sz="2000" b="1" dirty="0">
                <a:solidFill>
                  <a:srgbClr val="FF0000"/>
                </a:solidFill>
                <a:latin typeface="Courier New"/>
                <a:ea typeface="Courier New"/>
              </a:rPr>
              <a:t>uzak</a:t>
            </a:r>
          </a:p>
        </p:txBody>
      </p:sp>
      <p:sp>
        <p:nvSpPr>
          <p:cNvPr id="9" name="Dikdörtgen 8"/>
          <p:cNvSpPr/>
          <p:nvPr/>
        </p:nvSpPr>
        <p:spPr>
          <a:xfrm>
            <a:off x="2571209" y="4437112"/>
            <a:ext cx="954107" cy="400110"/>
          </a:xfrm>
          <a:prstGeom prst="rect">
            <a:avLst/>
          </a:prstGeom>
        </p:spPr>
        <p:txBody>
          <a:bodyPr wrap="none">
            <a:spAutoFit/>
          </a:bodyPr>
          <a:lstStyle/>
          <a:p>
            <a:pPr lvl="0"/>
            <a:r>
              <a:rPr lang="tr-TR" sz="2000" b="1" dirty="0">
                <a:solidFill>
                  <a:srgbClr val="FF0000"/>
                </a:solidFill>
                <a:latin typeface="Courier New"/>
                <a:ea typeface="Courier New"/>
              </a:rPr>
              <a:t>büyük</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262" y="4941168"/>
            <a:ext cx="1066800" cy="53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Dikdörtgen 9"/>
          <p:cNvSpPr/>
          <p:nvPr/>
        </p:nvSpPr>
        <p:spPr>
          <a:xfrm>
            <a:off x="6156176" y="5470121"/>
            <a:ext cx="1107996" cy="400110"/>
          </a:xfrm>
          <a:prstGeom prst="rect">
            <a:avLst/>
          </a:prstGeom>
        </p:spPr>
        <p:txBody>
          <a:bodyPr wrap="none">
            <a:spAutoFit/>
          </a:bodyPr>
          <a:lstStyle/>
          <a:p>
            <a:pPr lvl="0"/>
            <a:r>
              <a:rPr lang="tr-TR" sz="2000" b="1" dirty="0">
                <a:solidFill>
                  <a:srgbClr val="FF0000"/>
                </a:solidFill>
                <a:latin typeface="Courier New"/>
                <a:ea typeface="Courier New"/>
              </a:rPr>
              <a:t>katman</a:t>
            </a:r>
          </a:p>
        </p:txBody>
      </p:sp>
    </p:spTree>
    <p:extLst>
      <p:ext uri="{BB962C8B-B14F-4D97-AF65-F5344CB8AC3E}">
        <p14:creationId xmlns:p14="http://schemas.microsoft.com/office/powerpoint/2010/main" val="25209639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026"/>
                                        </p:tgtEl>
                                        <p:attrNameLst>
                                          <p:attrName>style.visibility</p:attrName>
                                        </p:attrNameLst>
                                      </p:cBhvr>
                                      <p:to>
                                        <p:strVal val="visible"/>
                                      </p:to>
                                    </p:set>
                                    <p:animEffect transition="in" filter="fade">
                                      <p:cBhvr>
                                        <p:cTn id="27" dur="500"/>
                                        <p:tgtEl>
                                          <p:spTgt spid="1026"/>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50303" y="1196752"/>
            <a:ext cx="8712968" cy="4524315"/>
          </a:xfrm>
          <a:prstGeom prst="rect">
            <a:avLst/>
          </a:prstGeom>
        </p:spPr>
        <p:txBody>
          <a:bodyPr wrap="square">
            <a:spAutoFit/>
          </a:bodyPr>
          <a:lstStyle/>
          <a:p>
            <a:pPr lvl="0"/>
            <a:r>
              <a:rPr lang="tr-TR" sz="3600" dirty="0">
                <a:solidFill>
                  <a:srgbClr val="FF0000"/>
                </a:solidFill>
                <a:latin typeface="mHelvetica"/>
              </a:rPr>
              <a:t>• </a:t>
            </a:r>
            <a:r>
              <a:rPr lang="tr-TR" sz="2400" dirty="0">
                <a:solidFill>
                  <a:srgbClr val="000000"/>
                </a:solidFill>
                <a:latin typeface="mHelvetica"/>
              </a:rPr>
              <a:t>Dünya’nın gözle görülen ve görülmeyen </a:t>
            </a:r>
            <a:r>
              <a:rPr lang="tr-TR" sz="2400" dirty="0" smtClean="0">
                <a:solidFill>
                  <a:srgbClr val="000000"/>
                </a:solidFill>
                <a:latin typeface="mHelvetica"/>
              </a:rPr>
              <a:t>……………   </a:t>
            </a:r>
            <a:r>
              <a:rPr lang="tr-TR" sz="2400" dirty="0">
                <a:solidFill>
                  <a:srgbClr val="000000"/>
                </a:solidFill>
                <a:latin typeface="mHelvetica"/>
              </a:rPr>
              <a:t>bulunur.</a:t>
            </a:r>
          </a:p>
          <a:p>
            <a:pPr lvl="0"/>
            <a:r>
              <a:rPr lang="tr-TR" sz="3600" dirty="0">
                <a:solidFill>
                  <a:srgbClr val="FF0000"/>
                </a:solidFill>
                <a:latin typeface="mHelvetica"/>
              </a:rPr>
              <a:t>• </a:t>
            </a:r>
            <a:r>
              <a:rPr lang="tr-TR" sz="2400" dirty="0">
                <a:solidFill>
                  <a:srgbClr val="000000"/>
                </a:solidFill>
                <a:latin typeface="mHelvetica"/>
              </a:rPr>
              <a:t>Dünya’nın en içteki katmanı </a:t>
            </a:r>
            <a:r>
              <a:rPr lang="tr-TR" sz="2400" dirty="0" smtClean="0">
                <a:solidFill>
                  <a:srgbClr val="000000"/>
                </a:solidFill>
                <a:latin typeface="mHelvetica"/>
              </a:rPr>
              <a:t>……………….</a:t>
            </a:r>
            <a:r>
              <a:rPr lang="tr-TR" sz="2400" dirty="0">
                <a:solidFill>
                  <a:srgbClr val="000000"/>
                </a:solidFill>
                <a:latin typeface="mHelvetica"/>
              </a:rPr>
              <a:t>küredir.</a:t>
            </a:r>
          </a:p>
          <a:p>
            <a:pPr lvl="0"/>
            <a:r>
              <a:rPr lang="tr-TR" sz="3600" dirty="0">
                <a:solidFill>
                  <a:srgbClr val="FF0000"/>
                </a:solidFill>
                <a:latin typeface="mHelvetica"/>
              </a:rPr>
              <a:t>• </a:t>
            </a:r>
            <a:r>
              <a:rPr lang="tr-TR" sz="2400" dirty="0">
                <a:solidFill>
                  <a:srgbClr val="000000"/>
                </a:solidFill>
                <a:latin typeface="mHelvetica"/>
              </a:rPr>
              <a:t>Taş kürede </a:t>
            </a:r>
            <a:r>
              <a:rPr lang="tr-TR" sz="2400" dirty="0" smtClean="0">
                <a:solidFill>
                  <a:srgbClr val="000000"/>
                </a:solidFill>
                <a:latin typeface="mHelvetica"/>
              </a:rPr>
              <a:t>……………. </a:t>
            </a:r>
            <a:r>
              <a:rPr lang="tr-TR" sz="2400" dirty="0">
                <a:solidFill>
                  <a:srgbClr val="000000"/>
                </a:solidFill>
                <a:latin typeface="mHelvetica"/>
              </a:rPr>
              <a:t>yaşar.</a:t>
            </a:r>
          </a:p>
          <a:p>
            <a:pPr lvl="0"/>
            <a:r>
              <a:rPr lang="tr-TR" sz="3600" dirty="0">
                <a:solidFill>
                  <a:srgbClr val="FF0000"/>
                </a:solidFill>
                <a:latin typeface="mHelvetica"/>
              </a:rPr>
              <a:t>• </a:t>
            </a:r>
            <a:r>
              <a:rPr lang="tr-TR" sz="2400" dirty="0">
                <a:solidFill>
                  <a:srgbClr val="000000"/>
                </a:solidFill>
                <a:latin typeface="mHelvetica"/>
              </a:rPr>
              <a:t>Ay’ın görünmediği evresine </a:t>
            </a:r>
            <a:r>
              <a:rPr lang="tr-TR" sz="2400" dirty="0" smtClean="0">
                <a:solidFill>
                  <a:srgbClr val="000000"/>
                </a:solidFill>
                <a:latin typeface="mHelvetica"/>
              </a:rPr>
              <a:t>……………… </a:t>
            </a:r>
            <a:r>
              <a:rPr lang="tr-TR" sz="2400" dirty="0">
                <a:solidFill>
                  <a:srgbClr val="000000"/>
                </a:solidFill>
                <a:latin typeface="mHelvetica"/>
              </a:rPr>
              <a:t>denir.</a:t>
            </a:r>
          </a:p>
          <a:p>
            <a:pPr lvl="0"/>
            <a:r>
              <a:rPr lang="tr-TR" sz="3600" dirty="0">
                <a:solidFill>
                  <a:srgbClr val="FF0000"/>
                </a:solidFill>
                <a:latin typeface="mHelvetica"/>
              </a:rPr>
              <a:t>• </a:t>
            </a:r>
            <a:r>
              <a:rPr lang="tr-TR" sz="2400" dirty="0">
                <a:solidFill>
                  <a:srgbClr val="000000"/>
                </a:solidFill>
                <a:latin typeface="mHelvetica"/>
              </a:rPr>
              <a:t>Ayın yarısının aydınlık olduğu evreler ilk ve son </a:t>
            </a:r>
            <a:r>
              <a:rPr lang="tr-TR" sz="2400" dirty="0" smtClean="0">
                <a:solidFill>
                  <a:srgbClr val="000000"/>
                </a:solidFill>
                <a:latin typeface="mHelvetica"/>
              </a:rPr>
              <a:t>………………… </a:t>
            </a:r>
            <a:r>
              <a:rPr lang="tr-TR" sz="2400" dirty="0">
                <a:solidFill>
                  <a:srgbClr val="000000"/>
                </a:solidFill>
                <a:latin typeface="mHelvetica"/>
              </a:rPr>
              <a:t>evreleridir.</a:t>
            </a:r>
          </a:p>
          <a:p>
            <a:pPr lvl="0"/>
            <a:r>
              <a:rPr lang="tr-TR" sz="3600" dirty="0">
                <a:solidFill>
                  <a:srgbClr val="FF0000"/>
                </a:solidFill>
                <a:latin typeface="mHelvetica"/>
              </a:rPr>
              <a:t>• </a:t>
            </a:r>
            <a:r>
              <a:rPr lang="tr-TR" sz="2400" dirty="0">
                <a:solidFill>
                  <a:srgbClr val="000000"/>
                </a:solidFill>
                <a:latin typeface="mHelvetica"/>
              </a:rPr>
              <a:t>Ay’ın farklı şekillerde görünmesinin nedeni </a:t>
            </a:r>
            <a:r>
              <a:rPr lang="tr-TR" sz="2400" dirty="0" smtClean="0">
                <a:solidFill>
                  <a:srgbClr val="000000"/>
                </a:solidFill>
                <a:latin typeface="mHelvetica"/>
              </a:rPr>
              <a:t>……………</a:t>
            </a:r>
            <a:r>
              <a:rPr lang="tr-TR" sz="2400" dirty="0" err="1" smtClean="0">
                <a:solidFill>
                  <a:srgbClr val="000000"/>
                </a:solidFill>
                <a:latin typeface="mHelvetica"/>
              </a:rPr>
              <a:t>nın</a:t>
            </a:r>
            <a:r>
              <a:rPr lang="tr-TR" sz="2400" dirty="0" smtClean="0">
                <a:solidFill>
                  <a:srgbClr val="000000"/>
                </a:solidFill>
                <a:latin typeface="mHelvetica"/>
              </a:rPr>
              <a:t> </a:t>
            </a:r>
            <a:r>
              <a:rPr lang="tr-TR" sz="2400" dirty="0">
                <a:solidFill>
                  <a:srgbClr val="000000"/>
                </a:solidFill>
                <a:latin typeface="mHelvetica"/>
              </a:rPr>
              <a:t>etrafında dönmesidir.</a:t>
            </a:r>
            <a:endParaRPr lang="tr-TR" sz="2400" dirty="0">
              <a:solidFill>
                <a:prstClr val="black"/>
              </a:solidFill>
            </a:endParaRPr>
          </a:p>
        </p:txBody>
      </p:sp>
      <p:graphicFrame>
        <p:nvGraphicFramePr>
          <p:cNvPr id="3" name="Tablo 2"/>
          <p:cNvGraphicFramePr>
            <a:graphicFrameLocks noGrp="1"/>
          </p:cNvGraphicFramePr>
          <p:nvPr>
            <p:extLst>
              <p:ext uri="{D42A27DB-BD31-4B8C-83A1-F6EECF244321}">
                <p14:modId xmlns:p14="http://schemas.microsoft.com/office/powerpoint/2010/main" val="1326696948"/>
              </p:ext>
            </p:extLst>
          </p:nvPr>
        </p:nvGraphicFramePr>
        <p:xfrm>
          <a:off x="251520" y="476672"/>
          <a:ext cx="8707491" cy="664840"/>
        </p:xfrm>
        <a:graphic>
          <a:graphicData uri="http://schemas.openxmlformats.org/drawingml/2006/table">
            <a:tbl>
              <a:tblPr firstRow="1" firstCol="1" bandRow="1"/>
              <a:tblGrid>
                <a:gridCol w="1456477"/>
                <a:gridCol w="1443204"/>
                <a:gridCol w="1450444"/>
                <a:gridCol w="1443204"/>
                <a:gridCol w="1450444"/>
                <a:gridCol w="1463718"/>
              </a:tblGrid>
              <a:tr h="360040">
                <a:tc>
                  <a:txBody>
                    <a:bodyPr/>
                    <a:lstStyle/>
                    <a:p>
                      <a:pPr>
                        <a:spcAft>
                          <a:spcPts val="0"/>
                        </a:spcAft>
                      </a:pPr>
                      <a:r>
                        <a:rPr lang="tr-TR" sz="2000" b="1" dirty="0">
                          <a:solidFill>
                            <a:srgbClr val="FF0000"/>
                          </a:solidFill>
                          <a:effectLst/>
                          <a:latin typeface="Courier New"/>
                          <a:ea typeface="Courier New"/>
                        </a:rPr>
                        <a:t>dolunay</a:t>
                      </a:r>
                    </a:p>
                  </a:txBody>
                  <a:tcPr marL="6350" marR="63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tr-TR" sz="2000" b="1">
                          <a:solidFill>
                            <a:srgbClr val="FF0000"/>
                          </a:solidFill>
                          <a:effectLst/>
                          <a:latin typeface="Courier New"/>
                          <a:ea typeface="Courier New"/>
                        </a:rPr>
                        <a:t>büyük</a:t>
                      </a:r>
                    </a:p>
                  </a:txBody>
                  <a:tcPr marL="6350" marR="63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tr-TR" sz="2000" b="1" dirty="0">
                          <a:solidFill>
                            <a:srgbClr val="FF0000"/>
                          </a:solidFill>
                          <a:effectLst/>
                          <a:latin typeface="Courier New"/>
                          <a:ea typeface="Courier New"/>
                        </a:rPr>
                        <a:t>canlılar</a:t>
                      </a:r>
                    </a:p>
                  </a:txBody>
                  <a:tcPr marL="6350" marR="63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tr-TR" sz="2000" b="1" dirty="0">
                          <a:solidFill>
                            <a:srgbClr val="FF0000"/>
                          </a:solidFill>
                          <a:effectLst/>
                          <a:latin typeface="Courier New"/>
                          <a:ea typeface="Courier New"/>
                        </a:rPr>
                        <a:t>katman</a:t>
                      </a:r>
                    </a:p>
                  </a:txBody>
                  <a:tcPr marL="6350" marR="63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tr-TR" sz="2000" b="1">
                          <a:solidFill>
                            <a:srgbClr val="FF0000"/>
                          </a:solidFill>
                          <a:effectLst/>
                          <a:latin typeface="Courier New"/>
                          <a:ea typeface="Courier New"/>
                        </a:rPr>
                        <a:t>küre</a:t>
                      </a:r>
                    </a:p>
                  </a:txBody>
                  <a:tcPr marL="6350" marR="63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tr-TR" sz="2000" b="1">
                          <a:solidFill>
                            <a:srgbClr val="FF0000"/>
                          </a:solidFill>
                          <a:effectLst/>
                          <a:latin typeface="Courier New"/>
                          <a:ea typeface="Courier New"/>
                        </a:rPr>
                        <a:t>uzak</a:t>
                      </a:r>
                    </a:p>
                  </a:txBody>
                  <a:tcPr marL="6350" marR="63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24790">
                <a:tc>
                  <a:txBody>
                    <a:bodyPr/>
                    <a:lstStyle/>
                    <a:p>
                      <a:pPr>
                        <a:spcAft>
                          <a:spcPts val="0"/>
                        </a:spcAft>
                      </a:pPr>
                      <a:r>
                        <a:rPr lang="tr-TR" sz="2000" b="1" dirty="0">
                          <a:solidFill>
                            <a:srgbClr val="FF0000"/>
                          </a:solidFill>
                          <a:effectLst/>
                          <a:latin typeface="Courier New"/>
                          <a:ea typeface="Courier New"/>
                        </a:rPr>
                        <a:t>ağır</a:t>
                      </a:r>
                    </a:p>
                  </a:txBody>
                  <a:tcPr marL="6350" marR="63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tr-TR" sz="2000" b="1" dirty="0">
                          <a:solidFill>
                            <a:srgbClr val="FF0000"/>
                          </a:solidFill>
                          <a:effectLst/>
                          <a:latin typeface="Courier New"/>
                          <a:ea typeface="Courier New"/>
                        </a:rPr>
                        <a:t>dördün</a:t>
                      </a:r>
                    </a:p>
                  </a:txBody>
                  <a:tcPr marL="6350" marR="63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tr-TR" sz="2000" b="1">
                          <a:solidFill>
                            <a:srgbClr val="FF0000"/>
                          </a:solidFill>
                          <a:effectLst/>
                          <a:latin typeface="Courier New"/>
                          <a:ea typeface="Courier New"/>
                        </a:rPr>
                        <a:t>Ay</a:t>
                      </a:r>
                    </a:p>
                  </a:txBody>
                  <a:tcPr marL="6350" marR="63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tr-TR" sz="2000" b="1" dirty="0">
                          <a:solidFill>
                            <a:srgbClr val="FF0000"/>
                          </a:solidFill>
                          <a:effectLst/>
                          <a:latin typeface="Courier New"/>
                          <a:ea typeface="Courier New"/>
                        </a:rPr>
                        <a:t>Dünya</a:t>
                      </a:r>
                    </a:p>
                  </a:txBody>
                  <a:tcPr marL="6350" marR="63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tr-TR" sz="2000" b="1" dirty="0">
                          <a:solidFill>
                            <a:srgbClr val="FF0000"/>
                          </a:solidFill>
                          <a:effectLst/>
                          <a:latin typeface="Courier New"/>
                          <a:ea typeface="Courier New"/>
                        </a:rPr>
                        <a:t>yeni ay</a:t>
                      </a:r>
                    </a:p>
                  </a:txBody>
                  <a:tcPr marL="6350" marR="63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tr-TR" sz="2000" b="1" dirty="0">
                          <a:solidFill>
                            <a:srgbClr val="FF0000"/>
                          </a:solidFill>
                          <a:effectLst/>
                          <a:latin typeface="Courier New"/>
                          <a:ea typeface="Courier New"/>
                        </a:rPr>
                        <a:t>küçük</a:t>
                      </a:r>
                    </a:p>
                  </a:txBody>
                  <a:tcPr marL="6350" marR="63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bl>
          </a:graphicData>
        </a:graphic>
      </p:graphicFrame>
      <p:sp>
        <p:nvSpPr>
          <p:cNvPr id="4" name="Dikdörtgen 3"/>
          <p:cNvSpPr/>
          <p:nvPr/>
        </p:nvSpPr>
        <p:spPr>
          <a:xfrm>
            <a:off x="4932040" y="2276872"/>
            <a:ext cx="800219" cy="400110"/>
          </a:xfrm>
          <a:prstGeom prst="rect">
            <a:avLst/>
          </a:prstGeom>
        </p:spPr>
        <p:txBody>
          <a:bodyPr wrap="none">
            <a:spAutoFit/>
          </a:bodyPr>
          <a:lstStyle/>
          <a:p>
            <a:pPr lvl="0"/>
            <a:r>
              <a:rPr lang="tr-TR" sz="2000" b="1" dirty="0">
                <a:solidFill>
                  <a:srgbClr val="FF0000"/>
                </a:solidFill>
                <a:latin typeface="Courier New"/>
                <a:ea typeface="Courier New"/>
              </a:rPr>
              <a:t>ağır</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56176" y="1340768"/>
            <a:ext cx="1219200" cy="53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2267744" y="2828835"/>
            <a:ext cx="1415772" cy="400110"/>
          </a:xfrm>
          <a:prstGeom prst="rect">
            <a:avLst/>
          </a:prstGeom>
        </p:spPr>
        <p:txBody>
          <a:bodyPr wrap="none">
            <a:spAutoFit/>
          </a:bodyPr>
          <a:lstStyle/>
          <a:p>
            <a:pPr lvl="0"/>
            <a:r>
              <a:rPr lang="tr-TR" sz="2000" b="1" dirty="0">
                <a:solidFill>
                  <a:srgbClr val="FF0000"/>
                </a:solidFill>
                <a:latin typeface="Courier New"/>
                <a:ea typeface="Courier New"/>
              </a:rPr>
              <a:t>canlılar</a:t>
            </a:r>
          </a:p>
        </p:txBody>
      </p:sp>
      <p:sp>
        <p:nvSpPr>
          <p:cNvPr id="6" name="Dikdörtgen 5"/>
          <p:cNvSpPr/>
          <p:nvPr/>
        </p:nvSpPr>
        <p:spPr>
          <a:xfrm>
            <a:off x="4613988" y="3258854"/>
            <a:ext cx="1261884" cy="400110"/>
          </a:xfrm>
          <a:prstGeom prst="rect">
            <a:avLst/>
          </a:prstGeom>
        </p:spPr>
        <p:txBody>
          <a:bodyPr wrap="none">
            <a:spAutoFit/>
          </a:bodyPr>
          <a:lstStyle/>
          <a:p>
            <a:pPr lvl="0"/>
            <a:r>
              <a:rPr lang="tr-TR" sz="2000" b="1" dirty="0">
                <a:solidFill>
                  <a:srgbClr val="FF0000"/>
                </a:solidFill>
                <a:latin typeface="Courier New"/>
                <a:ea typeface="Courier New"/>
              </a:rPr>
              <a:t>yeni ay</a:t>
            </a:r>
          </a:p>
        </p:txBody>
      </p:sp>
      <p:sp>
        <p:nvSpPr>
          <p:cNvPr id="7" name="Dikdörtgen 6"/>
          <p:cNvSpPr/>
          <p:nvPr/>
        </p:nvSpPr>
        <p:spPr>
          <a:xfrm>
            <a:off x="683568" y="4437112"/>
            <a:ext cx="1107996" cy="400110"/>
          </a:xfrm>
          <a:prstGeom prst="rect">
            <a:avLst/>
          </a:prstGeom>
        </p:spPr>
        <p:txBody>
          <a:bodyPr wrap="none">
            <a:spAutoFit/>
          </a:bodyPr>
          <a:lstStyle/>
          <a:p>
            <a:pPr lvl="0"/>
            <a:r>
              <a:rPr lang="tr-TR" sz="2000" b="1" dirty="0">
                <a:solidFill>
                  <a:srgbClr val="FF0000"/>
                </a:solidFill>
                <a:latin typeface="Courier New"/>
                <a:ea typeface="Courier New"/>
              </a:rPr>
              <a:t>dördün</a:t>
            </a:r>
          </a:p>
        </p:txBody>
      </p:sp>
      <p:sp>
        <p:nvSpPr>
          <p:cNvPr id="8" name="Dikdörtgen 7"/>
          <p:cNvSpPr/>
          <p:nvPr/>
        </p:nvSpPr>
        <p:spPr>
          <a:xfrm>
            <a:off x="6516216" y="4837222"/>
            <a:ext cx="954107" cy="400110"/>
          </a:xfrm>
          <a:prstGeom prst="rect">
            <a:avLst/>
          </a:prstGeom>
        </p:spPr>
        <p:txBody>
          <a:bodyPr wrap="none">
            <a:spAutoFit/>
          </a:bodyPr>
          <a:lstStyle/>
          <a:p>
            <a:pPr lvl="0"/>
            <a:r>
              <a:rPr lang="tr-TR" sz="2000" b="1" dirty="0">
                <a:solidFill>
                  <a:srgbClr val="FF0000"/>
                </a:solidFill>
                <a:latin typeface="Courier New"/>
                <a:ea typeface="Courier New"/>
              </a:rPr>
              <a:t>Dünya</a:t>
            </a:r>
          </a:p>
        </p:txBody>
      </p:sp>
    </p:spTree>
    <p:extLst>
      <p:ext uri="{BB962C8B-B14F-4D97-AF65-F5344CB8AC3E}">
        <p14:creationId xmlns:p14="http://schemas.microsoft.com/office/powerpoint/2010/main" val="10710507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500"/>
                                        <p:tgtEl>
                                          <p:spTgt spid="205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79512" y="116632"/>
            <a:ext cx="8784976" cy="830997"/>
          </a:xfrm>
          <a:prstGeom prst="rect">
            <a:avLst/>
          </a:prstGeom>
        </p:spPr>
        <p:txBody>
          <a:bodyPr wrap="square">
            <a:spAutoFit/>
          </a:bodyPr>
          <a:lstStyle/>
          <a:p>
            <a:r>
              <a:rPr lang="tr-TR" sz="2400" b="1" dirty="0">
                <a:solidFill>
                  <a:srgbClr val="FF0000"/>
                </a:solidFill>
                <a:latin typeface="mHelvetica-Bold"/>
              </a:rPr>
              <a:t>B. Aşağıdaki ifadelerden doğru olanlarının başına “D” yanlış olanların başına “Y” harfini yazınız.</a:t>
            </a:r>
            <a:endParaRPr lang="tr-TR" sz="2400" dirty="0">
              <a:solidFill>
                <a:srgbClr val="FF0000"/>
              </a:solidFill>
            </a:endParaRPr>
          </a:p>
        </p:txBody>
      </p:sp>
      <p:sp>
        <p:nvSpPr>
          <p:cNvPr id="3" name="Dikdörtgen 2"/>
          <p:cNvSpPr/>
          <p:nvPr/>
        </p:nvSpPr>
        <p:spPr>
          <a:xfrm>
            <a:off x="146652" y="971564"/>
            <a:ext cx="8568952" cy="5262979"/>
          </a:xfrm>
          <a:prstGeom prst="rect">
            <a:avLst/>
          </a:prstGeom>
        </p:spPr>
        <p:txBody>
          <a:bodyPr wrap="square">
            <a:spAutoFit/>
          </a:bodyPr>
          <a:lstStyle/>
          <a:p>
            <a:r>
              <a:rPr lang="tr-TR" sz="2400" dirty="0">
                <a:latin typeface="mHelvetica"/>
              </a:rPr>
              <a:t>( </a:t>
            </a:r>
            <a:r>
              <a:rPr lang="tr-TR" sz="2400" dirty="0" smtClean="0">
                <a:latin typeface="mHelvetica"/>
              </a:rPr>
              <a:t> ) </a:t>
            </a:r>
            <a:r>
              <a:rPr lang="tr-TR" sz="2400" dirty="0">
                <a:latin typeface="mHelvetica"/>
              </a:rPr>
              <a:t>Dünya, Güneş ve Ay büyüklüklerine göre sıralandığında Dünya orta büyüklüktedir.</a:t>
            </a:r>
          </a:p>
          <a:p>
            <a:r>
              <a:rPr lang="tr-TR" sz="2400" dirty="0">
                <a:latin typeface="mHelvetica"/>
              </a:rPr>
              <a:t>( </a:t>
            </a:r>
            <a:r>
              <a:rPr lang="tr-TR" sz="2400" dirty="0" smtClean="0">
                <a:latin typeface="mHelvetica"/>
              </a:rPr>
              <a:t> ) </a:t>
            </a:r>
            <a:r>
              <a:rPr lang="tr-TR" sz="2400" dirty="0">
                <a:latin typeface="mHelvetica"/>
              </a:rPr>
              <a:t>Dünya, Güneş ve Ay küp şeklindedir.</a:t>
            </a:r>
          </a:p>
          <a:p>
            <a:r>
              <a:rPr lang="tr-TR" sz="2400" dirty="0">
                <a:latin typeface="mHelvetica"/>
              </a:rPr>
              <a:t>( </a:t>
            </a:r>
            <a:r>
              <a:rPr lang="tr-TR" sz="2400" dirty="0" smtClean="0">
                <a:latin typeface="mHelvetica"/>
              </a:rPr>
              <a:t> ) </a:t>
            </a:r>
            <a:r>
              <a:rPr lang="tr-TR" sz="2400" dirty="0">
                <a:latin typeface="mHelvetica"/>
              </a:rPr>
              <a:t>Dünya’nın gözle görülebilen katmanları hava, su ve taş küredir.</a:t>
            </a:r>
          </a:p>
          <a:p>
            <a:r>
              <a:rPr lang="tr-TR" sz="2400" dirty="0">
                <a:latin typeface="mHelvetica"/>
              </a:rPr>
              <a:t>( </a:t>
            </a:r>
            <a:r>
              <a:rPr lang="tr-TR" sz="2400" dirty="0" smtClean="0">
                <a:latin typeface="mHelvetica"/>
              </a:rPr>
              <a:t> ) </a:t>
            </a:r>
            <a:r>
              <a:rPr lang="tr-TR" sz="2400" dirty="0">
                <a:latin typeface="mHelvetica"/>
              </a:rPr>
              <a:t>Dünya’nın katmanlarının en içte olanı çekirdektir.</a:t>
            </a:r>
          </a:p>
          <a:p>
            <a:r>
              <a:rPr lang="tr-TR" sz="2400" dirty="0" smtClean="0">
                <a:latin typeface="mHelvetica"/>
              </a:rPr>
              <a:t>(  </a:t>
            </a:r>
            <a:r>
              <a:rPr lang="tr-TR" sz="2400" dirty="0">
                <a:latin typeface="mHelvetica"/>
              </a:rPr>
              <a:t>) Ay’ın tam göründüğü evresi yeni aydır.</a:t>
            </a:r>
          </a:p>
          <a:p>
            <a:r>
              <a:rPr lang="tr-TR" sz="2400" dirty="0">
                <a:latin typeface="mHelvetica"/>
              </a:rPr>
              <a:t>( </a:t>
            </a:r>
            <a:r>
              <a:rPr lang="tr-TR" sz="2400" dirty="0" smtClean="0">
                <a:latin typeface="mHelvetica"/>
              </a:rPr>
              <a:t> ) </a:t>
            </a:r>
            <a:r>
              <a:rPr lang="tr-TR" sz="2400" dirty="0">
                <a:latin typeface="mHelvetica"/>
              </a:rPr>
              <a:t>Dünya’nın karanlık yüzünde kalan bir kişi geceyi yaşamaktadır.</a:t>
            </a:r>
          </a:p>
          <a:p>
            <a:r>
              <a:rPr lang="tr-TR" sz="2400" dirty="0">
                <a:latin typeface="mHelvetica"/>
              </a:rPr>
              <a:t>( </a:t>
            </a:r>
            <a:r>
              <a:rPr lang="tr-TR" sz="2400" dirty="0" smtClean="0">
                <a:latin typeface="mHelvetica"/>
              </a:rPr>
              <a:t> ) </a:t>
            </a:r>
            <a:r>
              <a:rPr lang="tr-TR" sz="2400" dirty="0">
                <a:latin typeface="mHelvetica"/>
              </a:rPr>
              <a:t>Dünya Ay’ın etrafında dönmeyi 365 günde tamamlar.</a:t>
            </a:r>
          </a:p>
          <a:p>
            <a:r>
              <a:rPr lang="tr-TR" sz="2400" dirty="0">
                <a:latin typeface="mHelvetica"/>
              </a:rPr>
              <a:t>( </a:t>
            </a:r>
            <a:r>
              <a:rPr lang="tr-TR" sz="2400" dirty="0" smtClean="0">
                <a:latin typeface="mHelvetica"/>
              </a:rPr>
              <a:t> ) </a:t>
            </a:r>
            <a:r>
              <a:rPr lang="tr-TR" sz="2400" dirty="0" err="1" smtClean="0">
                <a:latin typeface="mHelvetica"/>
              </a:rPr>
              <a:t>Ay,ve</a:t>
            </a:r>
            <a:r>
              <a:rPr lang="tr-TR" sz="2400" dirty="0" smtClean="0">
                <a:latin typeface="mHelvetica"/>
              </a:rPr>
              <a:t> </a:t>
            </a:r>
            <a:r>
              <a:rPr lang="tr-TR" sz="2400" dirty="0">
                <a:latin typeface="mHelvetica"/>
              </a:rPr>
              <a:t>Güneş'ten aldığı ışığı yansıttığı için parlak görünür.</a:t>
            </a:r>
          </a:p>
          <a:p>
            <a:r>
              <a:rPr lang="tr-TR" sz="2400" dirty="0">
                <a:latin typeface="mHelvetica"/>
              </a:rPr>
              <a:t>( </a:t>
            </a:r>
            <a:r>
              <a:rPr lang="tr-TR" sz="2400" dirty="0" smtClean="0">
                <a:latin typeface="mHelvetica"/>
              </a:rPr>
              <a:t> ) </a:t>
            </a:r>
            <a:r>
              <a:rPr lang="tr-TR" sz="2400" dirty="0">
                <a:latin typeface="mHelvetica"/>
              </a:rPr>
              <a:t>Ay’ı göremediğimiz evresi son dördündür.</a:t>
            </a:r>
          </a:p>
          <a:p>
            <a:r>
              <a:rPr lang="tr-TR" sz="2400" dirty="0">
                <a:latin typeface="mHelvetica"/>
              </a:rPr>
              <a:t>( </a:t>
            </a:r>
            <a:r>
              <a:rPr lang="tr-TR" sz="2400" dirty="0" smtClean="0">
                <a:latin typeface="mHelvetica"/>
              </a:rPr>
              <a:t> ) </a:t>
            </a:r>
            <a:r>
              <a:rPr lang="tr-TR" sz="2400" dirty="0">
                <a:latin typeface="mHelvetica"/>
              </a:rPr>
              <a:t>Ay’ın evreleri dolunay, ilk dördün, son dördün ve yeni ay olarak adlandırılır</a:t>
            </a:r>
            <a:endParaRPr lang="tr-TR" sz="2400" dirty="0"/>
          </a:p>
        </p:txBody>
      </p:sp>
      <p:sp>
        <p:nvSpPr>
          <p:cNvPr id="4" name="Dikdörtgen 3"/>
          <p:cNvSpPr/>
          <p:nvPr/>
        </p:nvSpPr>
        <p:spPr>
          <a:xfrm>
            <a:off x="251520" y="971564"/>
            <a:ext cx="407484" cy="461665"/>
          </a:xfrm>
          <a:prstGeom prst="rect">
            <a:avLst/>
          </a:prstGeom>
        </p:spPr>
        <p:txBody>
          <a:bodyPr wrap="none">
            <a:spAutoFit/>
          </a:bodyPr>
          <a:lstStyle/>
          <a:p>
            <a:r>
              <a:rPr lang="tr-TR" sz="2400" b="1" dirty="0">
                <a:solidFill>
                  <a:srgbClr val="FF0000"/>
                </a:solidFill>
                <a:latin typeface="mHelvetica-Bold"/>
              </a:rPr>
              <a:t>D</a:t>
            </a:r>
            <a:endParaRPr lang="tr-TR" dirty="0"/>
          </a:p>
        </p:txBody>
      </p:sp>
      <p:sp>
        <p:nvSpPr>
          <p:cNvPr id="5" name="Dikdörtgen 4"/>
          <p:cNvSpPr/>
          <p:nvPr/>
        </p:nvSpPr>
        <p:spPr>
          <a:xfrm>
            <a:off x="251520" y="2132856"/>
            <a:ext cx="407484" cy="461665"/>
          </a:xfrm>
          <a:prstGeom prst="rect">
            <a:avLst/>
          </a:prstGeom>
        </p:spPr>
        <p:txBody>
          <a:bodyPr wrap="none">
            <a:spAutoFit/>
          </a:bodyPr>
          <a:lstStyle/>
          <a:p>
            <a:r>
              <a:rPr lang="tr-TR" sz="2400" b="1" dirty="0">
                <a:solidFill>
                  <a:srgbClr val="FF0000"/>
                </a:solidFill>
                <a:latin typeface="mHelvetica-Bold"/>
              </a:rPr>
              <a:t>D</a:t>
            </a:r>
            <a:endParaRPr lang="tr-TR" dirty="0"/>
          </a:p>
        </p:txBody>
      </p:sp>
      <p:sp>
        <p:nvSpPr>
          <p:cNvPr id="6" name="Dikdörtgen 5"/>
          <p:cNvSpPr/>
          <p:nvPr/>
        </p:nvSpPr>
        <p:spPr>
          <a:xfrm>
            <a:off x="251520" y="2823319"/>
            <a:ext cx="407484" cy="461665"/>
          </a:xfrm>
          <a:prstGeom prst="rect">
            <a:avLst/>
          </a:prstGeom>
        </p:spPr>
        <p:txBody>
          <a:bodyPr wrap="none">
            <a:spAutoFit/>
          </a:bodyPr>
          <a:lstStyle/>
          <a:p>
            <a:r>
              <a:rPr lang="tr-TR" sz="2400" b="1" dirty="0">
                <a:solidFill>
                  <a:srgbClr val="FF0000"/>
                </a:solidFill>
                <a:latin typeface="mHelvetica-Bold"/>
              </a:rPr>
              <a:t>D</a:t>
            </a:r>
            <a:endParaRPr lang="tr-TR" dirty="0"/>
          </a:p>
        </p:txBody>
      </p:sp>
      <p:sp>
        <p:nvSpPr>
          <p:cNvPr id="7" name="Dikdörtgen 6"/>
          <p:cNvSpPr/>
          <p:nvPr/>
        </p:nvSpPr>
        <p:spPr>
          <a:xfrm>
            <a:off x="276084" y="3573016"/>
            <a:ext cx="407484" cy="461665"/>
          </a:xfrm>
          <a:prstGeom prst="rect">
            <a:avLst/>
          </a:prstGeom>
        </p:spPr>
        <p:txBody>
          <a:bodyPr wrap="none">
            <a:spAutoFit/>
          </a:bodyPr>
          <a:lstStyle/>
          <a:p>
            <a:r>
              <a:rPr lang="tr-TR" sz="2400" b="1" dirty="0">
                <a:solidFill>
                  <a:srgbClr val="FF0000"/>
                </a:solidFill>
                <a:latin typeface="mHelvetica-Bold"/>
              </a:rPr>
              <a:t>D</a:t>
            </a:r>
            <a:endParaRPr lang="tr-TR" dirty="0"/>
          </a:p>
        </p:txBody>
      </p:sp>
      <p:sp>
        <p:nvSpPr>
          <p:cNvPr id="8" name="Dikdörtgen 7"/>
          <p:cNvSpPr/>
          <p:nvPr/>
        </p:nvSpPr>
        <p:spPr>
          <a:xfrm>
            <a:off x="251520" y="4653136"/>
            <a:ext cx="407484" cy="461665"/>
          </a:xfrm>
          <a:prstGeom prst="rect">
            <a:avLst/>
          </a:prstGeom>
        </p:spPr>
        <p:txBody>
          <a:bodyPr wrap="none">
            <a:spAutoFit/>
          </a:bodyPr>
          <a:lstStyle/>
          <a:p>
            <a:r>
              <a:rPr lang="tr-TR" sz="2400" b="1" dirty="0">
                <a:solidFill>
                  <a:srgbClr val="FF0000"/>
                </a:solidFill>
                <a:latin typeface="mHelvetica-Bold"/>
              </a:rPr>
              <a:t>D</a:t>
            </a:r>
            <a:endParaRPr lang="tr-TR" dirty="0"/>
          </a:p>
        </p:txBody>
      </p:sp>
      <p:sp>
        <p:nvSpPr>
          <p:cNvPr id="9" name="Dikdörtgen 8"/>
          <p:cNvSpPr/>
          <p:nvPr/>
        </p:nvSpPr>
        <p:spPr>
          <a:xfrm>
            <a:off x="251520" y="5373216"/>
            <a:ext cx="407484" cy="461665"/>
          </a:xfrm>
          <a:prstGeom prst="rect">
            <a:avLst/>
          </a:prstGeom>
        </p:spPr>
        <p:txBody>
          <a:bodyPr wrap="none">
            <a:spAutoFit/>
          </a:bodyPr>
          <a:lstStyle/>
          <a:p>
            <a:r>
              <a:rPr lang="tr-TR" sz="2400" b="1" dirty="0">
                <a:solidFill>
                  <a:srgbClr val="FF0000"/>
                </a:solidFill>
                <a:latin typeface="mHelvetica-Bold"/>
              </a:rPr>
              <a:t>D</a:t>
            </a:r>
            <a:endParaRPr lang="tr-TR" dirty="0"/>
          </a:p>
        </p:txBody>
      </p:sp>
      <p:sp>
        <p:nvSpPr>
          <p:cNvPr id="10" name="Dikdörtgen 9"/>
          <p:cNvSpPr/>
          <p:nvPr/>
        </p:nvSpPr>
        <p:spPr>
          <a:xfrm>
            <a:off x="239147" y="1688837"/>
            <a:ext cx="389850" cy="461665"/>
          </a:xfrm>
          <a:prstGeom prst="rect">
            <a:avLst/>
          </a:prstGeom>
        </p:spPr>
        <p:txBody>
          <a:bodyPr wrap="none">
            <a:spAutoFit/>
          </a:bodyPr>
          <a:lstStyle/>
          <a:p>
            <a:r>
              <a:rPr lang="tr-TR" sz="2400" b="1" dirty="0">
                <a:solidFill>
                  <a:srgbClr val="FF0000"/>
                </a:solidFill>
                <a:latin typeface="mHelvetica-Bold"/>
              </a:rPr>
              <a:t>Y</a:t>
            </a:r>
            <a:endParaRPr lang="tr-TR" dirty="0"/>
          </a:p>
        </p:txBody>
      </p:sp>
      <p:sp>
        <p:nvSpPr>
          <p:cNvPr id="11" name="Dikdörtgen 10"/>
          <p:cNvSpPr/>
          <p:nvPr/>
        </p:nvSpPr>
        <p:spPr>
          <a:xfrm>
            <a:off x="196348" y="3195936"/>
            <a:ext cx="389850" cy="461665"/>
          </a:xfrm>
          <a:prstGeom prst="rect">
            <a:avLst/>
          </a:prstGeom>
        </p:spPr>
        <p:txBody>
          <a:bodyPr wrap="none">
            <a:spAutoFit/>
          </a:bodyPr>
          <a:lstStyle/>
          <a:p>
            <a:r>
              <a:rPr lang="tr-TR" sz="2400" b="1" dirty="0">
                <a:solidFill>
                  <a:srgbClr val="FF0000"/>
                </a:solidFill>
                <a:latin typeface="mHelvetica-Bold"/>
              </a:rPr>
              <a:t>Y</a:t>
            </a:r>
            <a:endParaRPr lang="tr-TR" dirty="0"/>
          </a:p>
        </p:txBody>
      </p:sp>
      <p:sp>
        <p:nvSpPr>
          <p:cNvPr id="12" name="Dikdörtgen 11"/>
          <p:cNvSpPr/>
          <p:nvPr/>
        </p:nvSpPr>
        <p:spPr>
          <a:xfrm>
            <a:off x="239147" y="4293096"/>
            <a:ext cx="389850" cy="461665"/>
          </a:xfrm>
          <a:prstGeom prst="rect">
            <a:avLst/>
          </a:prstGeom>
        </p:spPr>
        <p:txBody>
          <a:bodyPr wrap="none">
            <a:spAutoFit/>
          </a:bodyPr>
          <a:lstStyle/>
          <a:p>
            <a:r>
              <a:rPr lang="tr-TR" sz="2400" b="1" dirty="0">
                <a:solidFill>
                  <a:srgbClr val="FF0000"/>
                </a:solidFill>
                <a:latin typeface="mHelvetica-Bold"/>
              </a:rPr>
              <a:t>Y</a:t>
            </a:r>
            <a:endParaRPr lang="tr-TR" dirty="0"/>
          </a:p>
        </p:txBody>
      </p:sp>
      <p:sp>
        <p:nvSpPr>
          <p:cNvPr id="13" name="Dikdörtgen 12"/>
          <p:cNvSpPr/>
          <p:nvPr/>
        </p:nvSpPr>
        <p:spPr>
          <a:xfrm>
            <a:off x="269154" y="5013176"/>
            <a:ext cx="389850" cy="461665"/>
          </a:xfrm>
          <a:prstGeom prst="rect">
            <a:avLst/>
          </a:prstGeom>
        </p:spPr>
        <p:txBody>
          <a:bodyPr wrap="none">
            <a:spAutoFit/>
          </a:bodyPr>
          <a:lstStyle/>
          <a:p>
            <a:r>
              <a:rPr lang="tr-TR" sz="2400" b="1" dirty="0">
                <a:solidFill>
                  <a:srgbClr val="FF0000"/>
                </a:solidFill>
                <a:latin typeface="mHelvetica-Bold"/>
              </a:rPr>
              <a:t>Y</a:t>
            </a:r>
            <a:endParaRPr lang="tr-TR" dirty="0"/>
          </a:p>
        </p:txBody>
      </p:sp>
    </p:spTree>
    <p:extLst>
      <p:ext uri="{BB962C8B-B14F-4D97-AF65-F5344CB8AC3E}">
        <p14:creationId xmlns:p14="http://schemas.microsoft.com/office/powerpoint/2010/main" val="12984378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fade">
                                      <p:cBhvr>
                                        <p:cTn id="42" dur="500"/>
                                        <p:tgtEl>
                                          <p:spTgt spid="8"/>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fade">
                                      <p:cBhvr>
                                        <p:cTn id="47" dur="500"/>
                                        <p:tgtEl>
                                          <p:spTgt spid="13"/>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fade">
                                      <p:cBhvr>
                                        <p:cTn id="5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P spid="11" grpId="0"/>
      <p:bldP spid="12" grpId="0"/>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VİTAMİN.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83502" y="69486"/>
            <a:ext cx="8916796" cy="5735778"/>
          </a:xfrm>
          <a:prstGeom prst="rect">
            <a:avLst/>
          </a:prstGeom>
        </p:spPr>
      </p:pic>
    </p:spTree>
    <p:extLst>
      <p:ext uri="{BB962C8B-B14F-4D97-AF65-F5344CB8AC3E}">
        <p14:creationId xmlns:p14="http://schemas.microsoft.com/office/powerpoint/2010/main" val="428830100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07504" y="44624"/>
            <a:ext cx="8784976" cy="461665"/>
          </a:xfrm>
          <a:prstGeom prst="rect">
            <a:avLst/>
          </a:prstGeom>
        </p:spPr>
        <p:txBody>
          <a:bodyPr wrap="square">
            <a:spAutoFit/>
          </a:bodyPr>
          <a:lstStyle/>
          <a:p>
            <a:r>
              <a:rPr lang="tr-TR" sz="2400" b="1" dirty="0">
                <a:solidFill>
                  <a:srgbClr val="FF0000"/>
                </a:solidFill>
                <a:latin typeface="mHelvetica-Bold"/>
              </a:rPr>
              <a:t>C. Aşağıdaki çoktan seçmeli soruları cevaplayınız.</a:t>
            </a:r>
            <a:endParaRPr lang="tr-TR" sz="2400" dirty="0">
              <a:solidFill>
                <a:srgbClr val="FF0000"/>
              </a:solidFill>
            </a:endParaRPr>
          </a:p>
        </p:txBody>
      </p:sp>
      <p:sp>
        <p:nvSpPr>
          <p:cNvPr id="3" name="Dikdörtgen 2"/>
          <p:cNvSpPr/>
          <p:nvPr/>
        </p:nvSpPr>
        <p:spPr>
          <a:xfrm>
            <a:off x="107504" y="764704"/>
            <a:ext cx="8784976" cy="3539430"/>
          </a:xfrm>
          <a:prstGeom prst="rect">
            <a:avLst/>
          </a:prstGeom>
        </p:spPr>
        <p:txBody>
          <a:bodyPr wrap="square">
            <a:spAutoFit/>
          </a:bodyPr>
          <a:lstStyle/>
          <a:p>
            <a:pPr marL="457200" indent="-457200">
              <a:buAutoNum type="arabicPeriod"/>
            </a:pPr>
            <a:r>
              <a:rPr lang="tr-TR" sz="2800" b="1" dirty="0">
                <a:solidFill>
                  <a:srgbClr val="FF33FF"/>
                </a:solidFill>
                <a:latin typeface="mHelvetica-Bold"/>
              </a:rPr>
              <a:t> </a:t>
            </a:r>
            <a:r>
              <a:rPr lang="tr-TR" sz="2400" dirty="0" smtClean="0">
                <a:solidFill>
                  <a:srgbClr val="000000"/>
                </a:solidFill>
                <a:latin typeface="mHelvetica"/>
              </a:rPr>
              <a:t>Aşağıdakilerden </a:t>
            </a:r>
            <a:r>
              <a:rPr lang="tr-TR" sz="2400" dirty="0">
                <a:solidFill>
                  <a:srgbClr val="000000"/>
                </a:solidFill>
                <a:latin typeface="mHelvetica"/>
              </a:rPr>
              <a:t>hangisi, Dünya Güneş ve Ay'ın ortak özelliğidir</a:t>
            </a:r>
            <a:r>
              <a:rPr lang="tr-TR" sz="2400" dirty="0" smtClean="0">
                <a:solidFill>
                  <a:srgbClr val="000000"/>
                </a:solidFill>
                <a:latin typeface="mHelvetica"/>
              </a:rPr>
              <a:t>?</a:t>
            </a:r>
          </a:p>
          <a:p>
            <a:endParaRPr lang="tr-TR" sz="2400" dirty="0">
              <a:solidFill>
                <a:srgbClr val="000000"/>
              </a:solidFill>
              <a:latin typeface="mHelvetica"/>
            </a:endParaRPr>
          </a:p>
          <a:p>
            <a:pPr marL="457200" indent="-457200">
              <a:buAutoNum type="alphaUcParenR"/>
            </a:pPr>
            <a:r>
              <a:rPr lang="tr-TR" sz="2400" dirty="0" smtClean="0">
                <a:solidFill>
                  <a:srgbClr val="000000"/>
                </a:solidFill>
                <a:latin typeface="mHelvetica"/>
              </a:rPr>
              <a:t>Büyüklükleri  B</a:t>
            </a:r>
            <a:r>
              <a:rPr lang="tr-TR" sz="2400" dirty="0">
                <a:solidFill>
                  <a:srgbClr val="000000"/>
                </a:solidFill>
                <a:latin typeface="mHelvetica"/>
              </a:rPr>
              <a:t>) </a:t>
            </a:r>
            <a:r>
              <a:rPr lang="tr-TR" sz="2400" dirty="0" smtClean="0">
                <a:solidFill>
                  <a:srgbClr val="000000"/>
                </a:solidFill>
                <a:latin typeface="mHelvetica"/>
              </a:rPr>
              <a:t>Uzaklıkları  </a:t>
            </a:r>
            <a:r>
              <a:rPr lang="tr-TR" sz="2400" dirty="0">
                <a:solidFill>
                  <a:srgbClr val="000000"/>
                </a:solidFill>
                <a:latin typeface="mHelvetica"/>
              </a:rPr>
              <a:t>C) Şekilleri </a:t>
            </a:r>
            <a:r>
              <a:rPr lang="tr-TR" sz="2400" dirty="0" smtClean="0">
                <a:solidFill>
                  <a:srgbClr val="000000"/>
                </a:solidFill>
                <a:latin typeface="mHelvetica"/>
              </a:rPr>
              <a:t> D</a:t>
            </a:r>
            <a:r>
              <a:rPr lang="tr-TR" sz="2400" dirty="0">
                <a:solidFill>
                  <a:srgbClr val="000000"/>
                </a:solidFill>
                <a:latin typeface="mHelvetica"/>
              </a:rPr>
              <a:t>) </a:t>
            </a:r>
            <a:r>
              <a:rPr lang="tr-TR" sz="2400" dirty="0" smtClean="0">
                <a:solidFill>
                  <a:srgbClr val="000000"/>
                </a:solidFill>
                <a:latin typeface="mHelvetica"/>
              </a:rPr>
              <a:t>Parlaklıkları</a:t>
            </a:r>
          </a:p>
          <a:p>
            <a:endParaRPr lang="tr-TR" sz="2400" dirty="0">
              <a:solidFill>
                <a:srgbClr val="000000"/>
              </a:solidFill>
              <a:latin typeface="mHelvetica"/>
            </a:endParaRPr>
          </a:p>
          <a:p>
            <a:r>
              <a:rPr lang="tr-TR" sz="2800" b="1" dirty="0">
                <a:solidFill>
                  <a:srgbClr val="FF33FF"/>
                </a:solidFill>
                <a:latin typeface="mHelvetica-Bold"/>
              </a:rPr>
              <a:t>2. </a:t>
            </a:r>
            <a:r>
              <a:rPr lang="tr-TR" sz="2400" dirty="0">
                <a:solidFill>
                  <a:srgbClr val="000000"/>
                </a:solidFill>
                <a:latin typeface="mHelvetica"/>
              </a:rPr>
              <a:t>Aşağıdaki gök cisimlerinden hangisinin şekli diğerlerinden farklıdır</a:t>
            </a:r>
            <a:r>
              <a:rPr lang="tr-TR" sz="2400" dirty="0" smtClean="0">
                <a:solidFill>
                  <a:srgbClr val="000000"/>
                </a:solidFill>
                <a:latin typeface="mHelvetica"/>
              </a:rPr>
              <a:t>?</a:t>
            </a:r>
          </a:p>
          <a:p>
            <a:endParaRPr lang="tr-TR" sz="2400" dirty="0">
              <a:solidFill>
                <a:srgbClr val="000000"/>
              </a:solidFill>
              <a:latin typeface="mHelvetica"/>
            </a:endParaRPr>
          </a:p>
          <a:p>
            <a:r>
              <a:rPr lang="es-ES" sz="2400" dirty="0">
                <a:solidFill>
                  <a:srgbClr val="000000"/>
                </a:solidFill>
                <a:latin typeface="mHelvetica"/>
              </a:rPr>
              <a:t>A) Ay </a:t>
            </a:r>
            <a:r>
              <a:rPr lang="tr-TR" sz="2400" dirty="0" smtClean="0">
                <a:solidFill>
                  <a:srgbClr val="000000"/>
                </a:solidFill>
                <a:latin typeface="mHelvetica"/>
              </a:rPr>
              <a:t>      </a:t>
            </a:r>
            <a:r>
              <a:rPr lang="es-ES" sz="2400" dirty="0" smtClean="0">
                <a:solidFill>
                  <a:srgbClr val="000000"/>
                </a:solidFill>
                <a:latin typeface="mHelvetica"/>
              </a:rPr>
              <a:t>B</a:t>
            </a:r>
            <a:r>
              <a:rPr lang="es-ES" sz="2400" dirty="0">
                <a:solidFill>
                  <a:srgbClr val="000000"/>
                </a:solidFill>
                <a:latin typeface="mHelvetica"/>
              </a:rPr>
              <a:t>) Güneş </a:t>
            </a:r>
            <a:r>
              <a:rPr lang="tr-TR" sz="2400" dirty="0" smtClean="0">
                <a:solidFill>
                  <a:srgbClr val="000000"/>
                </a:solidFill>
                <a:latin typeface="mHelvetica"/>
              </a:rPr>
              <a:t>     </a:t>
            </a:r>
            <a:r>
              <a:rPr lang="es-ES" sz="2400" dirty="0" smtClean="0">
                <a:solidFill>
                  <a:srgbClr val="000000"/>
                </a:solidFill>
                <a:latin typeface="mHelvetica"/>
              </a:rPr>
              <a:t>C</a:t>
            </a:r>
            <a:r>
              <a:rPr lang="es-ES" sz="2400" dirty="0">
                <a:solidFill>
                  <a:srgbClr val="000000"/>
                </a:solidFill>
                <a:latin typeface="mHelvetica"/>
              </a:rPr>
              <a:t>) Meteor </a:t>
            </a:r>
            <a:r>
              <a:rPr lang="tr-TR" sz="2400" dirty="0" smtClean="0">
                <a:solidFill>
                  <a:srgbClr val="000000"/>
                </a:solidFill>
                <a:latin typeface="mHelvetica"/>
              </a:rPr>
              <a:t>       </a:t>
            </a:r>
            <a:r>
              <a:rPr lang="es-ES" sz="2400" dirty="0" smtClean="0">
                <a:solidFill>
                  <a:srgbClr val="000000"/>
                </a:solidFill>
                <a:latin typeface="mHelvetica"/>
              </a:rPr>
              <a:t>D</a:t>
            </a:r>
            <a:r>
              <a:rPr lang="es-ES" sz="2400" dirty="0">
                <a:solidFill>
                  <a:srgbClr val="000000"/>
                </a:solidFill>
                <a:latin typeface="mHelvetica"/>
              </a:rPr>
              <a:t>) Dünya</a:t>
            </a:r>
            <a:endParaRPr lang="tr-TR" sz="2400" dirty="0"/>
          </a:p>
        </p:txBody>
      </p:sp>
      <p:sp>
        <p:nvSpPr>
          <p:cNvPr id="4" name="5-Nokta Yıldız 4"/>
          <p:cNvSpPr/>
          <p:nvPr/>
        </p:nvSpPr>
        <p:spPr>
          <a:xfrm>
            <a:off x="4283968" y="1916832"/>
            <a:ext cx="648072" cy="504056"/>
          </a:xfrm>
          <a:prstGeom prst="star5">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a:solidFill>
                  <a:srgbClr val="FF0000"/>
                </a:solidFill>
              </a:rPr>
              <a:t>H</a:t>
            </a:r>
          </a:p>
        </p:txBody>
      </p:sp>
      <p:sp>
        <p:nvSpPr>
          <p:cNvPr id="5" name="5-Nokta Yıldız 4"/>
          <p:cNvSpPr/>
          <p:nvPr/>
        </p:nvSpPr>
        <p:spPr>
          <a:xfrm>
            <a:off x="3131840" y="3791920"/>
            <a:ext cx="648072" cy="504056"/>
          </a:xfrm>
          <a:prstGeom prst="star5">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a:solidFill>
                  <a:srgbClr val="FF0000"/>
                </a:solidFill>
              </a:rPr>
              <a:t>H</a:t>
            </a:r>
          </a:p>
        </p:txBody>
      </p:sp>
    </p:spTree>
    <p:extLst>
      <p:ext uri="{BB962C8B-B14F-4D97-AF65-F5344CB8AC3E}">
        <p14:creationId xmlns:p14="http://schemas.microsoft.com/office/powerpoint/2010/main" val="27356549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79512" y="181958"/>
            <a:ext cx="8928992" cy="5386090"/>
          </a:xfrm>
          <a:prstGeom prst="rect">
            <a:avLst/>
          </a:prstGeom>
        </p:spPr>
        <p:txBody>
          <a:bodyPr wrap="square">
            <a:spAutoFit/>
          </a:bodyPr>
          <a:lstStyle/>
          <a:p>
            <a:r>
              <a:rPr lang="tr-TR" sz="2800" b="1" dirty="0">
                <a:solidFill>
                  <a:srgbClr val="FF33FF"/>
                </a:solidFill>
                <a:latin typeface="mHelvetica-Bold"/>
              </a:rPr>
              <a:t>3. </a:t>
            </a:r>
            <a:r>
              <a:rPr lang="tr-TR" sz="2400" dirty="0">
                <a:solidFill>
                  <a:srgbClr val="000000"/>
                </a:solidFill>
                <a:latin typeface="mHelvetica"/>
              </a:rPr>
              <a:t>Aşağıdakilerden hangisinde Ay'dan büyük olan Güneş'in Ay'la aynı büyüklükte görünmesinin nedeni</a:t>
            </a:r>
          </a:p>
          <a:p>
            <a:r>
              <a:rPr lang="tr-TR" sz="2400" dirty="0">
                <a:solidFill>
                  <a:srgbClr val="000000"/>
                </a:solidFill>
                <a:latin typeface="mHelvetica"/>
              </a:rPr>
              <a:t>açıklanmıştır?</a:t>
            </a:r>
          </a:p>
          <a:p>
            <a:r>
              <a:rPr lang="tr-TR" sz="2400" dirty="0">
                <a:solidFill>
                  <a:srgbClr val="000000"/>
                </a:solidFill>
                <a:latin typeface="mHelvetica"/>
              </a:rPr>
              <a:t>A) Ay’ın Dünya’ya Güneş’ten daha uzak olması.</a:t>
            </a:r>
          </a:p>
          <a:p>
            <a:r>
              <a:rPr lang="tr-TR" sz="2400" dirty="0">
                <a:solidFill>
                  <a:srgbClr val="000000"/>
                </a:solidFill>
                <a:latin typeface="mHelvetica"/>
              </a:rPr>
              <a:t>B) Güneş’in Dünya’ya Ay’dan daha uzak olması.</a:t>
            </a:r>
          </a:p>
          <a:p>
            <a:r>
              <a:rPr lang="tr-TR" sz="2400" dirty="0">
                <a:solidFill>
                  <a:srgbClr val="000000"/>
                </a:solidFill>
                <a:latin typeface="mHelvetica"/>
              </a:rPr>
              <a:t>C) Güneş’in ve Ay’ın şekillerinin küreye benzemesi .</a:t>
            </a:r>
          </a:p>
          <a:p>
            <a:r>
              <a:rPr lang="tr-TR" sz="2400" dirty="0">
                <a:solidFill>
                  <a:srgbClr val="000000"/>
                </a:solidFill>
                <a:latin typeface="mHelvetica"/>
              </a:rPr>
              <a:t>D) Ay’ın yüzeyinde tümsek ve çukurlar olması</a:t>
            </a:r>
            <a:r>
              <a:rPr lang="tr-TR" sz="2400" dirty="0" smtClean="0">
                <a:solidFill>
                  <a:srgbClr val="000000"/>
                </a:solidFill>
                <a:latin typeface="mHelvetica"/>
              </a:rPr>
              <a:t>.</a:t>
            </a:r>
          </a:p>
          <a:p>
            <a:endParaRPr lang="tr-TR" sz="2400" dirty="0">
              <a:solidFill>
                <a:srgbClr val="000000"/>
              </a:solidFill>
              <a:latin typeface="mHelvetica"/>
            </a:endParaRPr>
          </a:p>
          <a:p>
            <a:r>
              <a:rPr lang="tr-TR" sz="2800" b="1" dirty="0">
                <a:solidFill>
                  <a:srgbClr val="FF33FF"/>
                </a:solidFill>
                <a:latin typeface="mHelvetica-Bold"/>
              </a:rPr>
              <a:t>4. </a:t>
            </a:r>
            <a:r>
              <a:rPr lang="tr-TR" sz="2400" dirty="0">
                <a:solidFill>
                  <a:srgbClr val="000000"/>
                </a:solidFill>
                <a:latin typeface="mHelvetica"/>
              </a:rPr>
              <a:t>Aşağıda verilen bilgilerden hangisi doğrudur?</a:t>
            </a:r>
          </a:p>
          <a:p>
            <a:r>
              <a:rPr lang="tr-TR" sz="2400" dirty="0">
                <a:solidFill>
                  <a:srgbClr val="000000"/>
                </a:solidFill>
                <a:latin typeface="mHelvetica"/>
              </a:rPr>
              <a:t>A) Dünya, Güneş ve Ay’ın büyüklükleri ve birbirlerine uzaklıkları yaklaşık olarak aynıdır.</a:t>
            </a:r>
          </a:p>
          <a:p>
            <a:r>
              <a:rPr lang="tr-TR" sz="2400" dirty="0">
                <a:solidFill>
                  <a:srgbClr val="000000"/>
                </a:solidFill>
                <a:latin typeface="mHelvetica"/>
              </a:rPr>
              <a:t>B) Güneş’in Dünya’ya uzaklığı Ay’ınkinden azdır.</a:t>
            </a:r>
          </a:p>
          <a:p>
            <a:r>
              <a:rPr lang="tr-TR" sz="2400" dirty="0">
                <a:solidFill>
                  <a:srgbClr val="000000"/>
                </a:solidFill>
                <a:latin typeface="mHelvetica"/>
              </a:rPr>
              <a:t>C) Dünya’nın şekli Güneş ve Ay gibi köşelidir.</a:t>
            </a:r>
          </a:p>
          <a:p>
            <a:r>
              <a:rPr lang="tr-TR" sz="2400" dirty="0">
                <a:solidFill>
                  <a:srgbClr val="000000"/>
                </a:solidFill>
                <a:latin typeface="mHelvetica"/>
              </a:rPr>
              <a:t>D) Ay'ın evreleri tekrar eden bir olaydır.</a:t>
            </a:r>
            <a:endParaRPr lang="tr-TR" sz="2400" dirty="0"/>
          </a:p>
        </p:txBody>
      </p:sp>
      <p:sp>
        <p:nvSpPr>
          <p:cNvPr id="3" name="5-Nokta Yıldız 4"/>
          <p:cNvSpPr/>
          <p:nvPr/>
        </p:nvSpPr>
        <p:spPr>
          <a:xfrm>
            <a:off x="35496" y="1628800"/>
            <a:ext cx="648072" cy="504056"/>
          </a:xfrm>
          <a:prstGeom prst="star5">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a:solidFill>
                  <a:srgbClr val="FF0000"/>
                </a:solidFill>
              </a:rPr>
              <a:t>H</a:t>
            </a:r>
          </a:p>
        </p:txBody>
      </p:sp>
      <p:sp>
        <p:nvSpPr>
          <p:cNvPr id="4" name="5-Nokta Yıldız 4"/>
          <p:cNvSpPr/>
          <p:nvPr/>
        </p:nvSpPr>
        <p:spPr>
          <a:xfrm>
            <a:off x="44522" y="5019274"/>
            <a:ext cx="648072" cy="504056"/>
          </a:xfrm>
          <a:prstGeom prst="star5">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a:solidFill>
                  <a:srgbClr val="FF0000"/>
                </a:solidFill>
              </a:rPr>
              <a:t>H</a:t>
            </a:r>
          </a:p>
        </p:txBody>
      </p:sp>
    </p:spTree>
    <p:extLst>
      <p:ext uri="{BB962C8B-B14F-4D97-AF65-F5344CB8AC3E}">
        <p14:creationId xmlns:p14="http://schemas.microsoft.com/office/powerpoint/2010/main" val="21730481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251520" y="597456"/>
            <a:ext cx="8712968" cy="5016758"/>
          </a:xfrm>
          <a:prstGeom prst="rect">
            <a:avLst/>
          </a:prstGeom>
        </p:spPr>
        <p:txBody>
          <a:bodyPr wrap="square">
            <a:spAutoFit/>
          </a:bodyPr>
          <a:lstStyle/>
          <a:p>
            <a:r>
              <a:rPr lang="tr-TR" sz="2800" b="1" dirty="0">
                <a:solidFill>
                  <a:srgbClr val="FF33FF"/>
                </a:solidFill>
                <a:latin typeface="mHelvetica-Bold"/>
              </a:rPr>
              <a:t>5. </a:t>
            </a:r>
            <a:r>
              <a:rPr lang="tr-TR" sz="2400" dirty="0">
                <a:solidFill>
                  <a:srgbClr val="000000"/>
                </a:solidFill>
                <a:latin typeface="mHelvetica"/>
              </a:rPr>
              <a:t>Dünya</a:t>
            </a:r>
            <a:r>
              <a:rPr lang="tr-TR" sz="2400" dirty="0">
                <a:solidFill>
                  <a:srgbClr val="000000"/>
                </a:solidFill>
                <a:latin typeface="Times-Roman"/>
              </a:rPr>
              <a:t>’</a:t>
            </a:r>
            <a:r>
              <a:rPr lang="tr-TR" sz="2400" dirty="0">
                <a:solidFill>
                  <a:srgbClr val="000000"/>
                </a:solidFill>
                <a:latin typeface="mHelvetica"/>
              </a:rPr>
              <a:t>nın katmanlarının en içten dışa doğru sıralaması aşağıdakilerden hangisidir?</a:t>
            </a:r>
          </a:p>
          <a:p>
            <a:r>
              <a:rPr lang="tr-TR" sz="2400" dirty="0">
                <a:solidFill>
                  <a:srgbClr val="000000"/>
                </a:solidFill>
                <a:latin typeface="mHelvetica"/>
              </a:rPr>
              <a:t>A) Ağır küre, Taş küre, Ateş küre, Hava küre, Su küre</a:t>
            </a:r>
          </a:p>
          <a:p>
            <a:r>
              <a:rPr lang="tr-TR" sz="2400" dirty="0">
                <a:solidFill>
                  <a:srgbClr val="000000"/>
                </a:solidFill>
                <a:latin typeface="mHelvetica"/>
              </a:rPr>
              <a:t>B) Hava küre, Su küre, Taş küre, Ateş küre, Ağır küre</a:t>
            </a:r>
          </a:p>
          <a:p>
            <a:r>
              <a:rPr lang="tr-TR" sz="2400" dirty="0">
                <a:solidFill>
                  <a:srgbClr val="000000"/>
                </a:solidFill>
                <a:latin typeface="mHelvetica"/>
              </a:rPr>
              <a:t>C) Ateş küre, Ağır küre, Taş küre, Su küre, Hava küre</a:t>
            </a:r>
          </a:p>
          <a:p>
            <a:r>
              <a:rPr lang="tr-TR" sz="2400" dirty="0">
                <a:solidFill>
                  <a:srgbClr val="000000"/>
                </a:solidFill>
                <a:latin typeface="mHelvetica"/>
              </a:rPr>
              <a:t>D) Ağır küre, Ateş küre, Taş küre, Su küre, Hava küre</a:t>
            </a:r>
            <a:r>
              <a:rPr lang="tr-TR" sz="2400" dirty="0" smtClean="0">
                <a:solidFill>
                  <a:srgbClr val="000000"/>
                </a:solidFill>
                <a:latin typeface="mHelvetica"/>
              </a:rPr>
              <a:t>,</a:t>
            </a:r>
          </a:p>
          <a:p>
            <a:endParaRPr lang="tr-TR" sz="2400" dirty="0">
              <a:solidFill>
                <a:srgbClr val="000000"/>
              </a:solidFill>
              <a:latin typeface="mHelvetica"/>
            </a:endParaRPr>
          </a:p>
          <a:p>
            <a:r>
              <a:rPr lang="tr-TR" sz="2800" b="1" dirty="0">
                <a:solidFill>
                  <a:srgbClr val="FF33FF"/>
                </a:solidFill>
                <a:latin typeface="mHelvetica-Bold"/>
              </a:rPr>
              <a:t>6. </a:t>
            </a:r>
            <a:r>
              <a:rPr lang="tr-TR" sz="2400" dirty="0">
                <a:solidFill>
                  <a:srgbClr val="000000"/>
                </a:solidFill>
                <a:latin typeface="mHelvetica"/>
              </a:rPr>
              <a:t>Aşağıdakilerden hangisi taş kürenin özelliklerinden biri değildir?</a:t>
            </a:r>
          </a:p>
          <a:p>
            <a:r>
              <a:rPr lang="tr-TR" sz="2400" dirty="0">
                <a:solidFill>
                  <a:srgbClr val="000000"/>
                </a:solidFill>
                <a:latin typeface="mHelvetica"/>
              </a:rPr>
              <a:t>A) Ateş kürenin üzerinde yer alır.</a:t>
            </a:r>
          </a:p>
          <a:p>
            <a:r>
              <a:rPr lang="tr-TR" sz="2400" dirty="0">
                <a:solidFill>
                  <a:srgbClr val="000000"/>
                </a:solidFill>
                <a:latin typeface="mHelvetica"/>
              </a:rPr>
              <a:t>B) Göller, denizler, yer altı suları bu katmanı oluşturur.</a:t>
            </a:r>
          </a:p>
          <a:p>
            <a:r>
              <a:rPr lang="tr-TR" sz="2400" dirty="0">
                <a:solidFill>
                  <a:srgbClr val="000000"/>
                </a:solidFill>
                <a:latin typeface="mHelvetica"/>
              </a:rPr>
              <a:t>C) İnsan, kuş gibi canlıların yaşadığı katmandır.</a:t>
            </a:r>
          </a:p>
          <a:p>
            <a:r>
              <a:rPr lang="tr-TR" sz="2400" dirty="0">
                <a:solidFill>
                  <a:srgbClr val="000000"/>
                </a:solidFill>
                <a:latin typeface="mHelvetica"/>
              </a:rPr>
              <a:t>D) Maden ve kayaçlar bu katmandadır.</a:t>
            </a:r>
            <a:endParaRPr lang="tr-TR" sz="2400" dirty="0"/>
          </a:p>
        </p:txBody>
      </p:sp>
      <p:sp>
        <p:nvSpPr>
          <p:cNvPr id="3" name="5-Nokta Yıldız 4"/>
          <p:cNvSpPr/>
          <p:nvPr/>
        </p:nvSpPr>
        <p:spPr>
          <a:xfrm>
            <a:off x="107504" y="2492896"/>
            <a:ext cx="648072" cy="504056"/>
          </a:xfrm>
          <a:prstGeom prst="star5">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a:solidFill>
                  <a:srgbClr val="FF0000"/>
                </a:solidFill>
              </a:rPr>
              <a:t>H</a:t>
            </a:r>
          </a:p>
        </p:txBody>
      </p:sp>
      <p:sp>
        <p:nvSpPr>
          <p:cNvPr id="4" name="5-Nokta Yıldız 4"/>
          <p:cNvSpPr/>
          <p:nvPr/>
        </p:nvSpPr>
        <p:spPr>
          <a:xfrm>
            <a:off x="107504" y="4365104"/>
            <a:ext cx="648072" cy="504056"/>
          </a:xfrm>
          <a:prstGeom prst="star5">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a:solidFill>
                  <a:srgbClr val="FF0000"/>
                </a:solidFill>
              </a:rPr>
              <a:t>H</a:t>
            </a:r>
          </a:p>
        </p:txBody>
      </p:sp>
    </p:spTree>
    <p:extLst>
      <p:ext uri="{BB962C8B-B14F-4D97-AF65-F5344CB8AC3E}">
        <p14:creationId xmlns:p14="http://schemas.microsoft.com/office/powerpoint/2010/main" val="36746888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395536" y="260648"/>
            <a:ext cx="8496944" cy="4647426"/>
          </a:xfrm>
          <a:prstGeom prst="rect">
            <a:avLst/>
          </a:prstGeom>
        </p:spPr>
        <p:txBody>
          <a:bodyPr wrap="square">
            <a:spAutoFit/>
          </a:bodyPr>
          <a:lstStyle/>
          <a:p>
            <a:r>
              <a:rPr lang="tr-TR" sz="2800" b="1" dirty="0">
                <a:solidFill>
                  <a:srgbClr val="FF33FF"/>
                </a:solidFill>
                <a:latin typeface="mHelvetica-Bold"/>
              </a:rPr>
              <a:t>7. </a:t>
            </a:r>
            <a:r>
              <a:rPr lang="tr-TR" dirty="0">
                <a:solidFill>
                  <a:srgbClr val="FF0000"/>
                </a:solidFill>
                <a:latin typeface="Wingdings-Regular"/>
              </a:rPr>
              <a:t> </a:t>
            </a:r>
            <a:r>
              <a:rPr lang="tr-TR" sz="2400" dirty="0">
                <a:solidFill>
                  <a:srgbClr val="000000"/>
                </a:solidFill>
                <a:latin typeface="mHelvetica"/>
              </a:rPr>
              <a:t>Güneşten gelen zararlı ışınlar bu katmanda süzülür.</a:t>
            </a:r>
          </a:p>
          <a:p>
            <a:r>
              <a:rPr lang="tr-TR" sz="2400" dirty="0">
                <a:solidFill>
                  <a:srgbClr val="FF0000"/>
                </a:solidFill>
                <a:latin typeface="Wingdings-Regular"/>
              </a:rPr>
              <a:t> </a:t>
            </a:r>
            <a:r>
              <a:rPr lang="tr-TR" sz="2400" dirty="0">
                <a:solidFill>
                  <a:srgbClr val="000000"/>
                </a:solidFill>
                <a:latin typeface="mHelvetica"/>
              </a:rPr>
              <a:t>Balinaların yaşam alanı bu katmandır.</a:t>
            </a:r>
          </a:p>
          <a:p>
            <a:r>
              <a:rPr lang="tr-TR" sz="2400" dirty="0">
                <a:solidFill>
                  <a:srgbClr val="FF0000"/>
                </a:solidFill>
                <a:latin typeface="Wingdings-Regular"/>
              </a:rPr>
              <a:t> </a:t>
            </a:r>
            <a:r>
              <a:rPr lang="tr-TR" sz="2400" dirty="0">
                <a:solidFill>
                  <a:srgbClr val="000000"/>
                </a:solidFill>
                <a:latin typeface="mHelvetica"/>
              </a:rPr>
              <a:t>Magma bu katmanda bulunur.</a:t>
            </a:r>
          </a:p>
          <a:p>
            <a:r>
              <a:rPr lang="tr-TR" sz="2400" dirty="0">
                <a:solidFill>
                  <a:srgbClr val="000000"/>
                </a:solidFill>
                <a:latin typeface="mHelvetica"/>
              </a:rPr>
              <a:t>Yukarıda bazı katman özellikleri verilmiştir. Bu özellikler aşağıdaki katman özellikleri ile eşleştirildiğinde</a:t>
            </a:r>
          </a:p>
          <a:p>
            <a:r>
              <a:rPr lang="tr-TR" sz="2400" dirty="0">
                <a:solidFill>
                  <a:srgbClr val="000000"/>
                </a:solidFill>
                <a:latin typeface="mHelvetica"/>
              </a:rPr>
              <a:t>hangisi açıkta kalır</a:t>
            </a:r>
            <a:r>
              <a:rPr lang="tr-TR" sz="2400" dirty="0" smtClean="0">
                <a:solidFill>
                  <a:srgbClr val="000000"/>
                </a:solidFill>
                <a:latin typeface="mHelvetica"/>
              </a:rPr>
              <a:t>?</a:t>
            </a:r>
          </a:p>
          <a:p>
            <a:endParaRPr lang="tr-TR" sz="2400" dirty="0">
              <a:solidFill>
                <a:srgbClr val="000000"/>
              </a:solidFill>
              <a:latin typeface="mHelvetica"/>
            </a:endParaRPr>
          </a:p>
          <a:p>
            <a:pPr marL="457200" indent="-457200">
              <a:buAutoNum type="alphaUcParenR"/>
            </a:pPr>
            <a:r>
              <a:rPr lang="tr-TR" sz="2400" dirty="0" smtClean="0">
                <a:solidFill>
                  <a:srgbClr val="000000"/>
                </a:solidFill>
                <a:latin typeface="mHelvetica"/>
              </a:rPr>
              <a:t>Hava </a:t>
            </a:r>
            <a:r>
              <a:rPr lang="tr-TR" sz="2400" dirty="0">
                <a:solidFill>
                  <a:srgbClr val="000000"/>
                </a:solidFill>
                <a:latin typeface="mHelvetica"/>
              </a:rPr>
              <a:t>küre </a:t>
            </a:r>
            <a:r>
              <a:rPr lang="tr-TR" sz="2400" dirty="0" smtClean="0">
                <a:solidFill>
                  <a:srgbClr val="000000"/>
                </a:solidFill>
                <a:latin typeface="mHelvetica"/>
              </a:rPr>
              <a:t>   B</a:t>
            </a:r>
            <a:r>
              <a:rPr lang="tr-TR" sz="2400" dirty="0">
                <a:solidFill>
                  <a:srgbClr val="000000"/>
                </a:solidFill>
                <a:latin typeface="mHelvetica"/>
              </a:rPr>
              <a:t>) Su küre </a:t>
            </a:r>
            <a:r>
              <a:rPr lang="tr-TR" sz="2400" dirty="0" smtClean="0">
                <a:solidFill>
                  <a:srgbClr val="000000"/>
                </a:solidFill>
                <a:latin typeface="mHelvetica"/>
              </a:rPr>
              <a:t>    C</a:t>
            </a:r>
            <a:r>
              <a:rPr lang="tr-TR" sz="2400" dirty="0">
                <a:solidFill>
                  <a:srgbClr val="000000"/>
                </a:solidFill>
                <a:latin typeface="mHelvetica"/>
              </a:rPr>
              <a:t>) Ağır küre </a:t>
            </a:r>
            <a:r>
              <a:rPr lang="tr-TR" sz="2400" dirty="0" smtClean="0">
                <a:solidFill>
                  <a:srgbClr val="000000"/>
                </a:solidFill>
                <a:latin typeface="mHelvetica"/>
              </a:rPr>
              <a:t>   D</a:t>
            </a:r>
            <a:r>
              <a:rPr lang="tr-TR" sz="2400" dirty="0">
                <a:solidFill>
                  <a:srgbClr val="000000"/>
                </a:solidFill>
                <a:latin typeface="mHelvetica"/>
              </a:rPr>
              <a:t>) Ateş </a:t>
            </a:r>
            <a:r>
              <a:rPr lang="tr-TR" sz="2400" dirty="0" smtClean="0">
                <a:solidFill>
                  <a:srgbClr val="000000"/>
                </a:solidFill>
                <a:latin typeface="mHelvetica"/>
              </a:rPr>
              <a:t>küre</a:t>
            </a:r>
          </a:p>
          <a:p>
            <a:endParaRPr lang="tr-TR" sz="2400" dirty="0">
              <a:solidFill>
                <a:srgbClr val="000000"/>
              </a:solidFill>
              <a:latin typeface="mHelvetica"/>
            </a:endParaRPr>
          </a:p>
          <a:p>
            <a:r>
              <a:rPr lang="tr-TR" sz="2800" b="1" dirty="0">
                <a:solidFill>
                  <a:srgbClr val="FF33FF"/>
                </a:solidFill>
                <a:latin typeface="mHelvetica-Bold"/>
              </a:rPr>
              <a:t>8. </a:t>
            </a:r>
            <a:r>
              <a:rPr lang="tr-TR" sz="2400" dirty="0">
                <a:solidFill>
                  <a:srgbClr val="000000"/>
                </a:solidFill>
                <a:latin typeface="mHelvetica"/>
              </a:rPr>
              <a:t>Aşağıdakilerden hangisi Ay</a:t>
            </a:r>
            <a:r>
              <a:rPr lang="tr-TR" sz="2400" dirty="0">
                <a:solidFill>
                  <a:srgbClr val="000000"/>
                </a:solidFill>
                <a:latin typeface="Times-Roman"/>
              </a:rPr>
              <a:t>’</a:t>
            </a:r>
            <a:r>
              <a:rPr lang="tr-TR" sz="2400" dirty="0">
                <a:solidFill>
                  <a:srgbClr val="000000"/>
                </a:solidFill>
                <a:latin typeface="mHelvetica"/>
              </a:rPr>
              <a:t>ın evrelerinden biri değildir</a:t>
            </a:r>
            <a:r>
              <a:rPr lang="tr-TR" sz="2400" dirty="0" smtClean="0">
                <a:solidFill>
                  <a:srgbClr val="000000"/>
                </a:solidFill>
                <a:latin typeface="mHelvetica"/>
              </a:rPr>
              <a:t>?</a:t>
            </a:r>
          </a:p>
          <a:p>
            <a:endParaRPr lang="tr-TR" sz="2400" dirty="0">
              <a:solidFill>
                <a:srgbClr val="000000"/>
              </a:solidFill>
              <a:latin typeface="mHelvetica"/>
            </a:endParaRPr>
          </a:p>
          <a:p>
            <a:r>
              <a:rPr lang="tr-TR" sz="2400" dirty="0">
                <a:solidFill>
                  <a:srgbClr val="000000"/>
                </a:solidFill>
                <a:latin typeface="mHelvetica"/>
              </a:rPr>
              <a:t>A) İlk dördün B) Dolunay C) Son Dördün D) Tam Ay</a:t>
            </a:r>
            <a:endParaRPr lang="tr-TR" sz="2400" dirty="0"/>
          </a:p>
        </p:txBody>
      </p:sp>
      <p:sp>
        <p:nvSpPr>
          <p:cNvPr id="3" name="5-Nokta Yıldız 4"/>
          <p:cNvSpPr/>
          <p:nvPr/>
        </p:nvSpPr>
        <p:spPr>
          <a:xfrm>
            <a:off x="4319972" y="2852936"/>
            <a:ext cx="648072" cy="504056"/>
          </a:xfrm>
          <a:prstGeom prst="star5">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a:solidFill>
                  <a:srgbClr val="FF0000"/>
                </a:solidFill>
              </a:rPr>
              <a:t>H</a:t>
            </a:r>
          </a:p>
        </p:txBody>
      </p:sp>
      <p:sp>
        <p:nvSpPr>
          <p:cNvPr id="4" name="5-Nokta Yıldız 4"/>
          <p:cNvSpPr/>
          <p:nvPr/>
        </p:nvSpPr>
        <p:spPr>
          <a:xfrm>
            <a:off x="5796136" y="4385921"/>
            <a:ext cx="648072" cy="504056"/>
          </a:xfrm>
          <a:prstGeom prst="star5">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a:solidFill>
                  <a:srgbClr val="FF0000"/>
                </a:solidFill>
              </a:rPr>
              <a:t>H</a:t>
            </a:r>
          </a:p>
        </p:txBody>
      </p:sp>
    </p:spTree>
    <p:extLst>
      <p:ext uri="{BB962C8B-B14F-4D97-AF65-F5344CB8AC3E}">
        <p14:creationId xmlns:p14="http://schemas.microsoft.com/office/powerpoint/2010/main" val="20774780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1514" y="764704"/>
            <a:ext cx="9008963" cy="26020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ikdörtgen 1"/>
          <p:cNvSpPr/>
          <p:nvPr/>
        </p:nvSpPr>
        <p:spPr>
          <a:xfrm>
            <a:off x="179512" y="3547229"/>
            <a:ext cx="8424936" cy="2308324"/>
          </a:xfrm>
          <a:prstGeom prst="rect">
            <a:avLst/>
          </a:prstGeom>
        </p:spPr>
        <p:txBody>
          <a:bodyPr wrap="square">
            <a:spAutoFit/>
          </a:bodyPr>
          <a:lstStyle/>
          <a:p>
            <a:r>
              <a:rPr lang="tr-TR" sz="2400" dirty="0">
                <a:latin typeface="mHelvetica"/>
              </a:rPr>
              <a:t>Ay</a:t>
            </a:r>
            <a:r>
              <a:rPr lang="tr-TR" sz="2400" dirty="0">
                <a:latin typeface="Times-Roman"/>
              </a:rPr>
              <a:t>’</a:t>
            </a:r>
            <a:r>
              <a:rPr lang="tr-TR" sz="2400" dirty="0">
                <a:latin typeface="mHelvetica"/>
              </a:rPr>
              <a:t>ın yeni ay evresinde olduğunu düşününüz. Ay</a:t>
            </a:r>
            <a:r>
              <a:rPr lang="tr-TR" sz="2400" dirty="0">
                <a:latin typeface="Times-Roman"/>
              </a:rPr>
              <a:t>’</a:t>
            </a:r>
            <a:r>
              <a:rPr lang="tr-TR" sz="2400" dirty="0">
                <a:latin typeface="mHelvetica"/>
              </a:rPr>
              <a:t>ın yeni ay evresinden sonraki görüntü sıralaması</a:t>
            </a:r>
          </a:p>
          <a:p>
            <a:r>
              <a:rPr lang="tr-TR" sz="2400" dirty="0">
                <a:latin typeface="mHelvetica"/>
              </a:rPr>
              <a:t>yukarıdaki numaralandırılmış resimlere göre aşağıdakilerden hangisi olabilir</a:t>
            </a:r>
            <a:r>
              <a:rPr lang="tr-TR" sz="2400" dirty="0" smtClean="0">
                <a:latin typeface="mHelvetica"/>
              </a:rPr>
              <a:t>?</a:t>
            </a:r>
          </a:p>
          <a:p>
            <a:endParaRPr lang="tr-TR" sz="2400" dirty="0">
              <a:latin typeface="mHelvetica"/>
            </a:endParaRPr>
          </a:p>
          <a:p>
            <a:r>
              <a:rPr lang="pt-BR" sz="2400" dirty="0">
                <a:latin typeface="mHelvetica"/>
              </a:rPr>
              <a:t>A) 1, 4, 3, 2 </a:t>
            </a:r>
            <a:r>
              <a:rPr lang="tr-TR" sz="2400" dirty="0" smtClean="0">
                <a:latin typeface="mHelvetica"/>
              </a:rPr>
              <a:t>   </a:t>
            </a:r>
            <a:r>
              <a:rPr lang="pt-BR" sz="2400" dirty="0" smtClean="0">
                <a:latin typeface="mHelvetica"/>
              </a:rPr>
              <a:t>B</a:t>
            </a:r>
            <a:r>
              <a:rPr lang="pt-BR" sz="2400" dirty="0">
                <a:latin typeface="mHelvetica"/>
              </a:rPr>
              <a:t>) 1, 2, 3, 4 </a:t>
            </a:r>
            <a:r>
              <a:rPr lang="tr-TR" sz="2400" dirty="0" smtClean="0">
                <a:latin typeface="mHelvetica"/>
              </a:rPr>
              <a:t>        </a:t>
            </a:r>
            <a:r>
              <a:rPr lang="pt-BR" sz="2400" dirty="0" smtClean="0">
                <a:latin typeface="mHelvetica"/>
              </a:rPr>
              <a:t>C</a:t>
            </a:r>
            <a:r>
              <a:rPr lang="pt-BR" sz="2400" dirty="0">
                <a:latin typeface="mHelvetica"/>
              </a:rPr>
              <a:t>) 3, 1, 2, 4 </a:t>
            </a:r>
            <a:r>
              <a:rPr lang="tr-TR" sz="2400" dirty="0" smtClean="0">
                <a:latin typeface="mHelvetica"/>
              </a:rPr>
              <a:t>        </a:t>
            </a:r>
            <a:r>
              <a:rPr lang="pt-BR" sz="2400" dirty="0" smtClean="0">
                <a:latin typeface="mHelvetica"/>
              </a:rPr>
              <a:t>D</a:t>
            </a:r>
            <a:r>
              <a:rPr lang="pt-BR" sz="2400" dirty="0">
                <a:latin typeface="mHelvetica"/>
              </a:rPr>
              <a:t>) 2, 4, 1, 3</a:t>
            </a:r>
            <a:endParaRPr lang="tr-TR" sz="2400" dirty="0"/>
          </a:p>
        </p:txBody>
      </p:sp>
      <p:sp>
        <p:nvSpPr>
          <p:cNvPr id="3" name="Dikdörtgen 2"/>
          <p:cNvSpPr/>
          <p:nvPr/>
        </p:nvSpPr>
        <p:spPr>
          <a:xfrm>
            <a:off x="242899" y="188640"/>
            <a:ext cx="356188" cy="461665"/>
          </a:xfrm>
          <a:prstGeom prst="rect">
            <a:avLst/>
          </a:prstGeom>
        </p:spPr>
        <p:txBody>
          <a:bodyPr wrap="none">
            <a:spAutoFit/>
          </a:bodyPr>
          <a:lstStyle/>
          <a:p>
            <a:r>
              <a:rPr lang="tr-TR" sz="2400" dirty="0" smtClean="0">
                <a:solidFill>
                  <a:prstClr val="black"/>
                </a:solidFill>
                <a:latin typeface="mHelvetica"/>
              </a:rPr>
              <a:t>9</a:t>
            </a:r>
            <a:endParaRPr lang="tr-TR" dirty="0"/>
          </a:p>
        </p:txBody>
      </p:sp>
      <p:sp>
        <p:nvSpPr>
          <p:cNvPr id="5" name="5-Nokta Yıldız 4"/>
          <p:cNvSpPr/>
          <p:nvPr/>
        </p:nvSpPr>
        <p:spPr>
          <a:xfrm>
            <a:off x="35496" y="5319216"/>
            <a:ext cx="648072" cy="504056"/>
          </a:xfrm>
          <a:prstGeom prst="star5">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a:solidFill>
                  <a:srgbClr val="FF0000"/>
                </a:solidFill>
              </a:rPr>
              <a:t>H</a:t>
            </a:r>
          </a:p>
        </p:txBody>
      </p:sp>
    </p:spTree>
    <p:extLst>
      <p:ext uri="{BB962C8B-B14F-4D97-AF65-F5344CB8AC3E}">
        <p14:creationId xmlns:p14="http://schemas.microsoft.com/office/powerpoint/2010/main" val="5217618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267743" y="110196"/>
            <a:ext cx="4408329" cy="34619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ikdörtgen 1"/>
          <p:cNvSpPr/>
          <p:nvPr/>
        </p:nvSpPr>
        <p:spPr>
          <a:xfrm>
            <a:off x="181945" y="3717032"/>
            <a:ext cx="8928992" cy="2677656"/>
          </a:xfrm>
          <a:prstGeom prst="rect">
            <a:avLst/>
          </a:prstGeom>
        </p:spPr>
        <p:txBody>
          <a:bodyPr wrap="square">
            <a:spAutoFit/>
          </a:bodyPr>
          <a:lstStyle/>
          <a:p>
            <a:r>
              <a:rPr lang="tr-TR" sz="2400" dirty="0">
                <a:latin typeface="mHelvetica"/>
              </a:rPr>
              <a:t>Dünya, Ay ve Güneş resimde verildiği konumlardır. Buna göre A, B ve C noktasındaki </a:t>
            </a:r>
            <a:r>
              <a:rPr lang="tr-TR" sz="2400" dirty="0" smtClean="0">
                <a:latin typeface="mHelvetica"/>
              </a:rPr>
              <a:t>gözlemciler için </a:t>
            </a:r>
            <a:r>
              <a:rPr lang="tr-TR" sz="2400" dirty="0">
                <a:latin typeface="mHelvetica"/>
              </a:rPr>
              <a:t>hangisi yanlıştır</a:t>
            </a:r>
            <a:r>
              <a:rPr lang="tr-TR" sz="2400" dirty="0" smtClean="0">
                <a:latin typeface="mHelvetica"/>
              </a:rPr>
              <a:t>?</a:t>
            </a:r>
          </a:p>
          <a:p>
            <a:endParaRPr lang="tr-TR" sz="2400" dirty="0">
              <a:latin typeface="mHelvetica"/>
            </a:endParaRPr>
          </a:p>
          <a:p>
            <a:r>
              <a:rPr lang="tr-TR" sz="2400" dirty="0">
                <a:latin typeface="mHelvetica"/>
              </a:rPr>
              <a:t>A) C gözlemcisi, gündüzü yaşamaktadır.</a:t>
            </a:r>
          </a:p>
          <a:p>
            <a:r>
              <a:rPr lang="tr-TR" sz="2400" dirty="0">
                <a:latin typeface="mHelvetica"/>
              </a:rPr>
              <a:t>B) A gözlemcisi, Ay’ı son dördün evresinde görür.</a:t>
            </a:r>
          </a:p>
          <a:p>
            <a:r>
              <a:rPr lang="tr-TR" sz="2400" dirty="0">
                <a:latin typeface="mHelvetica"/>
              </a:rPr>
              <a:t>C) C gözlemcisi, Ay’ı göremez.</a:t>
            </a:r>
          </a:p>
          <a:p>
            <a:r>
              <a:rPr lang="tr-TR" sz="2400" dirty="0">
                <a:latin typeface="mHelvetica"/>
              </a:rPr>
              <a:t>D) B gözlemcisi, geceyi yaşamaktadır.</a:t>
            </a:r>
            <a:endParaRPr lang="tr-TR" sz="2400" dirty="0"/>
          </a:p>
        </p:txBody>
      </p:sp>
      <p:sp>
        <p:nvSpPr>
          <p:cNvPr id="3" name="Dikdörtgen 2"/>
          <p:cNvSpPr/>
          <p:nvPr/>
        </p:nvSpPr>
        <p:spPr>
          <a:xfrm>
            <a:off x="323528" y="260648"/>
            <a:ext cx="527709" cy="461665"/>
          </a:xfrm>
          <a:prstGeom prst="rect">
            <a:avLst/>
          </a:prstGeom>
        </p:spPr>
        <p:txBody>
          <a:bodyPr wrap="none">
            <a:spAutoFit/>
          </a:bodyPr>
          <a:lstStyle/>
          <a:p>
            <a:r>
              <a:rPr lang="tr-TR" sz="2400" dirty="0" smtClean="0">
                <a:solidFill>
                  <a:prstClr val="black"/>
                </a:solidFill>
                <a:latin typeface="mHelvetica"/>
              </a:rPr>
              <a:t>10</a:t>
            </a:r>
            <a:endParaRPr lang="tr-TR" dirty="0"/>
          </a:p>
        </p:txBody>
      </p:sp>
      <p:sp>
        <p:nvSpPr>
          <p:cNvPr id="5" name="5-Nokta Yıldız 4"/>
          <p:cNvSpPr/>
          <p:nvPr/>
        </p:nvSpPr>
        <p:spPr>
          <a:xfrm>
            <a:off x="35496" y="5085184"/>
            <a:ext cx="648072" cy="504056"/>
          </a:xfrm>
          <a:prstGeom prst="star5">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a:solidFill>
                  <a:srgbClr val="FF0000"/>
                </a:solidFill>
              </a:rPr>
              <a:t>H</a:t>
            </a:r>
          </a:p>
        </p:txBody>
      </p:sp>
    </p:spTree>
    <p:extLst>
      <p:ext uri="{BB962C8B-B14F-4D97-AF65-F5344CB8AC3E}">
        <p14:creationId xmlns:p14="http://schemas.microsoft.com/office/powerpoint/2010/main" val="26429585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2 İçerik Yer Tutucusu"/>
          <p:cNvSpPr txBox="1">
            <a:spLocks/>
          </p:cNvSpPr>
          <p:nvPr/>
        </p:nvSpPr>
        <p:spPr bwMode="auto">
          <a:xfrm>
            <a:off x="107504" y="981075"/>
            <a:ext cx="8928992"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20000"/>
              </a:spcBef>
              <a:buFont typeface="Arial" charset="0"/>
              <a:buNone/>
            </a:pPr>
            <a:r>
              <a:rPr lang="tr-TR" sz="4800" b="1" i="1" dirty="0">
                <a:solidFill>
                  <a:prstClr val="black"/>
                </a:solidFill>
                <a:latin typeface="Calibri" pitchFamily="34" charset="0"/>
              </a:rPr>
              <a:t>Hidayet </a:t>
            </a:r>
            <a:r>
              <a:rPr lang="tr-TR" sz="4800" b="1" i="1" dirty="0" smtClean="0">
                <a:solidFill>
                  <a:prstClr val="black"/>
                </a:solidFill>
                <a:latin typeface="Calibri" pitchFamily="34" charset="0"/>
              </a:rPr>
              <a:t>GÜNEŞ</a:t>
            </a:r>
          </a:p>
          <a:p>
            <a:pPr algn="ctr" eaLnBrk="1" hangingPunct="1">
              <a:spcBef>
                <a:spcPct val="20000"/>
              </a:spcBef>
            </a:pPr>
            <a:r>
              <a:rPr lang="tr-TR" sz="4800" b="1" i="1" dirty="0">
                <a:solidFill>
                  <a:prstClr val="black"/>
                </a:solidFill>
                <a:latin typeface="Calibri" pitchFamily="34" charset="0"/>
              </a:rPr>
              <a:t>Fen ve Teknoloji Öğretmeni</a:t>
            </a:r>
          </a:p>
          <a:p>
            <a:pPr algn="ctr" eaLnBrk="1" hangingPunct="1">
              <a:spcBef>
                <a:spcPct val="20000"/>
              </a:spcBef>
              <a:buFont typeface="Arial" charset="0"/>
              <a:buNone/>
            </a:pPr>
            <a:r>
              <a:rPr lang="tr-TR" sz="4800" b="1" i="1" dirty="0" err="1" smtClean="0">
                <a:solidFill>
                  <a:prstClr val="black"/>
                </a:solidFill>
                <a:latin typeface="Calibri" pitchFamily="34" charset="0"/>
              </a:rPr>
              <a:t>Beşeylül</a:t>
            </a:r>
            <a:r>
              <a:rPr lang="tr-TR" sz="4800" b="1" i="1" dirty="0" smtClean="0">
                <a:solidFill>
                  <a:prstClr val="black"/>
                </a:solidFill>
                <a:latin typeface="Calibri" pitchFamily="34" charset="0"/>
              </a:rPr>
              <a:t> Ortaokulu</a:t>
            </a:r>
            <a:endParaRPr lang="tr-TR" sz="4800" b="1" i="1" dirty="0">
              <a:solidFill>
                <a:prstClr val="black"/>
              </a:solidFill>
              <a:latin typeface="Calibri" pitchFamily="34" charset="0"/>
            </a:endParaRPr>
          </a:p>
          <a:p>
            <a:pPr algn="ctr" eaLnBrk="1" hangingPunct="1">
              <a:spcBef>
                <a:spcPct val="20000"/>
              </a:spcBef>
              <a:buFont typeface="Arial" charset="0"/>
              <a:buNone/>
            </a:pPr>
            <a:r>
              <a:rPr lang="tr-TR" sz="4800" b="1" i="1" dirty="0" smtClean="0">
                <a:solidFill>
                  <a:prstClr val="black"/>
                </a:solidFill>
                <a:latin typeface="Calibri" pitchFamily="34" charset="0"/>
              </a:rPr>
              <a:t>Nazilli/AYDIN </a:t>
            </a:r>
            <a:endParaRPr lang="tr-TR" sz="4800" b="1" i="1" dirty="0">
              <a:solidFill>
                <a:prstClr val="black"/>
              </a:solidFill>
              <a:latin typeface="Calibri" pitchFamily="34" charset="0"/>
            </a:endParaRPr>
          </a:p>
        </p:txBody>
      </p:sp>
      <p:sp>
        <p:nvSpPr>
          <p:cNvPr id="134147" name="2 Dikdörtgen"/>
          <p:cNvSpPr>
            <a:spLocks noChangeArrowheads="1"/>
          </p:cNvSpPr>
          <p:nvPr/>
        </p:nvSpPr>
        <p:spPr bwMode="auto">
          <a:xfrm>
            <a:off x="179388" y="5298896"/>
            <a:ext cx="8856662"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tr-TR" b="1" i="1" dirty="0">
                <a:solidFill>
                  <a:prstClr val="black"/>
                </a:solidFill>
              </a:rPr>
              <a:t>KAYNAK: </a:t>
            </a:r>
            <a:r>
              <a:rPr lang="tr-TR" b="1" i="1" dirty="0" smtClean="0">
                <a:solidFill>
                  <a:prstClr val="black"/>
                </a:solidFill>
              </a:rPr>
              <a:t> </a:t>
            </a:r>
            <a:r>
              <a:rPr lang="tr-TR" b="1" i="1" dirty="0" err="1" smtClean="0">
                <a:solidFill>
                  <a:prstClr val="black"/>
                </a:solidFill>
              </a:rPr>
              <a:t>eba</a:t>
            </a:r>
            <a:r>
              <a:rPr lang="tr-TR" b="1" i="1" dirty="0" smtClean="0">
                <a:solidFill>
                  <a:prstClr val="black"/>
                </a:solidFill>
              </a:rPr>
              <a:t> </a:t>
            </a:r>
            <a:r>
              <a:rPr lang="tr-TR" b="1" i="1" dirty="0" err="1" smtClean="0">
                <a:solidFill>
                  <a:prstClr val="black"/>
                </a:solidFill>
              </a:rPr>
              <a:t>taki</a:t>
            </a:r>
            <a:r>
              <a:rPr lang="tr-TR" b="1" i="1" dirty="0" smtClean="0">
                <a:solidFill>
                  <a:prstClr val="black"/>
                </a:solidFill>
              </a:rPr>
              <a:t> sunulardan , </a:t>
            </a:r>
            <a:r>
              <a:rPr lang="tr-TR" b="1" i="1" dirty="0">
                <a:solidFill>
                  <a:prstClr val="black"/>
                </a:solidFill>
              </a:rPr>
              <a:t>Ders kitapları ve yardımcı </a:t>
            </a:r>
            <a:r>
              <a:rPr lang="tr-TR" b="1" i="1" dirty="0" smtClean="0">
                <a:solidFill>
                  <a:prstClr val="black"/>
                </a:solidFill>
              </a:rPr>
              <a:t>kitaplar www. Fenokulu.net </a:t>
            </a:r>
            <a:r>
              <a:rPr lang="tr-TR" b="1" i="1" dirty="0">
                <a:solidFill>
                  <a:prstClr val="black"/>
                </a:solidFill>
              </a:rPr>
              <a:t>,</a:t>
            </a:r>
            <a:r>
              <a:rPr lang="tr-TR" b="1" i="1" dirty="0" smtClean="0">
                <a:solidFill>
                  <a:prstClr val="black"/>
                </a:solidFill>
              </a:rPr>
              <a:t> www.fatihgizligider com </a:t>
            </a:r>
            <a:r>
              <a:rPr lang="tr-TR" b="1" i="1" dirty="0">
                <a:solidFill>
                  <a:prstClr val="black"/>
                </a:solidFill>
              </a:rPr>
              <a:t> </a:t>
            </a:r>
            <a:r>
              <a:rPr lang="tr-TR" b="1" i="1" dirty="0" err="1" smtClean="0">
                <a:solidFill>
                  <a:prstClr val="black"/>
                </a:solidFill>
              </a:rPr>
              <a:t>fensiz</a:t>
            </a:r>
            <a:r>
              <a:rPr lang="tr-TR" b="1" i="1" dirty="0" smtClean="0">
                <a:solidFill>
                  <a:prstClr val="black"/>
                </a:solidFill>
              </a:rPr>
              <a:t> olmaz com. dosyasından  yararlanılmıştır.</a:t>
            </a:r>
          </a:p>
          <a:p>
            <a:r>
              <a:rPr lang="tr-TR" b="1" i="1" dirty="0" smtClean="0">
                <a:solidFill>
                  <a:prstClr val="black"/>
                </a:solidFill>
              </a:rPr>
              <a:t>23/04/2015</a:t>
            </a:r>
            <a:endParaRPr lang="tr-TR" b="1" i="1" dirty="0">
              <a:solidFill>
                <a:prstClr val="black"/>
              </a:solidFill>
            </a:endParaRPr>
          </a:p>
        </p:txBody>
      </p:sp>
    </p:spTree>
    <p:controls>
      <mc:AlternateContent xmlns:mc="http://schemas.openxmlformats.org/markup-compatibility/2006">
        <mc:Choice xmlns:v="urn:schemas-microsoft-com:vml" Requires="v">
          <p:control spid="3078" name="ShockwaveFlash1" r:id="rId2" imgW="8857143" imgH="791943"/>
        </mc:Choice>
        <mc:Fallback>
          <p:control name="ShockwaveFlash1" r:id="rId2" imgW="8857143" imgH="791943">
            <p:pic>
              <p:nvPicPr>
                <p:cNvPr id="0" name="ShockwaveFlash1"/>
                <p:cNvPicPr preferRelativeResize="0">
                  <a:picLocks noChangeArrowheads="1" noChangeShapeType="1"/>
                </p:cNvPicPr>
                <p:nvPr/>
              </p:nvPicPr>
              <p:blipFill>
                <a:blip r:embed="rId5">
                  <a:extLst>
                    <a:ext uri="{28A0092B-C50C-407E-A947-70E740481C1C}">
                      <a14:useLocalDpi xmlns:a14="http://schemas.microsoft.com/office/drawing/2010/main" val="0"/>
                    </a:ext>
                  </a:extLst>
                </a:blip>
                <a:srcRect/>
                <a:stretch>
                  <a:fillRect/>
                </a:stretch>
              </p:blipFill>
              <p:spPr bwMode="auto">
                <a:xfrm>
                  <a:off x="179388" y="188913"/>
                  <a:ext cx="8856662" cy="792162"/>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324735932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016" y="2132856"/>
            <a:ext cx="8892480" cy="32461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ikdörtgen 1"/>
          <p:cNvSpPr/>
          <p:nvPr/>
        </p:nvSpPr>
        <p:spPr>
          <a:xfrm>
            <a:off x="144016" y="104818"/>
            <a:ext cx="8784976" cy="2308324"/>
          </a:xfrm>
          <a:prstGeom prst="rect">
            <a:avLst/>
          </a:prstGeom>
        </p:spPr>
        <p:txBody>
          <a:bodyPr wrap="square">
            <a:spAutoFit/>
          </a:bodyPr>
          <a:lstStyle/>
          <a:p>
            <a:pPr lvl="0"/>
            <a:r>
              <a:rPr lang="tr-TR" sz="2400" dirty="0">
                <a:solidFill>
                  <a:prstClr val="black"/>
                </a:solidFill>
              </a:rPr>
              <a:t>Bu durum, ancak yuvarlak bir şeklin üzerinde gerçekleşebilir. Bunu bir topla deneyebilirsiniz. Topun herhangi bir noktasına oyun hamuru ile bir cisim yerleştiriniz. Cismin görülmeyecek şekilde topun diğer tarafında kalmasını sağlayınız. Resimdeki gibi topu döndürdüğünüzde, cismin önce üst kısmının sonra diğer kısımlarının göründüğünü fark edeceksiniz.</a:t>
            </a:r>
          </a:p>
        </p:txBody>
      </p:sp>
      <p:sp>
        <p:nvSpPr>
          <p:cNvPr id="3" name="Dikdörtgen 2"/>
          <p:cNvSpPr/>
          <p:nvPr/>
        </p:nvSpPr>
        <p:spPr>
          <a:xfrm>
            <a:off x="323528" y="6030580"/>
            <a:ext cx="8605464" cy="369332"/>
          </a:xfrm>
          <a:prstGeom prst="rect">
            <a:avLst/>
          </a:prstGeom>
        </p:spPr>
        <p:txBody>
          <a:bodyPr wrap="square">
            <a:spAutoFit/>
          </a:bodyPr>
          <a:lstStyle/>
          <a:p>
            <a:r>
              <a:rPr lang="tr-TR" dirty="0">
                <a:latin typeface="mHelvetica"/>
              </a:rPr>
              <a:t>Top döndürüldüğünde cismin önden görünüşü bu şekilde olmaktadır.</a:t>
            </a:r>
            <a:endParaRPr lang="tr-TR" dirty="0"/>
          </a:p>
        </p:txBody>
      </p:sp>
    </p:spTree>
    <p:extLst>
      <p:ext uri="{BB962C8B-B14F-4D97-AF65-F5344CB8AC3E}">
        <p14:creationId xmlns:p14="http://schemas.microsoft.com/office/powerpoint/2010/main" val="275713878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16440" y="4509120"/>
            <a:ext cx="8928992" cy="1754326"/>
          </a:xfrm>
          <a:prstGeom prst="rect">
            <a:avLst/>
          </a:prstGeom>
        </p:spPr>
        <p:txBody>
          <a:bodyPr wrap="square">
            <a:spAutoFit/>
          </a:bodyPr>
          <a:lstStyle/>
          <a:p>
            <a:r>
              <a:rPr lang="tr-TR" dirty="0">
                <a:latin typeface="mHelvetica"/>
              </a:rPr>
              <a:t>Dünya’nın şeklinin küre olduğu, hep aynı yöne giderek de ispatlanabilir. İzmir’den uçakla </a:t>
            </a:r>
            <a:r>
              <a:rPr lang="tr-TR" dirty="0" smtClean="0">
                <a:latin typeface="mHelvetica"/>
              </a:rPr>
              <a:t>seyahate başladığınızı </a:t>
            </a:r>
            <a:r>
              <a:rPr lang="tr-TR" dirty="0">
                <a:latin typeface="mHelvetica"/>
              </a:rPr>
              <a:t>düşünelim. Bu seyahati, hep aynı yönde giderek yaparsanız tekrar İzmir’e varırsınız. </a:t>
            </a:r>
            <a:r>
              <a:rPr lang="tr-TR" dirty="0" smtClean="0">
                <a:latin typeface="mHelvetica"/>
              </a:rPr>
              <a:t>Bu durum </a:t>
            </a:r>
            <a:r>
              <a:rPr lang="tr-TR" dirty="0">
                <a:latin typeface="mHelvetica"/>
              </a:rPr>
              <a:t>da ancak bir küre üzerinde gözlemlenebilir.</a:t>
            </a:r>
          </a:p>
          <a:p>
            <a:r>
              <a:rPr lang="tr-TR" dirty="0">
                <a:latin typeface="mHelvetica"/>
              </a:rPr>
              <a:t>Teknolojinin gelişimiyle uzaydan çekilen fotoğraflar, Dünya’nın küreye benzediğini kanıtlamaktadır.</a:t>
            </a:r>
            <a:endParaRPr lang="tr-TR"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16439" y="116646"/>
            <a:ext cx="8888413" cy="3243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Dikdörtgen 3"/>
          <p:cNvSpPr/>
          <p:nvPr/>
        </p:nvSpPr>
        <p:spPr>
          <a:xfrm>
            <a:off x="278204" y="3431878"/>
            <a:ext cx="8605464" cy="369332"/>
          </a:xfrm>
          <a:prstGeom prst="rect">
            <a:avLst/>
          </a:prstGeom>
        </p:spPr>
        <p:txBody>
          <a:bodyPr wrap="square">
            <a:spAutoFit/>
          </a:bodyPr>
          <a:lstStyle/>
          <a:p>
            <a:r>
              <a:rPr lang="tr-TR" dirty="0">
                <a:latin typeface="mHelvetica"/>
              </a:rPr>
              <a:t>Top döndürüldüğünde cismin önden görünüşü bu şekilde olmaktadır.</a:t>
            </a:r>
            <a:endParaRPr lang="tr-TR" dirty="0"/>
          </a:p>
        </p:txBody>
      </p:sp>
    </p:spTree>
    <p:extLst>
      <p:ext uri="{BB962C8B-B14F-4D97-AF65-F5344CB8AC3E}">
        <p14:creationId xmlns:p14="http://schemas.microsoft.com/office/powerpoint/2010/main" val="94979270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3"/>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817436" y="-10345"/>
            <a:ext cx="7446248" cy="4744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ikdörtgen 1"/>
          <p:cNvSpPr/>
          <p:nvPr/>
        </p:nvSpPr>
        <p:spPr>
          <a:xfrm>
            <a:off x="148072" y="4733979"/>
            <a:ext cx="8784976" cy="1938992"/>
          </a:xfrm>
          <a:prstGeom prst="rect">
            <a:avLst/>
          </a:prstGeom>
        </p:spPr>
        <p:txBody>
          <a:bodyPr wrap="square">
            <a:spAutoFit/>
          </a:bodyPr>
          <a:lstStyle/>
          <a:p>
            <a:r>
              <a:rPr lang="tr-TR" sz="2400" dirty="0"/>
              <a:t>Üzerinde yaşadığınız Dünya’nın şeklini, </a:t>
            </a:r>
            <a:r>
              <a:rPr lang="tr-TR" sz="2400" dirty="0" smtClean="0"/>
              <a:t>gözlemek zordur</a:t>
            </a:r>
            <a:r>
              <a:rPr lang="tr-TR" sz="2400" dirty="0"/>
              <a:t>. Güneş’i gündüz, Ay’ı ise geceleri </a:t>
            </a:r>
            <a:r>
              <a:rPr lang="tr-TR" sz="2400" dirty="0" smtClean="0"/>
              <a:t>gökyüzünde gözleyebilirsiniz</a:t>
            </a:r>
            <a:r>
              <a:rPr lang="tr-TR" sz="2400" dirty="0"/>
              <a:t>. Güneş ve Ay’ın küreye </a:t>
            </a:r>
            <a:r>
              <a:rPr lang="tr-TR" sz="2400" dirty="0" smtClean="0"/>
              <a:t>benzediği kolaylıkla </a:t>
            </a:r>
            <a:r>
              <a:rPr lang="tr-TR" sz="2400" dirty="0"/>
              <a:t>fark edilebilir. Gözlemlerinizi </a:t>
            </a:r>
            <a:r>
              <a:rPr lang="tr-TR" sz="2400" dirty="0" smtClean="0"/>
              <a:t>düşündüğünüzde sizce </a:t>
            </a:r>
            <a:r>
              <a:rPr lang="tr-TR" sz="2400" dirty="0"/>
              <a:t>Güneş, Dünya ve Ay’dan hangisi büyüktür?</a:t>
            </a:r>
          </a:p>
          <a:p>
            <a:r>
              <a:rPr lang="tr-TR" sz="2400" dirty="0"/>
              <a:t>Büyüklükleri arasındaki ilişkiyi nasıl anlayabilirsiniz?</a:t>
            </a:r>
          </a:p>
        </p:txBody>
      </p:sp>
    </p:spTree>
    <p:extLst>
      <p:ext uri="{BB962C8B-B14F-4D97-AF65-F5344CB8AC3E}">
        <p14:creationId xmlns:p14="http://schemas.microsoft.com/office/powerpoint/2010/main" val="209761031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301119" y="118675"/>
            <a:ext cx="4672224" cy="2876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Dikdörtgen 2"/>
          <p:cNvSpPr/>
          <p:nvPr/>
        </p:nvSpPr>
        <p:spPr>
          <a:xfrm>
            <a:off x="-1" y="116632"/>
            <a:ext cx="4301119" cy="2677656"/>
          </a:xfrm>
          <a:prstGeom prst="rect">
            <a:avLst/>
          </a:prstGeom>
        </p:spPr>
        <p:txBody>
          <a:bodyPr wrap="square">
            <a:spAutoFit/>
          </a:bodyPr>
          <a:lstStyle/>
          <a:p>
            <a:r>
              <a:rPr lang="tr-TR" sz="2400" dirty="0">
                <a:latin typeface="mHelvetica"/>
              </a:rPr>
              <a:t>Kerem ve ailesi, tatil için İzmir’den Antalya’ya </a:t>
            </a:r>
            <a:r>
              <a:rPr lang="tr-TR" sz="2400" dirty="0" smtClean="0">
                <a:latin typeface="mHelvetica"/>
              </a:rPr>
              <a:t>gideceklerdi. Kerem</a:t>
            </a:r>
            <a:r>
              <a:rPr lang="tr-TR" sz="2400" dirty="0">
                <a:latin typeface="mHelvetica"/>
              </a:rPr>
              <a:t>, ilk defa uçağa bineceği için </a:t>
            </a:r>
            <a:r>
              <a:rPr lang="tr-TR" sz="2400" dirty="0" smtClean="0">
                <a:latin typeface="mHelvetica"/>
              </a:rPr>
              <a:t>heyecanlıydı. Kerem</a:t>
            </a:r>
            <a:r>
              <a:rPr lang="tr-TR" sz="2400" dirty="0">
                <a:latin typeface="mHelvetica"/>
              </a:rPr>
              <a:t>, en çok da </a:t>
            </a:r>
            <a:r>
              <a:rPr lang="tr-TR" sz="2400" dirty="0" smtClean="0">
                <a:latin typeface="mHelvetica"/>
              </a:rPr>
              <a:t>yüksekten Dünya’nın nasıl </a:t>
            </a:r>
            <a:r>
              <a:rPr lang="tr-TR" sz="2400" dirty="0">
                <a:latin typeface="mHelvetica"/>
              </a:rPr>
              <a:t>göründüğünü merak ediyordu. </a:t>
            </a:r>
            <a:endParaRPr lang="tr-TR" sz="2400" dirty="0"/>
          </a:p>
        </p:txBody>
      </p:sp>
      <p:sp>
        <p:nvSpPr>
          <p:cNvPr id="4" name="Dikdörtgen 3"/>
          <p:cNvSpPr/>
          <p:nvPr/>
        </p:nvSpPr>
        <p:spPr>
          <a:xfrm>
            <a:off x="107504" y="2996952"/>
            <a:ext cx="8865839" cy="3046988"/>
          </a:xfrm>
          <a:prstGeom prst="rect">
            <a:avLst/>
          </a:prstGeom>
        </p:spPr>
        <p:txBody>
          <a:bodyPr wrap="square">
            <a:spAutoFit/>
          </a:bodyPr>
          <a:lstStyle/>
          <a:p>
            <a:r>
              <a:rPr lang="tr-TR" sz="2400" dirty="0">
                <a:solidFill>
                  <a:prstClr val="black"/>
                </a:solidFill>
                <a:latin typeface="mHelvetica"/>
              </a:rPr>
              <a:t>Kerem, </a:t>
            </a:r>
            <a:r>
              <a:rPr lang="tr-TR" sz="2400" dirty="0" smtClean="0">
                <a:solidFill>
                  <a:prstClr val="black"/>
                </a:solidFill>
                <a:latin typeface="mHelvetica"/>
              </a:rPr>
              <a:t>dışarıyı daha </a:t>
            </a:r>
            <a:r>
              <a:rPr lang="tr-TR" sz="2400" dirty="0">
                <a:solidFill>
                  <a:prstClr val="black"/>
                </a:solidFill>
                <a:latin typeface="mHelvetica"/>
              </a:rPr>
              <a:t>iyi görebilmek için cam kenarına oturdu. </a:t>
            </a:r>
            <a:r>
              <a:rPr lang="tr-TR" sz="2400" dirty="0" smtClean="0">
                <a:solidFill>
                  <a:prstClr val="black"/>
                </a:solidFill>
                <a:latin typeface="mHelvetica"/>
              </a:rPr>
              <a:t>Uçak, havalandı </a:t>
            </a:r>
            <a:r>
              <a:rPr lang="tr-TR" sz="2400" dirty="0">
                <a:solidFill>
                  <a:prstClr val="black"/>
                </a:solidFill>
                <a:latin typeface="mHelvetica"/>
              </a:rPr>
              <a:t>ve yükseldi. İlk başta Kerem, gözlerine </a:t>
            </a:r>
            <a:r>
              <a:rPr lang="tr-TR" sz="2400" dirty="0" smtClean="0">
                <a:solidFill>
                  <a:prstClr val="black"/>
                </a:solidFill>
                <a:latin typeface="mHelvetica"/>
              </a:rPr>
              <a:t>inanamadı çünkü </a:t>
            </a:r>
            <a:r>
              <a:rPr lang="tr-TR" sz="2400" dirty="0">
                <a:solidFill>
                  <a:prstClr val="black"/>
                </a:solidFill>
                <a:latin typeface="mHelvetica"/>
              </a:rPr>
              <a:t>her şey gittikçe küçülüyordu. </a:t>
            </a:r>
            <a:r>
              <a:rPr lang="tr-TR" sz="2400" dirty="0" smtClean="0">
                <a:solidFill>
                  <a:prstClr val="black"/>
                </a:solidFill>
                <a:latin typeface="mHelvetica"/>
              </a:rPr>
              <a:t>Kendini cüceler </a:t>
            </a:r>
            <a:r>
              <a:rPr lang="tr-TR" sz="2400" dirty="0">
                <a:solidFill>
                  <a:prstClr val="black"/>
                </a:solidFill>
                <a:latin typeface="mHelvetica"/>
              </a:rPr>
              <a:t>ülkesine, yukarıdan bakıyormuş gibi </a:t>
            </a:r>
            <a:r>
              <a:rPr lang="tr-TR" sz="2400" dirty="0" smtClean="0">
                <a:solidFill>
                  <a:prstClr val="black"/>
                </a:solidFill>
                <a:latin typeface="mHelvetica"/>
              </a:rPr>
              <a:t>hissetti. Ama </a:t>
            </a:r>
            <a:r>
              <a:rPr lang="tr-TR" sz="2400" dirty="0">
                <a:solidFill>
                  <a:prstClr val="black"/>
                </a:solidFill>
                <a:latin typeface="mHelvetica"/>
              </a:rPr>
              <a:t>burası kesinlikle yaşadığı şehirdi, öyleyse </a:t>
            </a:r>
            <a:r>
              <a:rPr lang="tr-TR" sz="2400" dirty="0" smtClean="0">
                <a:solidFill>
                  <a:prstClr val="black"/>
                </a:solidFill>
                <a:latin typeface="mHelvetica"/>
              </a:rPr>
              <a:t>neden her </a:t>
            </a:r>
            <a:r>
              <a:rPr lang="tr-TR" sz="2400" dirty="0">
                <a:solidFill>
                  <a:prstClr val="black"/>
                </a:solidFill>
                <a:latin typeface="mHelvetica"/>
              </a:rPr>
              <a:t>şey evdeki oyuncakları gibi </a:t>
            </a:r>
            <a:r>
              <a:rPr lang="tr-TR" sz="2400" dirty="0" smtClean="0">
                <a:solidFill>
                  <a:prstClr val="black"/>
                </a:solidFill>
                <a:latin typeface="mHelvetica"/>
              </a:rPr>
              <a:t>görünüyorlardı? Binaların</a:t>
            </a:r>
            <a:r>
              <a:rPr lang="tr-TR" sz="2400" dirty="0">
                <a:solidFill>
                  <a:prstClr val="black"/>
                </a:solidFill>
                <a:latin typeface="mHelvetica"/>
              </a:rPr>
              <a:t>, arabaların, ağaçların böyle </a:t>
            </a:r>
            <a:r>
              <a:rPr lang="tr-TR" sz="2400" dirty="0" smtClean="0">
                <a:solidFill>
                  <a:prstClr val="black"/>
                </a:solidFill>
                <a:latin typeface="mHelvetica"/>
              </a:rPr>
              <a:t>görünmesinin bir </a:t>
            </a:r>
            <a:r>
              <a:rPr lang="tr-TR" sz="2400" dirty="0">
                <a:solidFill>
                  <a:prstClr val="black"/>
                </a:solidFill>
                <a:latin typeface="mHelvetica"/>
              </a:rPr>
              <a:t>nedeni var mıydı</a:t>
            </a:r>
            <a:r>
              <a:rPr lang="tr-TR" sz="2400" dirty="0" smtClean="0">
                <a:solidFill>
                  <a:prstClr val="black"/>
                </a:solidFill>
                <a:latin typeface="mHelvetica"/>
              </a:rPr>
              <a:t>?</a:t>
            </a:r>
            <a:r>
              <a:rPr lang="tr-TR" sz="2400" dirty="0">
                <a:latin typeface="mHelvetica"/>
              </a:rPr>
              <a:t> Uçak, yükseldikçe evler </a:t>
            </a:r>
            <a:r>
              <a:rPr lang="tr-TR" sz="2400" dirty="0" smtClean="0">
                <a:latin typeface="mHelvetica"/>
              </a:rPr>
              <a:t>neden daha </a:t>
            </a:r>
            <a:r>
              <a:rPr lang="tr-TR" sz="2400" dirty="0">
                <a:latin typeface="mHelvetica"/>
              </a:rPr>
              <a:t>küçük görünüyordu?</a:t>
            </a:r>
            <a:endParaRPr lang="tr-TR" sz="2400" dirty="0">
              <a:solidFill>
                <a:prstClr val="black"/>
              </a:solidFill>
            </a:endParaRPr>
          </a:p>
        </p:txBody>
      </p:sp>
      <p:sp>
        <p:nvSpPr>
          <p:cNvPr id="6" name="Dikdörtgen 5"/>
          <p:cNvSpPr/>
          <p:nvPr/>
        </p:nvSpPr>
        <p:spPr>
          <a:xfrm>
            <a:off x="103447" y="5971546"/>
            <a:ext cx="8869896" cy="830997"/>
          </a:xfrm>
          <a:prstGeom prst="rect">
            <a:avLst/>
          </a:prstGeom>
        </p:spPr>
        <p:txBody>
          <a:bodyPr wrap="square">
            <a:spAutoFit/>
          </a:bodyPr>
          <a:lstStyle/>
          <a:p>
            <a:r>
              <a:rPr lang="tr-TR" sz="2400" dirty="0">
                <a:latin typeface="mHelvetica"/>
              </a:rPr>
              <a:t>Cisimlerin gerçek boyutlarından küçük </a:t>
            </a:r>
            <a:r>
              <a:rPr lang="tr-TR" sz="2400" dirty="0" smtClean="0">
                <a:latin typeface="mHelvetica"/>
              </a:rPr>
              <a:t>görünmesinin nedeni </a:t>
            </a:r>
            <a:r>
              <a:rPr lang="tr-TR" sz="2400" dirty="0">
                <a:latin typeface="mHelvetica"/>
              </a:rPr>
              <a:t>sizce ne olabilir?</a:t>
            </a:r>
            <a:endParaRPr lang="tr-TR" sz="2400" dirty="0"/>
          </a:p>
        </p:txBody>
      </p:sp>
    </p:spTree>
    <p:extLst>
      <p:ext uri="{BB962C8B-B14F-4D97-AF65-F5344CB8AC3E}">
        <p14:creationId xmlns:p14="http://schemas.microsoft.com/office/powerpoint/2010/main" val="830125006"/>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52d1604c9c65204d337acd5b4ab2db834fa196"/>
  <p:tag name="ISPRING_RESOURCE_PATHS_HASH_PRESENTER" val="20f826db6364548ea68a4dffda5a672812fde4"/>
</p:tagLst>
</file>

<file path=ppt/tags/tag10.xml><?xml version="1.0" encoding="utf-8"?>
<p:tagLst xmlns:a="http://schemas.openxmlformats.org/drawingml/2006/main" xmlns:r="http://schemas.openxmlformats.org/officeDocument/2006/relationships" xmlns:p="http://schemas.openxmlformats.org/presentationml/2006/main">
  <p:tag name="ISPRING_FLASH_SHOW_AFTER" val="0"/>
  <p:tag name="ISPRING_FLASH_START" val="auto"/>
  <p:tag name="ISPRING_FLASH_TYPE" val="swf"/>
</p:tagLst>
</file>

<file path=ppt/tags/tag11.xml><?xml version="1.0" encoding="utf-8"?>
<p:tagLst xmlns:a="http://schemas.openxmlformats.org/drawingml/2006/main" xmlns:r="http://schemas.openxmlformats.org/officeDocument/2006/relationships" xmlns:p="http://schemas.openxmlformats.org/presentationml/2006/main">
  <p:tag name="ISPRING_FLASH_SHOW_AFTER" val="0"/>
  <p:tag name="ISPRING_FLASH_START" val="auto"/>
  <p:tag name="ISPRING_FLASH_TYPE" val="swf"/>
</p:tagLst>
</file>

<file path=ppt/tags/tag12.xml><?xml version="1.0" encoding="utf-8"?>
<p:tagLst xmlns:a="http://schemas.openxmlformats.org/drawingml/2006/main" xmlns:r="http://schemas.openxmlformats.org/officeDocument/2006/relationships" xmlns:p="http://schemas.openxmlformats.org/presentationml/2006/main">
  <p:tag name="ISPRING_FLASH_SHOW_AFTER" val="0"/>
  <p:tag name="ISPRING_FLASH_START" val="auto"/>
  <p:tag name="ISPRING_FLASH_TYPE" val="swf"/>
</p:tagLst>
</file>

<file path=ppt/tags/tag13.xml><?xml version="1.0" encoding="utf-8"?>
<p:tagLst xmlns:a="http://schemas.openxmlformats.org/drawingml/2006/main" xmlns:r="http://schemas.openxmlformats.org/officeDocument/2006/relationships" xmlns:p="http://schemas.openxmlformats.org/presentationml/2006/main">
  <p:tag name="ISPRING_FLASH_SHOW_AFTER" val="0"/>
  <p:tag name="ISPRING_FLASH_START" val="auto"/>
  <p:tag name="ISPRING_FLASH_TYPE" val="swf"/>
</p:tagLst>
</file>

<file path=ppt/tags/tag2.xml><?xml version="1.0" encoding="utf-8"?>
<p:tagLst xmlns:a="http://schemas.openxmlformats.org/drawingml/2006/main" xmlns:r="http://schemas.openxmlformats.org/officeDocument/2006/relationships" xmlns:p="http://schemas.openxmlformats.org/presentationml/2006/main">
  <p:tag name="ISPRING_FLASH_SHOW_AFTER" val="0"/>
  <p:tag name="ISPRING_FLASH_START" val="auto"/>
  <p:tag name="ISPRING_FLASH_TYPE" val="swf"/>
</p:tagLst>
</file>

<file path=ppt/tags/tag3.xml><?xml version="1.0" encoding="utf-8"?>
<p:tagLst xmlns:a="http://schemas.openxmlformats.org/drawingml/2006/main" xmlns:r="http://schemas.openxmlformats.org/officeDocument/2006/relationships" xmlns:p="http://schemas.openxmlformats.org/presentationml/2006/main">
  <p:tag name="ISPRING_FLASH_SHOW_AFTER" val="0"/>
  <p:tag name="ISPRING_FLASH_START" val="auto"/>
  <p:tag name="ISPRING_FLASH_TYPE" val="swf"/>
</p:tagLst>
</file>

<file path=ppt/tags/tag4.xml><?xml version="1.0" encoding="utf-8"?>
<p:tagLst xmlns:a="http://schemas.openxmlformats.org/drawingml/2006/main" xmlns:r="http://schemas.openxmlformats.org/officeDocument/2006/relationships" xmlns:p="http://schemas.openxmlformats.org/presentationml/2006/main">
  <p:tag name="ISPRING_FLASH_SHOW_AFTER" val="0"/>
  <p:tag name="ISPRING_FLASH_START" val="auto"/>
  <p:tag name="ISPRING_FLASH_TYPE" val="swf"/>
</p:tagLst>
</file>

<file path=ppt/tags/tag5.xml><?xml version="1.0" encoding="utf-8"?>
<p:tagLst xmlns:a="http://schemas.openxmlformats.org/drawingml/2006/main" xmlns:r="http://schemas.openxmlformats.org/officeDocument/2006/relationships" xmlns:p="http://schemas.openxmlformats.org/presentationml/2006/main">
  <p:tag name="ISPRING_FLASH_SHOW_AFTER" val="0"/>
  <p:tag name="ISPRING_FLASH_START" val="auto"/>
  <p:tag name="ISPRING_FLASH_TYPE" val="swf"/>
</p:tagLst>
</file>

<file path=ppt/tags/tag6.xml><?xml version="1.0" encoding="utf-8"?>
<p:tagLst xmlns:a="http://schemas.openxmlformats.org/drawingml/2006/main" xmlns:r="http://schemas.openxmlformats.org/officeDocument/2006/relationships" xmlns:p="http://schemas.openxmlformats.org/presentationml/2006/main">
  <p:tag name="ISPRING_FLASH_SHOW_AFTER" val="0"/>
  <p:tag name="ISPRING_FLASH_START" val="auto"/>
  <p:tag name="ISPRING_FLASH_TYPE" val="swf"/>
</p:tagLst>
</file>

<file path=ppt/tags/tag7.xml><?xml version="1.0" encoding="utf-8"?>
<p:tagLst xmlns:a="http://schemas.openxmlformats.org/drawingml/2006/main" xmlns:r="http://schemas.openxmlformats.org/officeDocument/2006/relationships" xmlns:p="http://schemas.openxmlformats.org/presentationml/2006/main">
  <p:tag name="ISPRING_FLASH_SHOW_AFTER" val="0"/>
  <p:tag name="ISPRING_FLASH_START" val="auto"/>
  <p:tag name="ISPRING_FLASH_TYPE" val="swf"/>
</p:tagLst>
</file>

<file path=ppt/tags/tag8.xml><?xml version="1.0" encoding="utf-8"?>
<p:tagLst xmlns:a="http://schemas.openxmlformats.org/drawingml/2006/main" xmlns:r="http://schemas.openxmlformats.org/officeDocument/2006/relationships" xmlns:p="http://schemas.openxmlformats.org/presentationml/2006/main">
  <p:tag name="ISPRING_FLASH_SHOW_AFTER" val="0"/>
  <p:tag name="ISPRING_FLASH_START" val="auto"/>
  <p:tag name="ISPRING_FLASH_TYPE" val="swf"/>
</p:tagLst>
</file>

<file path=ppt/tags/tag9.xml><?xml version="1.0" encoding="utf-8"?>
<p:tagLst xmlns:a="http://schemas.openxmlformats.org/drawingml/2006/main" xmlns:r="http://schemas.openxmlformats.org/officeDocument/2006/relationships" xmlns:p="http://schemas.openxmlformats.org/presentationml/2006/main">
  <p:tag name="ISPRING_FLASH_SHOW_AFTER" val="0"/>
  <p:tag name="ISPRING_FLASH_START" val="auto"/>
  <p:tag name="ISPRING_FLASH_TYPE" val="swf"/>
</p:tagLst>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612</TotalTime>
  <Words>2444</Words>
  <Application>Microsoft Office PowerPoint</Application>
  <PresentationFormat>Ekran Gösterisi (4:3)</PresentationFormat>
  <Paragraphs>256</Paragraphs>
  <Slides>56</Slides>
  <Notes>1</Notes>
  <HiddenSlides>0</HiddenSlides>
  <MMClips>3</MMClips>
  <ScaleCrop>false</ScaleCrop>
  <HeadingPairs>
    <vt:vector size="4" baseType="variant">
      <vt:variant>
        <vt:lpstr>Tema</vt:lpstr>
      </vt:variant>
      <vt:variant>
        <vt:i4>1</vt:i4>
      </vt:variant>
      <vt:variant>
        <vt:lpstr>Slayt Başlıkları</vt:lpstr>
      </vt:variant>
      <vt:variant>
        <vt:i4>56</vt:i4>
      </vt:variant>
    </vt:vector>
  </HeadingPairs>
  <TitlesOfParts>
    <vt:vector size="57" baseType="lpstr">
      <vt:lpstr>Ofis Teması</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su</dc:creator>
  <cp:lastModifiedBy>su</cp:lastModifiedBy>
  <cp:revision>75</cp:revision>
  <dcterms:created xsi:type="dcterms:W3CDTF">2015-04-08T14:51:54Z</dcterms:created>
  <dcterms:modified xsi:type="dcterms:W3CDTF">2015-04-20T22:13:25Z</dcterms:modified>
</cp:coreProperties>
</file>