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2"/>
  </p:notesMasterIdLst>
  <p:sldIdLst>
    <p:sldId id="490" r:id="rId2"/>
    <p:sldId id="491" r:id="rId3"/>
    <p:sldId id="499" r:id="rId4"/>
    <p:sldId id="498" r:id="rId5"/>
    <p:sldId id="492" r:id="rId6"/>
    <p:sldId id="493" r:id="rId7"/>
    <p:sldId id="494" r:id="rId8"/>
    <p:sldId id="495" r:id="rId9"/>
    <p:sldId id="496" r:id="rId10"/>
    <p:sldId id="497" r:id="rId11"/>
  </p:sldIdLst>
  <p:sldSz cx="9144000" cy="6858000" type="screen4x3"/>
  <p:notesSz cx="6858000" cy="9144000"/>
  <p:custDataLst>
    <p:tags r:id="rId13"/>
  </p:custDataLst>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ED21"/>
    <a:srgbClr val="FAFD00"/>
    <a:srgbClr val="44B3FB"/>
    <a:srgbClr val="129CFF"/>
    <a:srgbClr val="2B9AA5"/>
    <a:srgbClr val="2F7FBC"/>
    <a:srgbClr val="81CFE6"/>
    <a:srgbClr val="DDF2FC"/>
    <a:srgbClr val="826A2E"/>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82" autoAdjust="0"/>
    <p:restoredTop sz="94660"/>
  </p:normalViewPr>
  <p:slideViewPr>
    <p:cSldViewPr>
      <p:cViewPr varScale="1">
        <p:scale>
          <a:sx n="68" d="100"/>
          <a:sy n="68" d="100"/>
        </p:scale>
        <p:origin x="-145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784"/>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17C1A2-B71F-48A5-8D9E-2270B73B5969}" type="datetimeFigureOut">
              <a:rPr lang="tr-TR" smtClean="0"/>
              <a:pPr/>
              <a:t>05.02.2017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6BABD6-A841-4445-B87E-B535BDFF940D}" type="slidenum">
              <a:rPr lang="tr-TR" smtClean="0"/>
              <a:pPr/>
              <a:t>‹#›</a:t>
            </a:fld>
            <a:endParaRPr lang="tr-TR"/>
          </a:p>
        </p:txBody>
      </p:sp>
    </p:spTree>
    <p:extLst>
      <p:ext uri="{BB962C8B-B14F-4D97-AF65-F5344CB8AC3E}">
        <p14:creationId xmlns:p14="http://schemas.microsoft.com/office/powerpoint/2010/main" xmlns="" val="472552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A83A7C62-6FFD-403F-9CCB-4A82B8463CD6}" type="slidenum">
              <a:rPr lang="tr-TR" smtClean="0"/>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C98A21E5-4AF9-4DF6-BF6B-1C4C825536F2}" type="slidenum">
              <a:rPr lang="tr-TR" smtClean="0"/>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C07E048C-A4D9-4540-86BD-3CE33063471D}" type="slidenum">
              <a:rPr lang="tr-TR" smtClean="0"/>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C6AAED74-5855-49FC-8C1A-3817EE2A065E}" type="slidenum">
              <a:rPr lang="tr-TR" smtClean="0"/>
              <a:pPr>
                <a:defRPr/>
              </a:pPr>
              <a:t>‹#›</a:t>
            </a:fld>
            <a:endParaRPr lang="tr-T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DA13979B-129A-4196-A6C4-697A915F60CC}" type="slidenum">
              <a:rPr lang="tr-TR" smtClean="0"/>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pPr>
              <a:defRPr/>
            </a:pPr>
            <a:endParaRPr lang="tr-TR"/>
          </a:p>
        </p:txBody>
      </p:sp>
      <p:sp>
        <p:nvSpPr>
          <p:cNvPr id="6" name="5 Altbilgi Yer Tutucusu"/>
          <p:cNvSpPr>
            <a:spLocks noGrp="1"/>
          </p:cNvSpPr>
          <p:nvPr>
            <p:ph type="ftr" sz="quarter" idx="11"/>
          </p:nvPr>
        </p:nvSpPr>
        <p:spPr/>
        <p:txBody>
          <a:bodyPr/>
          <a:lstStyle/>
          <a:p>
            <a:pPr>
              <a:defRPr/>
            </a:pPr>
            <a:endParaRPr lang="tr-TR"/>
          </a:p>
        </p:txBody>
      </p:sp>
      <p:sp>
        <p:nvSpPr>
          <p:cNvPr id="7" name="6 Slayt Numarası Yer Tutucusu"/>
          <p:cNvSpPr>
            <a:spLocks noGrp="1"/>
          </p:cNvSpPr>
          <p:nvPr>
            <p:ph type="sldNum" sz="quarter" idx="12"/>
          </p:nvPr>
        </p:nvSpPr>
        <p:spPr/>
        <p:txBody>
          <a:bodyPr/>
          <a:lstStyle/>
          <a:p>
            <a:pPr>
              <a:defRPr/>
            </a:pPr>
            <a:fld id="{E721C79F-B61E-4DC4-B829-065EAE37C41D}" type="slidenum">
              <a:rPr lang="tr-TR" smtClean="0"/>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pPr>
              <a:defRPr/>
            </a:pPr>
            <a:endParaRPr lang="tr-TR"/>
          </a:p>
        </p:txBody>
      </p:sp>
      <p:sp>
        <p:nvSpPr>
          <p:cNvPr id="8" name="7 Altbilgi Yer Tutucusu"/>
          <p:cNvSpPr>
            <a:spLocks noGrp="1"/>
          </p:cNvSpPr>
          <p:nvPr>
            <p:ph type="ftr" sz="quarter" idx="11"/>
          </p:nvPr>
        </p:nvSpPr>
        <p:spPr/>
        <p:txBody>
          <a:bodyPr/>
          <a:lstStyle/>
          <a:p>
            <a:pPr>
              <a:defRPr/>
            </a:pPr>
            <a:endParaRPr lang="tr-TR"/>
          </a:p>
        </p:txBody>
      </p:sp>
      <p:sp>
        <p:nvSpPr>
          <p:cNvPr id="9" name="8 Slayt Numarası Yer Tutucusu"/>
          <p:cNvSpPr>
            <a:spLocks noGrp="1"/>
          </p:cNvSpPr>
          <p:nvPr>
            <p:ph type="sldNum" sz="quarter" idx="12"/>
          </p:nvPr>
        </p:nvSpPr>
        <p:spPr/>
        <p:txBody>
          <a:bodyPr/>
          <a:lstStyle/>
          <a:p>
            <a:pPr>
              <a:defRPr/>
            </a:pPr>
            <a:fld id="{BAC273B5-AFC8-4C44-BEA4-90BDEA412444}" type="slidenum">
              <a:rPr lang="tr-TR" smtClean="0"/>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pPr>
              <a:defRPr/>
            </a:pPr>
            <a:endParaRPr lang="tr-TR"/>
          </a:p>
        </p:txBody>
      </p:sp>
      <p:sp>
        <p:nvSpPr>
          <p:cNvPr id="4" name="3 Altbilgi Yer Tutucusu"/>
          <p:cNvSpPr>
            <a:spLocks noGrp="1"/>
          </p:cNvSpPr>
          <p:nvPr>
            <p:ph type="ftr" sz="quarter" idx="11"/>
          </p:nvPr>
        </p:nvSpPr>
        <p:spPr/>
        <p:txBody>
          <a:bodyPr/>
          <a:lstStyle/>
          <a:p>
            <a:pPr>
              <a:defRPr/>
            </a:pPr>
            <a:endParaRPr lang="tr-TR"/>
          </a:p>
        </p:txBody>
      </p:sp>
      <p:sp>
        <p:nvSpPr>
          <p:cNvPr id="5" name="4 Slayt Numarası Yer Tutucusu"/>
          <p:cNvSpPr>
            <a:spLocks noGrp="1"/>
          </p:cNvSpPr>
          <p:nvPr>
            <p:ph type="sldNum" sz="quarter" idx="12"/>
          </p:nvPr>
        </p:nvSpPr>
        <p:spPr/>
        <p:txBody>
          <a:bodyPr/>
          <a:lstStyle/>
          <a:p>
            <a:pPr>
              <a:defRPr/>
            </a:pPr>
            <a:fld id="{A57B54CD-FE7D-45A5-814E-18C67249D4CA}" type="slidenum">
              <a:rPr lang="tr-TR" smtClean="0"/>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pPr>
              <a:defRPr/>
            </a:pPr>
            <a:endParaRPr lang="tr-TR"/>
          </a:p>
        </p:txBody>
      </p:sp>
      <p:sp>
        <p:nvSpPr>
          <p:cNvPr id="3" name="2 Altbilgi Yer Tutucusu"/>
          <p:cNvSpPr>
            <a:spLocks noGrp="1"/>
          </p:cNvSpPr>
          <p:nvPr>
            <p:ph type="ftr" sz="quarter" idx="11"/>
          </p:nvPr>
        </p:nvSpPr>
        <p:spPr/>
        <p:txBody>
          <a:bodyPr/>
          <a:lstStyle/>
          <a:p>
            <a:pPr>
              <a:defRPr/>
            </a:pPr>
            <a:endParaRPr lang="tr-TR"/>
          </a:p>
        </p:txBody>
      </p:sp>
      <p:sp>
        <p:nvSpPr>
          <p:cNvPr id="4" name="3 Slayt Numarası Yer Tutucusu"/>
          <p:cNvSpPr>
            <a:spLocks noGrp="1"/>
          </p:cNvSpPr>
          <p:nvPr>
            <p:ph type="sldNum" sz="quarter" idx="12"/>
          </p:nvPr>
        </p:nvSpPr>
        <p:spPr/>
        <p:txBody>
          <a:bodyPr/>
          <a:lstStyle/>
          <a:p>
            <a:pPr>
              <a:defRPr/>
            </a:pPr>
            <a:fld id="{80286733-0E1A-4A4F-8C4E-88E77F982C93}" type="slidenum">
              <a:rPr lang="tr-TR" smtClean="0"/>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p>
        </p:txBody>
      </p:sp>
      <p:sp>
        <p:nvSpPr>
          <p:cNvPr id="6" name="5 Altbilgi Yer Tutucusu"/>
          <p:cNvSpPr>
            <a:spLocks noGrp="1"/>
          </p:cNvSpPr>
          <p:nvPr>
            <p:ph type="ftr" sz="quarter" idx="11"/>
          </p:nvPr>
        </p:nvSpPr>
        <p:spPr/>
        <p:txBody>
          <a:bodyPr/>
          <a:lstStyle/>
          <a:p>
            <a:pPr>
              <a:defRPr/>
            </a:pPr>
            <a:endParaRPr lang="tr-TR"/>
          </a:p>
        </p:txBody>
      </p:sp>
      <p:sp>
        <p:nvSpPr>
          <p:cNvPr id="7" name="6 Slayt Numarası Yer Tutucusu"/>
          <p:cNvSpPr>
            <a:spLocks noGrp="1"/>
          </p:cNvSpPr>
          <p:nvPr>
            <p:ph type="sldNum" sz="quarter" idx="12"/>
          </p:nvPr>
        </p:nvSpPr>
        <p:spPr/>
        <p:txBody>
          <a:bodyPr/>
          <a:lstStyle/>
          <a:p>
            <a:pPr>
              <a:defRPr/>
            </a:pPr>
            <a:fld id="{9572F392-F15C-4AB7-A855-016531621972}" type="slidenum">
              <a:rPr lang="tr-TR" smtClean="0"/>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p>
        </p:txBody>
      </p:sp>
      <p:sp>
        <p:nvSpPr>
          <p:cNvPr id="6" name="5 Altbilgi Yer Tutucusu"/>
          <p:cNvSpPr>
            <a:spLocks noGrp="1"/>
          </p:cNvSpPr>
          <p:nvPr>
            <p:ph type="ftr" sz="quarter" idx="11"/>
          </p:nvPr>
        </p:nvSpPr>
        <p:spPr/>
        <p:txBody>
          <a:bodyPr/>
          <a:lstStyle/>
          <a:p>
            <a:pPr>
              <a:defRPr/>
            </a:pPr>
            <a:endParaRPr lang="tr-TR"/>
          </a:p>
        </p:txBody>
      </p:sp>
      <p:sp>
        <p:nvSpPr>
          <p:cNvPr id="7" name="6 Slayt Numarası Yer Tutucusu"/>
          <p:cNvSpPr>
            <a:spLocks noGrp="1"/>
          </p:cNvSpPr>
          <p:nvPr>
            <p:ph type="sldNum" sz="quarter" idx="12"/>
          </p:nvPr>
        </p:nvSpPr>
        <p:spPr/>
        <p:txBody>
          <a:bodyPr/>
          <a:lstStyle/>
          <a:p>
            <a:pPr>
              <a:defRPr/>
            </a:pPr>
            <a:fld id="{D946784C-0C21-4FB3-8FD5-CF46AD22E88F}" type="slidenum">
              <a:rPr lang="tr-TR" smtClean="0"/>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1924B084-9AD5-4555-A31C-4CCAEAFD2434}" type="slidenum">
              <a:rPr lang="tr-TR" smtClean="0"/>
              <a:pPr>
                <a:defRPr/>
              </a:pPr>
              <a:t>‹#›</a:t>
            </a:fld>
            <a:endParaRPr lang="tr-T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25400" y="4343399"/>
            <a:ext cx="9118600" cy="2514601"/>
          </a:xfrm>
        </p:spPr>
        <p:txBody>
          <a:bodyPr>
            <a:normAutofit lnSpcReduction="10000"/>
          </a:bodyPr>
          <a:lstStyle/>
          <a:p>
            <a:pPr marL="0" indent="0" algn="ctr">
              <a:buNone/>
            </a:pPr>
            <a:r>
              <a:rPr lang="tr-TR" b="1" dirty="0">
                <a:ln w="12700">
                  <a:solidFill>
                    <a:schemeClr val="tx1"/>
                  </a:solidFill>
                  <a:prstDash val="solid"/>
                </a:ln>
                <a:solidFill>
                  <a:srgbClr val="FFFF00"/>
                </a:solidFill>
              </a:rPr>
              <a:t>İnsanla doğa arasında denge kurarak doğal kaynakları tüketmeden gelecek nesillerin de ihtiyaçlarını karşılamaya imkan verecek şekilde bugünün ve geleceğin planlanmasına sürdürülebilir kalkınma denir. </a:t>
            </a:r>
          </a:p>
        </p:txBody>
      </p:sp>
      <p:pic>
        <p:nvPicPr>
          <p:cNvPr id="240642"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8100"/>
            <a:ext cx="9290046" cy="33528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0" y="3352800"/>
            <a:ext cx="9143999" cy="707886"/>
          </a:xfrm>
          <a:prstGeom prst="rect">
            <a:avLst/>
          </a:prstGeom>
        </p:spPr>
        <p:txBody>
          <a:bodyPr wrap="square">
            <a:spAutoFit/>
          </a:bodyPr>
          <a:lstStyle/>
          <a:p>
            <a:pPr algn="ctr"/>
            <a:r>
              <a:rPr lang="tr-TR" sz="4000" b="1" dirty="0" smtClean="0">
                <a:ln w="12700">
                  <a:solidFill>
                    <a:prstClr val="black"/>
                  </a:solidFill>
                  <a:prstDash val="solid"/>
                </a:ln>
                <a:solidFill>
                  <a:srgbClr val="FF0000"/>
                </a:solidFill>
                <a:latin typeface="Calibri"/>
              </a:rPr>
              <a:t>Sürdürülebilir Kalkınma </a:t>
            </a:r>
            <a:endParaRPr lang="tr-TR" sz="2400" dirty="0">
              <a:solidFill>
                <a:srgbClr val="FF0000"/>
              </a:solidFill>
            </a:endParaRPr>
          </a:p>
        </p:txBody>
      </p:sp>
    </p:spTree>
    <p:extLst>
      <p:ext uri="{BB962C8B-B14F-4D97-AF65-F5344CB8AC3E}">
        <p14:creationId xmlns:p14="http://schemas.microsoft.com/office/powerpoint/2010/main" xmlns="" val="18591708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Picture 6" descr="http://bioenergycrops.com/wp-content/uploads/2014/06/biomass-cultivatarion.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525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title"/>
          </p:nvPr>
        </p:nvSpPr>
        <p:spPr>
          <a:xfrm>
            <a:off x="457200" y="857250"/>
            <a:ext cx="8229600" cy="1495425"/>
          </a:xfrm>
        </p:spPr>
        <p:txBody>
          <a:bodyPr>
            <a:normAutofit/>
          </a:bodyPr>
          <a:lstStyle/>
          <a:p>
            <a:r>
              <a:rPr lang="tr-TR" b="1" dirty="0">
                <a:ln w="12700">
                  <a:solidFill>
                    <a:sysClr val="windowText" lastClr="000000"/>
                  </a:solidFill>
                  <a:prstDash val="solid"/>
                </a:ln>
                <a:solidFill>
                  <a:srgbClr val="FFFF00"/>
                </a:solidFill>
                <a:effectLst>
                  <a:outerShdw dist="38100" dir="2640000" algn="bl" rotWithShape="0">
                    <a:schemeClr val="tx2">
                      <a:lumMod val="75000"/>
                    </a:schemeClr>
                  </a:outerShdw>
                </a:effectLst>
              </a:rPr>
              <a:t>Geri Dönüşümün Faydaları</a:t>
            </a:r>
            <a:endParaRPr lang="tr-TR" dirty="0"/>
          </a:p>
        </p:txBody>
      </p:sp>
      <p:sp>
        <p:nvSpPr>
          <p:cNvPr id="3" name="İçerik Yer Tutucusu 2"/>
          <p:cNvSpPr>
            <a:spLocks noGrp="1"/>
          </p:cNvSpPr>
          <p:nvPr>
            <p:ph idx="1"/>
          </p:nvPr>
        </p:nvSpPr>
        <p:spPr>
          <a:xfrm>
            <a:off x="1266826" y="3224566"/>
            <a:ext cx="6610349" cy="1416017"/>
          </a:xfrm>
        </p:spPr>
        <p:txBody>
          <a:bodyPr>
            <a:noAutofit/>
          </a:bodyPr>
          <a:lstStyle/>
          <a:p>
            <a:pPr marL="0" indent="0" algn="ctr">
              <a:buNone/>
            </a:pPr>
            <a:r>
              <a:rPr lang="tr-TR" sz="3600" b="1" dirty="0">
                <a:ln w="12700">
                  <a:solidFill>
                    <a:sysClr val="windowText" lastClr="000000"/>
                  </a:solidFill>
                  <a:prstDash val="solid"/>
                </a:ln>
                <a:solidFill>
                  <a:srgbClr val="FFFF00"/>
                </a:solidFill>
                <a:effectLst>
                  <a:outerShdw blurRad="41275" dist="20320" dir="1800000" algn="tl" rotWithShape="0">
                    <a:srgbClr val="000000">
                      <a:alpha val="40000"/>
                    </a:srgbClr>
                  </a:outerShdw>
                </a:effectLst>
              </a:rPr>
              <a:t>Biyokütleden </a:t>
            </a:r>
          </a:p>
          <a:p>
            <a:pPr marL="0" indent="0" algn="ctr">
              <a:buNone/>
            </a:pPr>
            <a:r>
              <a:rPr lang="tr-TR" sz="3600" b="1" dirty="0">
                <a:ln w="12700">
                  <a:solidFill>
                    <a:sysClr val="windowText" lastClr="000000"/>
                  </a:solidFill>
                  <a:prstDash val="solid"/>
                </a:ln>
                <a:solidFill>
                  <a:srgbClr val="FFFF00"/>
                </a:solidFill>
                <a:effectLst>
                  <a:outerShdw blurRad="41275" dist="20320" dir="1800000" algn="tl" rotWithShape="0">
                    <a:srgbClr val="000000">
                      <a:alpha val="40000"/>
                    </a:srgbClr>
                  </a:outerShdw>
                </a:effectLst>
              </a:rPr>
              <a:t>(canlı atıkları veya kalıntıları) enerji üretilmesini sağlar.</a:t>
            </a:r>
          </a:p>
          <a:p>
            <a:pPr algn="ctr"/>
            <a:endParaRPr lang="tr-TR" sz="3600" dirty="0">
              <a:ln>
                <a:solidFill>
                  <a:sysClr val="windowText" lastClr="000000"/>
                </a:solidFill>
              </a:ln>
              <a:solidFill>
                <a:srgbClr val="FFFF00"/>
              </a:solidFill>
            </a:endParaRPr>
          </a:p>
        </p:txBody>
      </p:sp>
    </p:spTree>
    <p:extLst>
      <p:ext uri="{BB962C8B-B14F-4D97-AF65-F5344CB8AC3E}">
        <p14:creationId xmlns:p14="http://schemas.microsoft.com/office/powerpoint/2010/main" xmlns="" val="32082213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8100" y="3352800"/>
            <a:ext cx="9144000" cy="4571999"/>
          </a:xfrm>
        </p:spPr>
        <p:txBody>
          <a:bodyPr/>
          <a:lstStyle/>
          <a:p>
            <a:pPr marL="0" indent="0" algn="ctr">
              <a:buNone/>
            </a:pPr>
            <a:r>
              <a:rPr lang="tr-TR" b="1" dirty="0">
                <a:ln w="12700">
                  <a:solidFill>
                    <a:schemeClr val="tx1"/>
                  </a:solidFill>
                  <a:prstDash val="solid"/>
                </a:ln>
                <a:solidFill>
                  <a:srgbClr val="FAFD00"/>
                </a:solidFill>
              </a:rPr>
              <a:t>Sürdürülebilir kalkınmanın sağlanabilmesi için keşfetmeye, teknolojiye ve bilgiye sahip çıkılmalı insanların bilinçlendirilmesi gereklidir.</a:t>
            </a:r>
          </a:p>
          <a:p>
            <a:pPr marL="0" indent="0" algn="ctr">
              <a:buNone/>
            </a:pPr>
            <a:r>
              <a:rPr lang="tr-TR" b="1" dirty="0">
                <a:ln w="12700">
                  <a:solidFill>
                    <a:schemeClr val="tx1"/>
                  </a:solidFill>
                  <a:prstDash val="solid"/>
                </a:ln>
                <a:solidFill>
                  <a:schemeClr val="accent6">
                    <a:lumMod val="60000"/>
                    <a:lumOff val="40000"/>
                  </a:schemeClr>
                </a:solidFill>
              </a:rPr>
              <a:t>Sürdürülebilir kalkınma için öncelikle bireylerin sürekli tüketim alışkanlıklarından vazgeçmelerini ve tasarruflu tüketime yönlendirilmeleri için eğitimler verilmelidir.</a:t>
            </a:r>
          </a:p>
        </p:txBody>
      </p:sp>
      <p:pic>
        <p:nvPicPr>
          <p:cNvPr id="241666"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100" y="-309563"/>
            <a:ext cx="8543925" cy="38195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584969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0" r="-10000"/>
          </a:stretch>
        </a:blip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ln w="12700">
                  <a:solidFill>
                    <a:schemeClr val="tx1"/>
                  </a:solidFill>
                  <a:prstDash val="solid"/>
                </a:ln>
                <a:solidFill>
                  <a:schemeClr val="accent6">
                    <a:lumMod val="60000"/>
                    <a:lumOff val="40000"/>
                  </a:schemeClr>
                </a:solidFill>
              </a:rPr>
              <a:t>Sürdürülebilir kalkınma </a:t>
            </a:r>
            <a:r>
              <a:rPr lang="tr-TR" b="1" dirty="0" smtClean="0">
                <a:ln w="12700">
                  <a:solidFill>
                    <a:schemeClr val="tx1"/>
                  </a:solidFill>
                  <a:prstDash val="solid"/>
                </a:ln>
                <a:solidFill>
                  <a:schemeClr val="accent6">
                    <a:lumMod val="60000"/>
                    <a:lumOff val="40000"/>
                  </a:schemeClr>
                </a:solidFill>
              </a:rPr>
              <a:t>için;</a:t>
            </a:r>
            <a:endParaRPr lang="tr-TR" dirty="0"/>
          </a:p>
        </p:txBody>
      </p:sp>
      <p:sp>
        <p:nvSpPr>
          <p:cNvPr id="3" name="İçerik Yer Tutucusu 2"/>
          <p:cNvSpPr>
            <a:spLocks noGrp="1"/>
          </p:cNvSpPr>
          <p:nvPr>
            <p:ph idx="1"/>
          </p:nvPr>
        </p:nvSpPr>
        <p:spPr>
          <a:xfrm>
            <a:off x="5410200" y="1600200"/>
            <a:ext cx="3733800" cy="4525963"/>
          </a:xfrm>
        </p:spPr>
        <p:txBody>
          <a:bodyPr/>
          <a:lstStyle/>
          <a:p>
            <a:pPr marL="0" indent="0">
              <a:buNone/>
            </a:pPr>
            <a:r>
              <a:rPr lang="tr-TR" b="1" dirty="0" smtClean="0">
                <a:ln w="12700">
                  <a:solidFill>
                    <a:schemeClr val="tx1"/>
                  </a:solidFill>
                  <a:prstDash val="solid"/>
                </a:ln>
                <a:solidFill>
                  <a:srgbClr val="FFFF00"/>
                </a:solidFill>
              </a:rPr>
              <a:t>Geri dönüşüme,</a:t>
            </a:r>
          </a:p>
          <a:p>
            <a:pPr marL="0" indent="0">
              <a:buNone/>
            </a:pPr>
            <a:r>
              <a:rPr lang="tr-TR" b="1" dirty="0" smtClean="0">
                <a:ln w="12700">
                  <a:solidFill>
                    <a:schemeClr val="tx1"/>
                  </a:solidFill>
                  <a:prstDash val="solid"/>
                </a:ln>
                <a:solidFill>
                  <a:schemeClr val="accent6">
                    <a:lumMod val="75000"/>
                  </a:schemeClr>
                </a:solidFill>
              </a:rPr>
              <a:t>Ozon tabakasına,</a:t>
            </a:r>
          </a:p>
          <a:p>
            <a:pPr marL="0" indent="0">
              <a:buNone/>
            </a:pPr>
            <a:r>
              <a:rPr lang="tr-TR" b="1" dirty="0" smtClean="0">
                <a:ln w="12700">
                  <a:solidFill>
                    <a:schemeClr val="tx1"/>
                  </a:solidFill>
                  <a:prstDash val="solid"/>
                </a:ln>
                <a:solidFill>
                  <a:schemeClr val="bg2">
                    <a:lumMod val="75000"/>
                  </a:schemeClr>
                </a:solidFill>
              </a:rPr>
              <a:t>Madde döngülerine,</a:t>
            </a:r>
          </a:p>
          <a:p>
            <a:pPr marL="0" indent="0">
              <a:buNone/>
            </a:pPr>
            <a:r>
              <a:rPr lang="tr-TR" b="1" dirty="0" smtClean="0">
                <a:ln w="12700">
                  <a:solidFill>
                    <a:schemeClr val="tx1"/>
                  </a:solidFill>
                  <a:prstDash val="solid"/>
                </a:ln>
                <a:solidFill>
                  <a:srgbClr val="EDED21"/>
                </a:solidFill>
              </a:rPr>
              <a:t>Besin zincirine,</a:t>
            </a:r>
          </a:p>
          <a:p>
            <a:pPr marL="0" indent="0">
              <a:buNone/>
            </a:pPr>
            <a:r>
              <a:rPr lang="tr-TR" b="1" dirty="0">
                <a:ln w="12700">
                  <a:solidFill>
                    <a:schemeClr val="tx1"/>
                  </a:solidFill>
                  <a:prstDash val="solid"/>
                </a:ln>
                <a:solidFill>
                  <a:srgbClr val="FF0000"/>
                </a:solidFill>
              </a:rPr>
              <a:t>k</a:t>
            </a:r>
            <a:r>
              <a:rPr lang="tr-TR" b="1" dirty="0" smtClean="0">
                <a:ln w="12700">
                  <a:solidFill>
                    <a:schemeClr val="tx1"/>
                  </a:solidFill>
                  <a:prstDash val="solid"/>
                </a:ln>
                <a:solidFill>
                  <a:srgbClr val="FF0000"/>
                </a:solidFill>
              </a:rPr>
              <a:t>ısacası doğal dengeye dikkat etmeliyiz.</a:t>
            </a:r>
          </a:p>
          <a:p>
            <a:pPr marL="0" indent="0">
              <a:buNone/>
            </a:pPr>
            <a:endParaRPr lang="tr-TR" b="1" dirty="0">
              <a:ln w="12700">
                <a:solidFill>
                  <a:schemeClr val="tx1"/>
                </a:solidFill>
                <a:prstDash val="solid"/>
              </a:ln>
              <a:solidFill>
                <a:srgbClr val="FFFF00"/>
              </a:solidFill>
            </a:endParaRPr>
          </a:p>
        </p:txBody>
      </p:sp>
    </p:spTree>
    <p:extLst>
      <p:ext uri="{BB962C8B-B14F-4D97-AF65-F5344CB8AC3E}">
        <p14:creationId xmlns:p14="http://schemas.microsoft.com/office/powerpoint/2010/main" xmlns="" val="14027348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wm.com/thinkgreen/images/home-recycling-hero.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5757"/>
          <a:stretch/>
        </p:blipFill>
        <p:spPr bwMode="auto">
          <a:xfrm>
            <a:off x="-1" y="1828801"/>
            <a:ext cx="9205887" cy="50292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Başlık"/>
          <p:cNvSpPr>
            <a:spLocks noGrp="1"/>
          </p:cNvSpPr>
          <p:nvPr>
            <p:ph type="title"/>
          </p:nvPr>
        </p:nvSpPr>
        <p:spPr/>
        <p:txBody>
          <a:bodyPr>
            <a:noAutofit/>
          </a:bodyPr>
          <a:lstStyle/>
          <a:p>
            <a:r>
              <a:rPr lang="tr-TR" sz="5400" b="1" dirty="0">
                <a:ln w="12700">
                  <a:solidFill>
                    <a:sysClr val="windowText" lastClr="000000"/>
                  </a:solidFill>
                  <a:prstDash val="solid"/>
                </a:ln>
                <a:solidFill>
                  <a:srgbClr val="FFFF00"/>
                </a:solidFill>
                <a:effectLst>
                  <a:outerShdw dist="38100" dir="2640000" algn="bl" rotWithShape="0">
                    <a:schemeClr val="tx2">
                      <a:lumMod val="75000"/>
                    </a:schemeClr>
                  </a:outerShdw>
                </a:effectLst>
              </a:rPr>
              <a:t>Geri Dönüşüm</a:t>
            </a:r>
          </a:p>
        </p:txBody>
      </p:sp>
      <p:sp>
        <p:nvSpPr>
          <p:cNvPr id="3" name="2 İçerik Yer Tutucusu"/>
          <p:cNvSpPr>
            <a:spLocks noGrp="1"/>
          </p:cNvSpPr>
          <p:nvPr>
            <p:ph idx="1"/>
          </p:nvPr>
        </p:nvSpPr>
        <p:spPr>
          <a:xfrm>
            <a:off x="76200" y="2137489"/>
            <a:ext cx="4810125" cy="3699272"/>
          </a:xfrm>
        </p:spPr>
        <p:txBody>
          <a:bodyPr>
            <a:normAutofit/>
          </a:bodyPr>
          <a:lstStyle/>
          <a:p>
            <a:pPr>
              <a:buNone/>
            </a:pPr>
            <a:r>
              <a:rPr lang="tr-TR"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Kullanım dışı kalan ve çöp olarak değerlendirilen atıkların ham madde olarak kullanılıp yeniden üretime katılmasına geri dönüşüm denir. </a:t>
            </a:r>
          </a:p>
          <a:p>
            <a:pPr>
              <a:buNone/>
            </a:pPr>
            <a:endParaRPr lang="tr-TR"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ndParaRPr>
          </a:p>
          <a:p>
            <a:pPr>
              <a:buNone/>
            </a:pPr>
            <a:endParaRPr lang="tr-TR"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ndParaRPr>
          </a:p>
          <a:p>
            <a:pPr>
              <a:buNone/>
            </a:pPr>
            <a:endParaRPr lang="tr-TR"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ndParaRPr>
          </a:p>
          <a:p>
            <a:pPr>
              <a:buNone/>
            </a:pPr>
            <a:endParaRPr lang="tr-TR"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xmlns="" val="12806190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http://cf.ltkcdn.net/greenliving/images/slide/88414-693x693-EDrecycl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648444"/>
            <a:ext cx="3276600" cy="3133355"/>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6" descr="http://cdn3.pressroomvip.com/wp-content/uploads/20-haunting-photos-of-environmental-pollution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63900" y="-12700"/>
            <a:ext cx="5867400" cy="384362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Başlık"/>
          <p:cNvSpPr>
            <a:spLocks noGrp="1"/>
          </p:cNvSpPr>
          <p:nvPr>
            <p:ph type="title"/>
          </p:nvPr>
        </p:nvSpPr>
        <p:spPr>
          <a:xfrm>
            <a:off x="0" y="-152400"/>
            <a:ext cx="3276600" cy="3124200"/>
          </a:xfrm>
        </p:spPr>
        <p:txBody>
          <a:bodyPr>
            <a:normAutofit/>
          </a:bodyPr>
          <a:lstStyle/>
          <a:p>
            <a:r>
              <a:rPr lang="tr-TR" sz="3600" b="1" dirty="0">
                <a:ln w="12700">
                  <a:solidFill>
                    <a:sysClr val="windowText" lastClr="000000"/>
                  </a:solidFill>
                  <a:prstDash val="solid"/>
                </a:ln>
                <a:solidFill>
                  <a:srgbClr val="FFFF00"/>
                </a:solidFill>
                <a:effectLst>
                  <a:outerShdw blurRad="41275" dist="20320" dir="1800000" algn="tl" rotWithShape="0">
                    <a:srgbClr val="000000">
                      <a:alpha val="40000"/>
                    </a:srgbClr>
                  </a:outerShdw>
                </a:effectLst>
              </a:rPr>
              <a:t>Geri Dönüşümün Faydaları</a:t>
            </a:r>
          </a:p>
        </p:txBody>
      </p:sp>
      <p:sp>
        <p:nvSpPr>
          <p:cNvPr id="3" name="2 İçerik Yer Tutucusu"/>
          <p:cNvSpPr>
            <a:spLocks noGrp="1"/>
          </p:cNvSpPr>
          <p:nvPr>
            <p:ph idx="1"/>
          </p:nvPr>
        </p:nvSpPr>
        <p:spPr>
          <a:xfrm>
            <a:off x="3136900" y="3792820"/>
            <a:ext cx="5994400" cy="2340192"/>
          </a:xfrm>
        </p:spPr>
        <p:txBody>
          <a:bodyPr>
            <a:noAutofit/>
          </a:bodyPr>
          <a:lstStyle/>
          <a:p>
            <a:pPr algn="ctr">
              <a:buNone/>
            </a:pPr>
            <a:r>
              <a:rPr lang="tr-TR" b="1" dirty="0" smtClean="0">
                <a:ln w="12700">
                  <a:solidFill>
                    <a:sysClr val="windowText" lastClr="000000"/>
                  </a:solidFill>
                  <a:prstDash val="solid"/>
                </a:ln>
                <a:solidFill>
                  <a:srgbClr val="FFFF00"/>
                </a:solidFill>
                <a:effectLst>
                  <a:outerShdw blurRad="41275" dist="20320" dir="1800000" algn="tl" rotWithShape="0">
                    <a:srgbClr val="000000">
                      <a:alpha val="40000"/>
                    </a:srgbClr>
                  </a:outerShdw>
                </a:effectLst>
              </a:rPr>
              <a:t>Geri dönüşümle geri </a:t>
            </a:r>
            <a:r>
              <a:rPr lang="tr-TR" b="1" dirty="0">
                <a:ln w="12700">
                  <a:solidFill>
                    <a:sysClr val="windowText" lastClr="000000"/>
                  </a:solidFill>
                  <a:prstDash val="solid"/>
                </a:ln>
                <a:solidFill>
                  <a:srgbClr val="FFFF00"/>
                </a:solidFill>
                <a:effectLst>
                  <a:outerShdw blurRad="41275" dist="20320" dir="1800000" algn="tl" rotWithShape="0">
                    <a:srgbClr val="000000">
                      <a:alpha val="40000"/>
                    </a:srgbClr>
                  </a:outerShdw>
                </a:effectLst>
              </a:rPr>
              <a:t>kazanılan her atık çevre kirliliğinin önlenmesine de katkı sağlar. Atık maddelerin geri dönüşümle kullanılması insanlara ve çevreye daha az zarar verir.</a:t>
            </a:r>
          </a:p>
          <a:p>
            <a:pPr algn="ctr"/>
            <a:endParaRPr lang="tr-TR" sz="2800" b="1" dirty="0">
              <a:ln w="12700">
                <a:solidFill>
                  <a:sysClr val="windowText" lastClr="000000"/>
                </a:solidFill>
                <a:prstDash val="solid"/>
              </a:ln>
              <a:solidFill>
                <a:srgbClr val="FFFF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16362228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http://www.ozencam.com.tr/FaaliyetResimleri/Kucuk/kagit-geri-donusu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724274"/>
            <a:ext cx="5500688" cy="2295525"/>
          </a:xfrm>
          <a:prstGeom prst="rect">
            <a:avLst/>
          </a:prstGeom>
          <a:noFill/>
          <a:extLst>
            <a:ext uri="{909E8E84-426E-40DD-AFC4-6F175D3DCCD1}">
              <a14:hiddenFill xmlns:a14="http://schemas.microsoft.com/office/drawing/2010/main" xmlns="">
                <a:solidFill>
                  <a:srgbClr val="FFFFFF"/>
                </a:solidFill>
              </a14:hiddenFill>
            </a:ext>
          </a:extLst>
        </p:spPr>
      </p:pic>
      <p:pic>
        <p:nvPicPr>
          <p:cNvPr id="8194" name="Picture 2" descr="http://www.ekonyapi.com/resim/cevre.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750344" y="401863"/>
            <a:ext cx="6479964" cy="310211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Başlık"/>
          <p:cNvSpPr>
            <a:spLocks noGrp="1"/>
          </p:cNvSpPr>
          <p:nvPr>
            <p:ph type="title"/>
          </p:nvPr>
        </p:nvSpPr>
        <p:spPr>
          <a:xfrm>
            <a:off x="304800" y="228484"/>
            <a:ext cx="8229600" cy="571500"/>
          </a:xfrm>
        </p:spPr>
        <p:txBody>
          <a:bodyPr>
            <a:normAutofit fontScale="90000"/>
          </a:bodyPr>
          <a:lstStyle/>
          <a:p>
            <a:r>
              <a:rPr lang="tr-TR" b="1" dirty="0" smtClean="0">
                <a:ln w="12700">
                  <a:solidFill>
                    <a:sysClr val="windowText" lastClr="000000"/>
                  </a:solidFill>
                  <a:prstDash val="solid"/>
                </a:ln>
                <a:solidFill>
                  <a:srgbClr val="FFFF00"/>
                </a:solidFill>
                <a:effectLst>
                  <a:outerShdw dist="38100" dir="2640000" algn="bl" rotWithShape="0">
                    <a:schemeClr val="tx2">
                      <a:lumMod val="75000"/>
                    </a:schemeClr>
                  </a:outerShdw>
                </a:effectLst>
              </a:rPr>
              <a:t>Geri Dönüşümün Faydaları</a:t>
            </a:r>
            <a:endParaRPr lang="tr-TR" b="1" dirty="0">
              <a:ln w="12700">
                <a:solidFill>
                  <a:sysClr val="windowText" lastClr="000000"/>
                </a:solidFill>
                <a:prstDash val="solid"/>
              </a:ln>
              <a:solidFill>
                <a:srgbClr val="FFFF00"/>
              </a:solidFill>
              <a:effectLst>
                <a:outerShdw dist="38100" dir="2640000" algn="bl" rotWithShape="0">
                  <a:schemeClr val="tx2">
                    <a:lumMod val="75000"/>
                  </a:schemeClr>
                </a:outerShdw>
              </a:effectLst>
            </a:endParaRPr>
          </a:p>
        </p:txBody>
      </p:sp>
      <p:sp>
        <p:nvSpPr>
          <p:cNvPr id="3" name="2 İçerik Yer Tutucusu"/>
          <p:cNvSpPr>
            <a:spLocks noGrp="1"/>
          </p:cNvSpPr>
          <p:nvPr>
            <p:ph idx="1"/>
          </p:nvPr>
        </p:nvSpPr>
        <p:spPr>
          <a:xfrm>
            <a:off x="0" y="2094273"/>
            <a:ext cx="4124325" cy="1409700"/>
          </a:xfrm>
        </p:spPr>
        <p:txBody>
          <a:bodyPr>
            <a:normAutofit/>
          </a:bodyPr>
          <a:lstStyle/>
          <a:p>
            <a:pPr marL="0" indent="0" algn="ctr">
              <a:buNone/>
            </a:pPr>
            <a:r>
              <a:rPr lang="tr-TR" sz="3600" b="1" dirty="0">
                <a:ln w="12700">
                  <a:solidFill>
                    <a:sysClr val="windowText" lastClr="000000"/>
                  </a:solidFill>
                  <a:prstDash val="solid"/>
                </a:ln>
                <a:solidFill>
                  <a:srgbClr val="FFFF00"/>
                </a:solidFill>
                <a:effectLst>
                  <a:outerShdw blurRad="41275" dist="20320" dir="1800000" algn="tl" rotWithShape="0">
                    <a:srgbClr val="000000">
                      <a:alpha val="40000"/>
                    </a:srgbClr>
                  </a:outerShdw>
                </a:effectLst>
              </a:rPr>
              <a:t>Doğal dengenin korunmasını sağlar.</a:t>
            </a:r>
            <a:endParaRPr lang="tr-TR" b="1" dirty="0">
              <a:ln w="12700">
                <a:solidFill>
                  <a:sysClr val="windowText" lastClr="000000"/>
                </a:solidFill>
                <a:prstDash val="solid"/>
              </a:ln>
              <a:solidFill>
                <a:srgbClr val="FFFF00"/>
              </a:solidFill>
              <a:effectLst>
                <a:outerShdw blurRad="41275" dist="20320" dir="1800000" algn="tl" rotWithShape="0">
                  <a:srgbClr val="000000">
                    <a:alpha val="40000"/>
                  </a:srgbClr>
                </a:outerShdw>
              </a:effectLst>
            </a:endParaRPr>
          </a:p>
        </p:txBody>
      </p:sp>
      <p:sp>
        <p:nvSpPr>
          <p:cNvPr id="4" name="Dikdörtgen 3"/>
          <p:cNvSpPr/>
          <p:nvPr/>
        </p:nvSpPr>
        <p:spPr>
          <a:xfrm>
            <a:off x="3962400" y="3669343"/>
            <a:ext cx="5248275" cy="3046988"/>
          </a:xfrm>
          <a:prstGeom prst="rect">
            <a:avLst/>
          </a:prstGeom>
        </p:spPr>
        <p:txBody>
          <a:bodyPr wrap="square">
            <a:spAutoFit/>
          </a:bodyPr>
          <a:lstStyle/>
          <a:p>
            <a:pPr algn="ctr"/>
            <a:r>
              <a:rPr lang="tr-TR" sz="2400" b="1" i="1" dirty="0">
                <a:ln w="12700">
                  <a:solidFill>
                    <a:sysClr val="windowText" lastClr="000000"/>
                  </a:solidFill>
                  <a:prstDash val="solid"/>
                </a:ln>
                <a:solidFill>
                  <a:srgbClr val="FF0000"/>
                </a:solidFill>
                <a:effectLst>
                  <a:outerShdw blurRad="41275" dist="20320" dir="1800000" algn="tl" rotWithShape="0">
                    <a:srgbClr val="000000">
                      <a:alpha val="40000"/>
                    </a:srgbClr>
                  </a:outerShdw>
                </a:effectLst>
              </a:rPr>
              <a:t>1 ton kullanılmış kâğıt atığının geri dönüşümü sonucunda, 20 (16) adet yetişmiş çam ağacı ve 85 metrekarelik ormanlık alanın tahrip edilmesi önlenmiş olur. Türkiye genelinde yılda 80 milyon çam ağacı ve 40.000 hektar ormanlık arazi korunmuş olur.</a:t>
            </a:r>
          </a:p>
        </p:txBody>
      </p:sp>
    </p:spTree>
    <p:extLst>
      <p:ext uri="{BB962C8B-B14F-4D97-AF65-F5344CB8AC3E}">
        <p14:creationId xmlns:p14="http://schemas.microsoft.com/office/powerpoint/2010/main" xmlns="" val="35733935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http://www.elektronikatik.net/wp-content/uploads/2015/01/banner2-700x35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143375" y="1651367"/>
            <a:ext cx="5000625" cy="250031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title"/>
          </p:nvPr>
        </p:nvSpPr>
        <p:spPr>
          <a:xfrm>
            <a:off x="666750" y="224916"/>
            <a:ext cx="8229600" cy="857250"/>
          </a:xfrm>
        </p:spPr>
        <p:txBody>
          <a:bodyPr/>
          <a:lstStyle/>
          <a:p>
            <a:r>
              <a:rPr lang="tr-TR" b="1" dirty="0">
                <a:ln w="12700">
                  <a:solidFill>
                    <a:sysClr val="windowText" lastClr="000000"/>
                  </a:solidFill>
                  <a:prstDash val="solid"/>
                </a:ln>
                <a:solidFill>
                  <a:srgbClr val="FFFF00"/>
                </a:solidFill>
                <a:effectLst>
                  <a:outerShdw dist="38100" dir="2640000" algn="bl" rotWithShape="0">
                    <a:schemeClr val="tx2">
                      <a:lumMod val="75000"/>
                    </a:schemeClr>
                  </a:outerShdw>
                </a:effectLst>
              </a:rPr>
              <a:t>Geri Dönüşümün Faydaları</a:t>
            </a:r>
            <a:endParaRPr lang="tr-TR" dirty="0"/>
          </a:p>
        </p:txBody>
      </p:sp>
      <p:sp>
        <p:nvSpPr>
          <p:cNvPr id="4" name="Dikdörtgen 3"/>
          <p:cNvSpPr/>
          <p:nvPr/>
        </p:nvSpPr>
        <p:spPr>
          <a:xfrm>
            <a:off x="0" y="1993078"/>
            <a:ext cx="4572000" cy="1384995"/>
          </a:xfrm>
          <a:prstGeom prst="rect">
            <a:avLst/>
          </a:prstGeom>
        </p:spPr>
        <p:txBody>
          <a:bodyPr>
            <a:spAutoFit/>
          </a:bodyPr>
          <a:lstStyle/>
          <a:p>
            <a:pPr algn="ctr"/>
            <a:r>
              <a:rPr lang="tr-TR" sz="2800" b="1" dirty="0">
                <a:ln w="12700">
                  <a:solidFill>
                    <a:sysClr val="windowText" lastClr="000000"/>
                  </a:solidFill>
                  <a:prstDash val="solid"/>
                </a:ln>
                <a:solidFill>
                  <a:srgbClr val="FFFF00"/>
                </a:solidFill>
                <a:effectLst>
                  <a:outerShdw blurRad="41275" dist="20320" dir="1800000" algn="tl" rotWithShape="0">
                    <a:srgbClr val="000000">
                      <a:alpha val="40000"/>
                    </a:srgbClr>
                  </a:outerShdw>
                </a:effectLst>
              </a:rPr>
              <a:t>Enerji tasarrufu sağlanır ve küresel ısınma üzerindeki etki azalır. </a:t>
            </a:r>
          </a:p>
        </p:txBody>
      </p:sp>
      <p:sp>
        <p:nvSpPr>
          <p:cNvPr id="6" name="Dikdörtgen 5"/>
          <p:cNvSpPr/>
          <p:nvPr/>
        </p:nvSpPr>
        <p:spPr>
          <a:xfrm>
            <a:off x="3314700" y="4339785"/>
            <a:ext cx="5581650" cy="2246769"/>
          </a:xfrm>
          <a:prstGeom prst="rect">
            <a:avLst/>
          </a:prstGeom>
        </p:spPr>
        <p:txBody>
          <a:bodyPr wrap="square">
            <a:spAutoFit/>
          </a:bodyPr>
          <a:lstStyle/>
          <a:p>
            <a:pPr algn="ctr"/>
            <a:r>
              <a:rPr lang="tr-TR" sz="2800" b="1" i="1" dirty="0">
                <a:ln w="12700">
                  <a:solidFill>
                    <a:sysClr val="windowText" lastClr="000000"/>
                  </a:solidFill>
                  <a:prstDash val="solid"/>
                </a:ln>
                <a:solidFill>
                  <a:srgbClr val="FF0000"/>
                </a:solidFill>
                <a:effectLst>
                  <a:outerShdw blurRad="41275" dist="20320" dir="1800000" algn="tl" rotWithShape="0">
                    <a:srgbClr val="000000">
                      <a:alpha val="40000"/>
                    </a:srgbClr>
                  </a:outerShdw>
                </a:effectLst>
              </a:rPr>
              <a:t>Yeniden kazanılabilir alüminyumun kullanılması alüminyumun sıfırdan imal edilmesine oranla %35'e varan enerji tasarrufu sağlamaktadır.</a:t>
            </a:r>
          </a:p>
        </p:txBody>
      </p:sp>
      <p:pic>
        <p:nvPicPr>
          <p:cNvPr id="9222" name="Picture 6" descr="http://www.greenmax-machine.com/pics/aluminum-cans-recycling14101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4800" y="4288985"/>
            <a:ext cx="2466975" cy="231895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881070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2" name="Picture 8" descr="https://galeri2.uludagsozluk.com/398/k%C3%BCresel-%C4%B1s%C4%B1nma_38327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72400" y="957618"/>
            <a:ext cx="1134134" cy="2851212"/>
          </a:xfrm>
          <a:prstGeom prst="rect">
            <a:avLst/>
          </a:prstGeom>
          <a:noFill/>
          <a:extLst>
            <a:ext uri="{909E8E84-426E-40DD-AFC4-6F175D3DCCD1}">
              <a14:hiddenFill xmlns:a14="http://schemas.microsoft.com/office/drawing/2010/main" xmlns="">
                <a:solidFill>
                  <a:srgbClr val="FFFFFF"/>
                </a:solidFill>
              </a14:hiddenFill>
            </a:ext>
          </a:extLst>
        </p:spPr>
      </p:pic>
      <p:pic>
        <p:nvPicPr>
          <p:cNvPr id="11266" name="Picture 2" descr="http://thebigrocks.com/wp-content/uploads/2013/04/recycle-glas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82174" y="3886200"/>
            <a:ext cx="4285003" cy="193952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title"/>
          </p:nvPr>
        </p:nvSpPr>
        <p:spPr>
          <a:xfrm>
            <a:off x="0" y="34343"/>
            <a:ext cx="9144000" cy="857250"/>
          </a:xfrm>
        </p:spPr>
        <p:txBody>
          <a:bodyPr/>
          <a:lstStyle/>
          <a:p>
            <a:r>
              <a:rPr lang="tr-TR" b="1" dirty="0">
                <a:ln w="12700">
                  <a:solidFill>
                    <a:sysClr val="windowText" lastClr="000000"/>
                  </a:solidFill>
                  <a:prstDash val="solid"/>
                </a:ln>
                <a:solidFill>
                  <a:srgbClr val="FFFF00"/>
                </a:solidFill>
                <a:effectLst>
                  <a:outerShdw dist="38100" dir="2640000" algn="bl" rotWithShape="0">
                    <a:schemeClr val="tx2">
                      <a:lumMod val="75000"/>
                    </a:schemeClr>
                  </a:outerShdw>
                </a:effectLst>
              </a:rPr>
              <a:t>Geri Dönüşümün Faydaları</a:t>
            </a:r>
            <a:endParaRPr lang="tr-TR" dirty="0"/>
          </a:p>
        </p:txBody>
      </p:sp>
      <p:sp>
        <p:nvSpPr>
          <p:cNvPr id="3" name="İçerik Yer Tutucusu 2"/>
          <p:cNvSpPr>
            <a:spLocks noGrp="1"/>
          </p:cNvSpPr>
          <p:nvPr>
            <p:ph idx="1"/>
          </p:nvPr>
        </p:nvSpPr>
        <p:spPr>
          <a:xfrm>
            <a:off x="38100" y="3596799"/>
            <a:ext cx="5229225" cy="2114550"/>
          </a:xfrm>
        </p:spPr>
        <p:txBody>
          <a:bodyPr>
            <a:noAutofit/>
          </a:bodyPr>
          <a:lstStyle/>
          <a:p>
            <a:pPr marL="0" indent="0">
              <a:buNone/>
            </a:pPr>
            <a:r>
              <a:rPr lang="tr-TR" sz="2800" b="1" dirty="0">
                <a:ln w="18000">
                  <a:solidFill>
                    <a:sysClr val="windowText" lastClr="000000"/>
                  </a:solidFill>
                  <a:prstDash val="solid"/>
                  <a:miter lim="800000"/>
                </a:ln>
                <a:solidFill>
                  <a:srgbClr val="FF0000"/>
                </a:solidFill>
                <a:effectLst>
                  <a:outerShdw blurRad="25500" dist="23000" dir="7020000" algn="tl">
                    <a:srgbClr val="000000">
                      <a:alpha val="50000"/>
                    </a:srgbClr>
                  </a:outerShdw>
                </a:effectLst>
              </a:rPr>
              <a:t>1 ton cam atığının geri dönüşümü sonucu 100 litre benzin tasarrufu sağlanmaktadır. </a:t>
            </a:r>
            <a:endParaRPr lang="tr-TR" sz="2800" b="1" dirty="0" smtClean="0">
              <a:ln w="18000">
                <a:solidFill>
                  <a:sysClr val="windowText" lastClr="000000"/>
                </a:solidFill>
                <a:prstDash val="solid"/>
                <a:miter lim="800000"/>
              </a:ln>
              <a:solidFill>
                <a:srgbClr val="FF0000"/>
              </a:solidFill>
              <a:effectLst>
                <a:outerShdw blurRad="25500" dist="23000" dir="7020000" algn="tl">
                  <a:srgbClr val="000000">
                    <a:alpha val="50000"/>
                  </a:srgbClr>
                </a:outerShdw>
              </a:effectLst>
            </a:endParaRPr>
          </a:p>
          <a:p>
            <a:pPr marL="0" indent="0">
              <a:buNone/>
            </a:pPr>
            <a:r>
              <a:rPr lang="tr-TR" sz="2800" b="1" dirty="0" smtClean="0">
                <a:ln w="18000">
                  <a:solidFill>
                    <a:sysClr val="windowText" lastClr="000000"/>
                  </a:solidFill>
                  <a:prstDash val="solid"/>
                  <a:miter lim="800000"/>
                </a:ln>
                <a:solidFill>
                  <a:srgbClr val="FF0000"/>
                </a:solidFill>
                <a:effectLst>
                  <a:outerShdw blurRad="25500" dist="23000" dir="7020000" algn="tl">
                    <a:srgbClr val="000000">
                      <a:alpha val="50000"/>
                    </a:srgbClr>
                  </a:outerShdw>
                </a:effectLst>
              </a:rPr>
              <a:t>Türkiye </a:t>
            </a:r>
            <a:r>
              <a:rPr lang="tr-TR" sz="2800" b="1" dirty="0">
                <a:ln w="18000">
                  <a:solidFill>
                    <a:sysClr val="windowText" lastClr="000000"/>
                  </a:solidFill>
                  <a:prstDash val="solid"/>
                  <a:miter lim="800000"/>
                </a:ln>
                <a:solidFill>
                  <a:srgbClr val="FF0000"/>
                </a:solidFill>
                <a:effectLst>
                  <a:outerShdw blurRad="25500" dist="23000" dir="7020000" algn="tl">
                    <a:srgbClr val="000000">
                      <a:alpha val="50000"/>
                    </a:srgbClr>
                  </a:outerShdw>
                </a:effectLst>
              </a:rPr>
              <a:t>genelindeki cam atıkların geri dönüştürülmesinden yıllık 30 milyon litre benzin tasarruf edilebilecektir.</a:t>
            </a:r>
          </a:p>
          <a:p>
            <a:endParaRPr lang="tr-TR" sz="2800" dirty="0">
              <a:ln>
                <a:solidFill>
                  <a:sysClr val="windowText" lastClr="000000"/>
                </a:solidFill>
              </a:ln>
            </a:endParaRPr>
          </a:p>
        </p:txBody>
      </p:sp>
      <p:sp>
        <p:nvSpPr>
          <p:cNvPr id="4" name="Dikdörtgen 3"/>
          <p:cNvSpPr/>
          <p:nvPr/>
        </p:nvSpPr>
        <p:spPr>
          <a:xfrm>
            <a:off x="3367087" y="1734499"/>
            <a:ext cx="4643438" cy="1384995"/>
          </a:xfrm>
          <a:prstGeom prst="rect">
            <a:avLst/>
          </a:prstGeom>
        </p:spPr>
        <p:txBody>
          <a:bodyPr wrap="square">
            <a:spAutoFit/>
          </a:bodyPr>
          <a:lstStyle/>
          <a:p>
            <a:pPr algn="ctr"/>
            <a:r>
              <a:rPr lang="tr-TR" sz="2800" b="1" dirty="0">
                <a:ln w="12700">
                  <a:solidFill>
                    <a:sysClr val="windowText" lastClr="000000"/>
                  </a:solidFill>
                  <a:prstDash val="solid"/>
                </a:ln>
                <a:solidFill>
                  <a:srgbClr val="FFFF00"/>
                </a:solidFill>
                <a:effectLst>
                  <a:outerShdw blurRad="41275" dist="20320" dir="1800000" algn="tl" rotWithShape="0">
                    <a:srgbClr val="000000">
                      <a:alpha val="40000"/>
                    </a:srgbClr>
                  </a:outerShdw>
                </a:effectLst>
              </a:rPr>
              <a:t>Enerji tasarrufu sağlanır ve küresel ısınma üzerindeki etki azalır. </a:t>
            </a:r>
          </a:p>
        </p:txBody>
      </p:sp>
      <p:pic>
        <p:nvPicPr>
          <p:cNvPr id="11268" name="Picture 4" descr="http://acrmedya.net/haber-resimler/buyuk/acrmedya20152753.jpg"/>
          <p:cNvPicPr>
            <a:picLocks noChangeAspect="1" noChangeArrowheads="1"/>
          </p:cNvPicPr>
          <p:nvPr/>
        </p:nvPicPr>
        <p:blipFill>
          <a:blip r:embed="rId4" cstate="print">
            <a:clrChange>
              <a:clrFrom>
                <a:srgbClr val="FCFCFC"/>
              </a:clrFrom>
              <a:clrTo>
                <a:srgbClr val="FCFCFC">
                  <a:alpha val="0"/>
                </a:srgbClr>
              </a:clrTo>
            </a:clrChange>
            <a:extLst>
              <a:ext uri="{28A0092B-C50C-407E-A947-70E740481C1C}">
                <a14:useLocalDpi xmlns:a14="http://schemas.microsoft.com/office/drawing/2010/main" xmlns="" val="0"/>
              </a:ext>
            </a:extLst>
          </a:blip>
          <a:srcRect/>
          <a:stretch>
            <a:fillRect/>
          </a:stretch>
        </p:blipFill>
        <p:spPr bwMode="auto">
          <a:xfrm>
            <a:off x="509587" y="1331003"/>
            <a:ext cx="2857500" cy="21431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908844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8" name="Picture 8" descr="http://fisherroadrecycling.com/recycling/wp-content/uploads/2012/12/recycle_plastic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48004" y="2467721"/>
            <a:ext cx="2557297" cy="170185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Unvan 1"/>
          <p:cNvSpPr>
            <a:spLocks noGrp="1"/>
          </p:cNvSpPr>
          <p:nvPr>
            <p:ph type="title"/>
          </p:nvPr>
        </p:nvSpPr>
        <p:spPr>
          <a:xfrm>
            <a:off x="645401" y="226226"/>
            <a:ext cx="8229600" cy="689372"/>
          </a:xfrm>
        </p:spPr>
        <p:txBody>
          <a:bodyPr>
            <a:normAutofit fontScale="90000"/>
          </a:bodyPr>
          <a:lstStyle/>
          <a:p>
            <a:r>
              <a:rPr lang="tr-TR" b="1" dirty="0">
                <a:ln w="12700">
                  <a:solidFill>
                    <a:sysClr val="windowText" lastClr="000000"/>
                  </a:solidFill>
                  <a:prstDash val="solid"/>
                </a:ln>
                <a:solidFill>
                  <a:srgbClr val="FFFF00"/>
                </a:solidFill>
                <a:effectLst>
                  <a:outerShdw dist="38100" dir="2640000" algn="bl" rotWithShape="0">
                    <a:schemeClr val="tx2">
                      <a:lumMod val="75000"/>
                    </a:schemeClr>
                  </a:outerShdw>
                </a:effectLst>
              </a:rPr>
              <a:t>Geri Dönüşümün Faydaları</a:t>
            </a:r>
            <a:endParaRPr lang="tr-TR" dirty="0"/>
          </a:p>
        </p:txBody>
      </p:sp>
      <p:sp>
        <p:nvSpPr>
          <p:cNvPr id="3" name="İçerik Yer Tutucusu 2"/>
          <p:cNvSpPr>
            <a:spLocks noGrp="1"/>
          </p:cNvSpPr>
          <p:nvPr>
            <p:ph idx="1"/>
          </p:nvPr>
        </p:nvSpPr>
        <p:spPr>
          <a:xfrm>
            <a:off x="25401" y="1861969"/>
            <a:ext cx="4305300" cy="1042392"/>
          </a:xfrm>
        </p:spPr>
        <p:txBody>
          <a:bodyPr>
            <a:noAutofit/>
          </a:bodyPr>
          <a:lstStyle/>
          <a:p>
            <a:pPr marL="0" indent="0" algn="ctr">
              <a:buNone/>
            </a:pPr>
            <a:r>
              <a:rPr lang="tr-TR" b="1" dirty="0">
                <a:ln w="12700">
                  <a:solidFill>
                    <a:sysClr val="windowText" lastClr="000000"/>
                  </a:solidFill>
                  <a:prstDash val="solid"/>
                </a:ln>
                <a:solidFill>
                  <a:srgbClr val="FFFF00"/>
                </a:solidFill>
                <a:effectLst>
                  <a:outerShdw blurRad="41275" dist="20320" dir="1800000" algn="tl" rotWithShape="0">
                    <a:srgbClr val="000000">
                      <a:alpha val="40000"/>
                    </a:srgbClr>
                  </a:outerShdw>
                </a:effectLst>
              </a:rPr>
              <a:t>Hammadde tasarrufu sağlar. </a:t>
            </a:r>
          </a:p>
          <a:p>
            <a:pPr algn="ctr"/>
            <a:endParaRPr lang="tr-TR" dirty="0">
              <a:ln>
                <a:solidFill>
                  <a:sysClr val="windowText" lastClr="000000"/>
                </a:solidFill>
              </a:ln>
              <a:solidFill>
                <a:srgbClr val="FFFF00"/>
              </a:solidFill>
            </a:endParaRPr>
          </a:p>
        </p:txBody>
      </p:sp>
      <p:sp>
        <p:nvSpPr>
          <p:cNvPr id="4" name="Dikdörtgen 3"/>
          <p:cNvSpPr/>
          <p:nvPr/>
        </p:nvSpPr>
        <p:spPr>
          <a:xfrm>
            <a:off x="3026651" y="4234525"/>
            <a:ext cx="5848350" cy="2246769"/>
          </a:xfrm>
          <a:prstGeom prst="rect">
            <a:avLst/>
          </a:prstGeom>
        </p:spPr>
        <p:txBody>
          <a:bodyPr wrap="square">
            <a:spAutoFit/>
          </a:bodyPr>
          <a:lstStyle/>
          <a:p>
            <a:pPr algn="ctr"/>
            <a:r>
              <a:rPr lang="tr-TR" sz="2800" b="1" i="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1 ton alüminyum atığının geri dönüştürülmesi sonucunda 1300 kg hammadde tasarrufu sağlanır. Türkiye'de yıllık alüminyum atığı 2 milyon ton kadardır.</a:t>
            </a:r>
          </a:p>
        </p:txBody>
      </p:sp>
      <p:pic>
        <p:nvPicPr>
          <p:cNvPr id="10242" name="Picture 2" descr="http://thumbs.dreamstime.com/x/recycle-aluminum-653245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9759"/>
          <a:stretch/>
        </p:blipFill>
        <p:spPr bwMode="auto">
          <a:xfrm>
            <a:off x="0" y="3324225"/>
            <a:ext cx="1977323" cy="2676525"/>
          </a:xfrm>
          <a:prstGeom prst="rect">
            <a:avLst/>
          </a:prstGeom>
          <a:noFill/>
          <a:extLst>
            <a:ext uri="{909E8E84-426E-40DD-AFC4-6F175D3DCCD1}">
              <a14:hiddenFill xmlns:a14="http://schemas.microsoft.com/office/drawing/2010/main" xmlns="">
                <a:solidFill>
                  <a:srgbClr val="FFFFFF"/>
                </a:solidFill>
              </a14:hiddenFill>
            </a:ext>
          </a:extLst>
        </p:spPr>
      </p:pic>
      <p:pic>
        <p:nvPicPr>
          <p:cNvPr id="10244" name="Picture 4" descr="http://isnaha.com/images/cat_robot/sahal_mahal/18/image004.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88656" y="1729406"/>
            <a:ext cx="1828800" cy="2336007"/>
          </a:xfrm>
          <a:prstGeom prst="rect">
            <a:avLst/>
          </a:prstGeom>
          <a:noFill/>
          <a:extLst>
            <a:ext uri="{909E8E84-426E-40DD-AFC4-6F175D3DCCD1}">
              <a14:hiddenFill xmlns:a14="http://schemas.microsoft.com/office/drawing/2010/main" xmlns="">
                <a:solidFill>
                  <a:srgbClr val="FFFFFF"/>
                </a:solidFill>
              </a14:hiddenFill>
            </a:ext>
          </a:extLst>
        </p:spPr>
      </p:pic>
      <p:pic>
        <p:nvPicPr>
          <p:cNvPr id="10246" name="Picture 6" descr="http://www.guamsolidwasteauthority.com/i/Guam_glass_bottles_recycle.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403182" y="1732000"/>
            <a:ext cx="2578894" cy="209136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705661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e5c5ab7eb427af4a7b592da699a41264c3d9b"/>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2769</TotalTime>
  <Words>285</Words>
  <Application>Microsoft Office PowerPoint</Application>
  <PresentationFormat>Ekran Gösterisi (4:3)</PresentationFormat>
  <Paragraphs>32</Paragraphs>
  <Slides>10</Slides>
  <Notes>0</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Ofis Teması</vt:lpstr>
      <vt:lpstr>Slayt 1</vt:lpstr>
      <vt:lpstr>Slayt 2</vt:lpstr>
      <vt:lpstr>Sürdürülebilir kalkınma için;</vt:lpstr>
      <vt:lpstr>Geri Dönüşüm</vt:lpstr>
      <vt:lpstr>Geri Dönüşümün Faydaları</vt:lpstr>
      <vt:lpstr>Geri Dönüşümün Faydaları</vt:lpstr>
      <vt:lpstr>Geri Dönüşümün Faydaları</vt:lpstr>
      <vt:lpstr>Geri Dönüşümün Faydaları</vt:lpstr>
      <vt:lpstr>Geri Dönüşümün Faydaları</vt:lpstr>
      <vt:lpstr>Geri Dönüşümün Faydaları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ANAYURT</dc:creator>
  <cp:lastModifiedBy>fatih</cp:lastModifiedBy>
  <cp:revision>261</cp:revision>
  <cp:lastPrinted>1601-01-01T00:00:00Z</cp:lastPrinted>
  <dcterms:created xsi:type="dcterms:W3CDTF">1601-01-01T00:00:00Z</dcterms:created>
  <dcterms:modified xsi:type="dcterms:W3CDTF">2017-02-05T09:33:16Z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