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5" r:id="rId2"/>
    <p:sldId id="256" r:id="rId3"/>
    <p:sldId id="257" r:id="rId4"/>
    <p:sldId id="272" r:id="rId5"/>
    <p:sldId id="271" r:id="rId6"/>
    <p:sldId id="270" r:id="rId7"/>
    <p:sldId id="269" r:id="rId8"/>
    <p:sldId id="268" r:id="rId9"/>
    <p:sldId id="267" r:id="rId10"/>
    <p:sldId id="266" r:id="rId11"/>
    <p:sldId id="265" r:id="rId12"/>
    <p:sldId id="264" r:id="rId13"/>
    <p:sldId id="317" r:id="rId14"/>
    <p:sldId id="263" r:id="rId15"/>
    <p:sldId id="318" r:id="rId16"/>
    <p:sldId id="261" r:id="rId17"/>
    <p:sldId id="321" r:id="rId18"/>
    <p:sldId id="260" r:id="rId19"/>
    <p:sldId id="259" r:id="rId20"/>
    <p:sldId id="286" r:id="rId21"/>
    <p:sldId id="285" r:id="rId22"/>
    <p:sldId id="322" r:id="rId23"/>
    <p:sldId id="284" r:id="rId24"/>
    <p:sldId id="283" r:id="rId25"/>
    <p:sldId id="282" r:id="rId26"/>
    <p:sldId id="281" r:id="rId27"/>
    <p:sldId id="280" r:id="rId28"/>
    <p:sldId id="279" r:id="rId29"/>
    <p:sldId id="278" r:id="rId30"/>
    <p:sldId id="277" r:id="rId31"/>
    <p:sldId id="276" r:id="rId32"/>
    <p:sldId id="275" r:id="rId33"/>
    <p:sldId id="274" r:id="rId34"/>
    <p:sldId id="273" r:id="rId35"/>
    <p:sldId id="305" r:id="rId36"/>
    <p:sldId id="304" r:id="rId37"/>
    <p:sldId id="303" r:id="rId38"/>
    <p:sldId id="302" r:id="rId39"/>
    <p:sldId id="301" r:id="rId40"/>
    <p:sldId id="300" r:id="rId41"/>
    <p:sldId id="299" r:id="rId42"/>
    <p:sldId id="298" r:id="rId43"/>
    <p:sldId id="323" r:id="rId44"/>
    <p:sldId id="297" r:id="rId45"/>
    <p:sldId id="296" r:id="rId46"/>
    <p:sldId id="295" r:id="rId47"/>
    <p:sldId id="294" r:id="rId48"/>
    <p:sldId id="293" r:id="rId49"/>
    <p:sldId id="292" r:id="rId50"/>
    <p:sldId id="291" r:id="rId51"/>
    <p:sldId id="290" r:id="rId52"/>
    <p:sldId id="289" r:id="rId53"/>
    <p:sldId id="288" r:id="rId54"/>
    <p:sldId id="287" r:id="rId55"/>
    <p:sldId id="306" r:id="rId56"/>
    <p:sldId id="315" r:id="rId57"/>
    <p:sldId id="314" r:id="rId58"/>
    <p:sldId id="313" r:id="rId59"/>
    <p:sldId id="312" r:id="rId60"/>
    <p:sldId id="311" r:id="rId61"/>
    <p:sldId id="310" r:id="rId62"/>
    <p:sldId id="309" r:id="rId63"/>
    <p:sldId id="308" r:id="rId64"/>
    <p:sldId id="307" r:id="rId65"/>
    <p:sldId id="324" r:id="rId66"/>
    <p:sldId id="316" r:id="rId6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0073" autoAdjust="0"/>
    <p:restoredTop sz="94648" autoAdjust="0"/>
  </p:normalViewPr>
  <p:slideViewPr>
    <p:cSldViewPr>
      <p:cViewPr varScale="1">
        <p:scale>
          <a:sx n="67" d="100"/>
          <a:sy n="67" d="100"/>
        </p:scale>
        <p:origin x="-216" y="-108"/>
      </p:cViewPr>
      <p:guideLst>
        <p:guide orient="horz" pos="2160"/>
        <p:guide pos="2880"/>
      </p:guideLst>
    </p:cSldViewPr>
  </p:slideViewPr>
  <p:outlineViewPr>
    <p:cViewPr>
      <p:scale>
        <a:sx n="33" d="100"/>
        <a:sy n="33" d="100"/>
      </p:scale>
      <p:origin x="0" y="203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3BD911E-3E5D-4CB2-9FFA-32A30AEC2048}" type="datetimeFigureOut">
              <a:rPr lang="tr-TR" smtClean="0"/>
              <a:pPr/>
              <a:t>19.01.2008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11C672C-B1EC-473C-B499-0EA1F5A319A1}" type="slidenum">
              <a:rPr lang="tr-TR" smtClean="0"/>
              <a:pPr/>
              <a:t>‹#›</a:t>
            </a:fld>
            <a:endParaRPr lang="tr-TR"/>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D911E-3E5D-4CB2-9FFA-32A30AEC2048}" type="datetimeFigureOut">
              <a:rPr lang="tr-TR" smtClean="0"/>
              <a:pPr/>
              <a:t>19.01.2008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C672C-B1EC-473C-B499-0EA1F5A319A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4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4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5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5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5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5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6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8.wmf"/></Relationships>
</file>

<file path=ppt/slides/_rels/slide6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t>ŞEHİT CAFER ATİLLA İ.O.</a:t>
            </a:r>
            <a:br>
              <a:rPr lang="tr-TR" dirty="0" smtClean="0"/>
            </a:br>
            <a:r>
              <a:rPr lang="tr-TR" dirty="0" smtClean="0"/>
              <a:t>2007-2008 E. Ö YILI</a:t>
            </a:r>
            <a:br>
              <a:rPr lang="tr-TR" dirty="0" smtClean="0"/>
            </a:br>
            <a:r>
              <a:rPr lang="tr-TR" dirty="0" smtClean="0"/>
              <a:t>FEN VE TEKNOLOJİ DERSİ</a:t>
            </a:r>
            <a:br>
              <a:rPr lang="tr-TR" dirty="0" smtClean="0"/>
            </a:br>
            <a:r>
              <a:rPr lang="tr-TR" dirty="0" smtClean="0"/>
              <a:t>DÖNEM SONU </a:t>
            </a:r>
            <a:br>
              <a:rPr lang="tr-TR" dirty="0" smtClean="0"/>
            </a:br>
            <a:r>
              <a:rPr lang="tr-TR" dirty="0" smtClean="0"/>
              <a:t>BİLGİ YARIŞMASI</a:t>
            </a:r>
            <a:endParaRPr lang="tr-TR" dirty="0"/>
          </a:p>
        </p:txBody>
      </p:sp>
      <p:sp>
        <p:nvSpPr>
          <p:cNvPr id="3" name="2 Alt Başlık"/>
          <p:cNvSpPr>
            <a:spLocks noGrp="1"/>
          </p:cNvSpPr>
          <p:nvPr>
            <p:ph type="subTitle" idx="1"/>
          </p:nvPr>
        </p:nvSpPr>
        <p:spPr/>
        <p:txBody>
          <a:bodyPr/>
          <a:lstStyle/>
          <a:p>
            <a:endParaRPr lang="tr-TR" dirty="0" smtClean="0"/>
          </a:p>
          <a:p>
            <a:endParaRPr lang="tr-TR" dirty="0" smtClean="0"/>
          </a:p>
          <a:p>
            <a:r>
              <a:rPr lang="tr-TR" dirty="0" smtClean="0"/>
              <a:t>         HAZIRLAYAN:NALAN ASRAV</a:t>
            </a:r>
            <a:endParaRPr lang="tr-TR" dirty="0"/>
          </a:p>
        </p:txBody>
      </p:sp>
      <p:pic>
        <p:nvPicPr>
          <p:cNvPr id="4" name="3 Resim" descr="9[2].gif"/>
          <p:cNvPicPr>
            <a:picLocks noChangeAspect="1"/>
          </p:cNvPicPr>
          <p:nvPr/>
        </p:nvPicPr>
        <p:blipFill>
          <a:blip r:embed="rId2"/>
          <a:stretch>
            <a:fillRect/>
          </a:stretch>
        </p:blipFill>
        <p:spPr>
          <a:xfrm>
            <a:off x="0" y="214290"/>
            <a:ext cx="2000232" cy="2643182"/>
          </a:xfrm>
          <a:prstGeom prst="rect">
            <a:avLst/>
          </a:prstGeom>
        </p:spPr>
      </p:pic>
      <p:pic>
        <p:nvPicPr>
          <p:cNvPr id="5" name="4 Resim" descr="9[2].gif"/>
          <p:cNvPicPr>
            <a:picLocks noChangeAspect="1"/>
          </p:cNvPicPr>
          <p:nvPr/>
        </p:nvPicPr>
        <p:blipFill>
          <a:blip r:embed="rId2"/>
          <a:stretch>
            <a:fillRect/>
          </a:stretch>
        </p:blipFill>
        <p:spPr>
          <a:xfrm>
            <a:off x="6858016" y="0"/>
            <a:ext cx="2000232" cy="2643182"/>
          </a:xfrm>
          <a:prstGeom prst="rect">
            <a:avLst/>
          </a:prstGeom>
        </p:spPr>
      </p:pic>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dirty="0" smtClean="0"/>
              <a:t>5-150 </a:t>
            </a:r>
            <a:r>
              <a:rPr lang="tr-TR" sz="3200" dirty="0"/>
              <a:t>km’ </a:t>
            </a:r>
            <a:r>
              <a:rPr lang="tr-TR" sz="3200" dirty="0" err="1"/>
              <a:t>lik</a:t>
            </a:r>
            <a:r>
              <a:rPr lang="tr-TR" sz="3200" dirty="0"/>
              <a:t> yolu 3 saatte giden hareketlinin süratini hesaplayınız.</a:t>
            </a:r>
            <a:br>
              <a:rPr lang="tr-TR" sz="3200" dirty="0"/>
            </a:br>
            <a:r>
              <a:rPr lang="tr-TR" sz="3200" dirty="0" smtClean="0"/>
              <a:t> A-15M/S   B-45 m/s  C-45 km/h  D-4500km/h</a:t>
            </a:r>
            <a:endParaRPr lang="tr-TR" sz="3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4000496" y="3929066"/>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dirty="0" smtClean="0"/>
              <a:t/>
            </a:r>
            <a:br>
              <a:rPr lang="tr-TR" dirty="0" smtClean="0"/>
            </a:br>
            <a:r>
              <a:rPr lang="tr-TR" dirty="0"/>
              <a:t/>
            </a:r>
            <a:br>
              <a:rPr lang="tr-TR" dirty="0"/>
            </a:br>
            <a:r>
              <a:rPr lang="tr-TR" dirty="0" smtClean="0"/>
              <a:t/>
            </a:r>
            <a:br>
              <a:rPr lang="tr-TR" dirty="0" smtClean="0"/>
            </a:br>
            <a:r>
              <a:rPr lang="tr-TR" dirty="0" smtClean="0"/>
              <a:t>6-Yumurta </a:t>
            </a:r>
            <a:r>
              <a:rPr lang="tr-TR" dirty="0"/>
              <a:t>ve spermin birleşmesiyle oluşan döllenmiş yumurtaya ne denir.</a:t>
            </a:r>
            <a:br>
              <a:rPr lang="tr-TR" dirty="0"/>
            </a:br>
            <a:r>
              <a:rPr lang="tr-TR" dirty="0"/>
              <a:t> a)embriyo             b)fetüs              c)zigot                d)bebek </a:t>
            </a:r>
            <a:br>
              <a:rPr lang="tr-TR" dirty="0"/>
            </a:br>
            <a:r>
              <a:rPr lang="tr-TR" sz="8800" dirty="0" smtClean="0"/>
              <a:t/>
            </a:r>
            <a:br>
              <a:rPr lang="tr-TR" sz="8800" dirty="0" smtClean="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3929058" y="4071942"/>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7-Organizma </a:t>
            </a:r>
            <a:r>
              <a:rPr lang="tr-TR" dirty="0"/>
              <a:t>da görülen boy ve kütle artışına ne denir</a:t>
            </a:r>
            <a:br>
              <a:rPr lang="tr-TR" dirty="0"/>
            </a:br>
            <a:r>
              <a:rPr lang="tr-TR" dirty="0"/>
              <a:t>a) olgunlaşma b) gelişme     c)büyüme  d)üreme </a:t>
            </a:r>
            <a:br>
              <a:rPr lang="tr-TR"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4000496" y="4071942"/>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8-Tohumun </a:t>
            </a:r>
            <a:r>
              <a:rPr lang="tr-TR" dirty="0"/>
              <a:t>çimlenmesi için aşağıdaki koşullardan  hangisi gerekli değildir.</a:t>
            </a:r>
            <a:br>
              <a:rPr lang="tr-TR" dirty="0"/>
            </a:br>
            <a:r>
              <a:rPr lang="tr-TR" dirty="0"/>
              <a:t>a)su               b)oksijen(hava)     c) uygun sıcaklık         d)güneş ışığı</a:t>
            </a:r>
            <a:br>
              <a:rPr lang="tr-TR"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CEVAP:D</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4000496" y="4000504"/>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9- </a:t>
            </a:r>
            <a:r>
              <a:rPr lang="tr-TR" dirty="0"/>
              <a:t>Organik tarımda aşağıdaki ürünlerden hangisi kullanılır.</a:t>
            </a:r>
            <a:br>
              <a:rPr lang="tr-TR" dirty="0"/>
            </a:br>
            <a:r>
              <a:rPr lang="tr-TR" dirty="0"/>
              <a:t>a)suni gübresi   b) tarım ilacı        c)hormon            d) hayvan gübresi</a:t>
            </a:r>
            <a:br>
              <a:rPr lang="tr-TR"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CEVAP:D</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4000496" y="4000504"/>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b="1" dirty="0" smtClean="0"/>
              <a:t>1-Bir </a:t>
            </a:r>
            <a:r>
              <a:rPr lang="tr-TR" sz="3200" b="1" dirty="0"/>
              <a:t>futbolcunun bacak kasları gelişirken, kas hücrelerinde aşağıda verilen </a:t>
            </a:r>
            <a:r>
              <a:rPr lang="tr-TR" sz="3200" b="1" dirty="0" err="1"/>
              <a:t>organellerden</a:t>
            </a:r>
            <a:r>
              <a:rPr lang="tr-TR" sz="3200" b="1" dirty="0"/>
              <a:t> hangisinin sayısı artar?</a:t>
            </a:r>
            <a:r>
              <a:rPr lang="tr-TR" sz="3200" dirty="0"/>
              <a:t/>
            </a:r>
            <a:br>
              <a:rPr lang="tr-TR" sz="3200" dirty="0"/>
            </a:br>
            <a:r>
              <a:rPr lang="tr-TR" sz="3200" dirty="0"/>
              <a:t>A.Ribozom		B.Mitokondri		C.</a:t>
            </a:r>
            <a:r>
              <a:rPr lang="tr-TR" sz="3200" dirty="0" err="1"/>
              <a:t>Lizozom</a:t>
            </a:r>
            <a:r>
              <a:rPr lang="tr-TR" sz="3200" dirty="0"/>
              <a:t>		D.Koful</a:t>
            </a:r>
            <a:br>
              <a:rPr lang="tr-TR" sz="3200" dirty="0"/>
            </a:br>
            <a:endParaRPr lang="tr-TR" sz="3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10-Polenlerin </a:t>
            </a:r>
            <a:r>
              <a:rPr lang="tr-TR" dirty="0"/>
              <a:t>rüzgar,böcek gibi dış etkenlerle dişicik </a:t>
            </a:r>
            <a:r>
              <a:rPr lang="tr-TR" dirty="0" err="1"/>
              <a:t>başcığına</a:t>
            </a:r>
            <a:r>
              <a:rPr lang="tr-TR" dirty="0"/>
              <a:t> taşınmasına ne denir.</a:t>
            </a:r>
            <a:br>
              <a:rPr lang="tr-TR" dirty="0"/>
            </a:br>
            <a:r>
              <a:rPr lang="tr-TR" dirty="0"/>
              <a:t>a)döllenme     b)tozlaşma   c)meyve oluşumu  d) tohum oluşumu</a:t>
            </a:r>
            <a:br>
              <a:rPr lang="tr-TR"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00098" y="0"/>
            <a:ext cx="9144000" cy="6858000"/>
          </a:xfrm>
          <a:solidFill>
            <a:schemeClr val="bg2"/>
          </a:solidFill>
        </p:spPr>
        <p:txBody>
          <a:bodyPr>
            <a:normAutofit/>
          </a:bodyPr>
          <a:lstStyle/>
          <a:p>
            <a:pPr lvl="1"/>
            <a:r>
              <a:rPr lang="tr-TR" sz="9600" dirty="0" smtClean="0"/>
              <a:t>CEVAP :B</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3786182" y="4000504"/>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7200" b="1" dirty="0" smtClean="0"/>
              <a:t>FIKRA ZAMANI</a:t>
            </a:r>
            <a:endParaRPr lang="tr-TR" sz="7200" b="1" dirty="0"/>
          </a:p>
        </p:txBody>
      </p:sp>
      <p:sp>
        <p:nvSpPr>
          <p:cNvPr id="3" name="2 İçerik Yer Tutucusu"/>
          <p:cNvSpPr>
            <a:spLocks noGrp="1"/>
          </p:cNvSpPr>
          <p:nvPr>
            <p:ph idx="1"/>
          </p:nvPr>
        </p:nvSpPr>
        <p:spPr/>
        <p:txBody>
          <a:bodyPr>
            <a:normAutofit fontScale="77500" lnSpcReduction="20000"/>
          </a:bodyPr>
          <a:lstStyle/>
          <a:p>
            <a:r>
              <a:rPr lang="tr-TR" dirty="0" smtClean="0"/>
              <a:t>Temel Londra'ya uçakla seyahat ediyormuş. Uçakta her şey normal iken birden pilotun sesi duyulmuş: </a:t>
            </a:r>
            <a:br>
              <a:rPr lang="tr-TR" dirty="0" smtClean="0"/>
            </a:br>
            <a:r>
              <a:rPr lang="tr-TR" dirty="0" smtClean="0"/>
              <a:t>- "Sayın yolcular, uçağımızdaki 4 motordan bir tanesi bozuldu, ama biz 3 motorla rahat iniş yapabiliriz" Neyse rahatlar herkes. 15 dakika sonra bir anons daha: </a:t>
            </a:r>
            <a:br>
              <a:rPr lang="tr-TR" dirty="0" smtClean="0"/>
            </a:br>
            <a:r>
              <a:rPr lang="tr-TR" dirty="0" smtClean="0"/>
              <a:t>- "Sayın yolcular maalesef 1 motorumuz daha bozuldu ama biz 2 motorla inişi yapacağız" Herkes rahat ama bir anons daha gelmesinden korkmaktadır. 20 dakika sonra bir anons daha gelir: </a:t>
            </a:r>
            <a:br>
              <a:rPr lang="tr-TR" dirty="0" smtClean="0"/>
            </a:br>
            <a:r>
              <a:rPr lang="tr-TR" dirty="0" smtClean="0"/>
              <a:t>-"Sayın yolcularımız 2 motordan biri daha bozuldu ama biz en iyisiyiz ve 1 motorla inişi size garanti ediyoruz" Herkes </a:t>
            </a:r>
            <a:r>
              <a:rPr lang="tr-TR" dirty="0" err="1" smtClean="0"/>
              <a:t>ohh</a:t>
            </a:r>
            <a:r>
              <a:rPr lang="tr-TR" dirty="0" smtClean="0"/>
              <a:t> çeker rahatlar. Temel ise panik içinde: </a:t>
            </a:r>
            <a:br>
              <a:rPr lang="tr-TR" dirty="0" smtClean="0"/>
            </a:br>
            <a:r>
              <a:rPr lang="tr-TR" dirty="0" smtClean="0"/>
              <a:t>- "</a:t>
            </a:r>
            <a:r>
              <a:rPr lang="tr-TR" dirty="0" err="1" smtClean="0"/>
              <a:t>Uyy</a:t>
            </a:r>
            <a:r>
              <a:rPr lang="tr-TR" dirty="0" smtClean="0"/>
              <a:t> bu motorda bozulursa havada </a:t>
            </a:r>
            <a:r>
              <a:rPr lang="tr-TR" dirty="0" err="1" smtClean="0"/>
              <a:t>kalacağuz</a:t>
            </a:r>
            <a:r>
              <a:rPr lang="tr-TR" dirty="0" smtClean="0"/>
              <a:t>"</a:t>
            </a:r>
            <a:br>
              <a:rPr lang="tr-TR" dirty="0" smtClean="0"/>
            </a:br>
            <a:endParaRPr lang="tr-TR" dirty="0"/>
          </a:p>
        </p:txBody>
      </p:sp>
      <p:pic>
        <p:nvPicPr>
          <p:cNvPr id="3074" name="Picture 2" descr="C:\Program Files\Microsoft Office\MEDIA\CAGCAT10\j0230876.wmf"/>
          <p:cNvPicPr>
            <a:picLocks noChangeAspect="1" noChangeArrowheads="1"/>
          </p:cNvPicPr>
          <p:nvPr/>
        </p:nvPicPr>
        <p:blipFill>
          <a:blip r:embed="rId2"/>
          <a:srcRect/>
          <a:stretch>
            <a:fillRect/>
          </a:stretch>
        </p:blipFill>
        <p:spPr bwMode="auto">
          <a:xfrm>
            <a:off x="0" y="1"/>
            <a:ext cx="1714480" cy="1428735"/>
          </a:xfrm>
          <a:prstGeom prst="rect">
            <a:avLst/>
          </a:prstGeom>
          <a:noFill/>
        </p:spPr>
      </p:pic>
      <p:sp>
        <p:nvSpPr>
          <p:cNvPr id="5" name="4 Gülen Yüz"/>
          <p:cNvSpPr/>
          <p:nvPr/>
        </p:nvSpPr>
        <p:spPr>
          <a:xfrm>
            <a:off x="7929586" y="0"/>
            <a:ext cx="1071570" cy="1500174"/>
          </a:xfrm>
          <a:prstGeom prst="smileyFac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
        <p:nvSpPr>
          <p:cNvPr id="6" name="5 Gülen Yüz"/>
          <p:cNvSpPr/>
          <p:nvPr/>
        </p:nvSpPr>
        <p:spPr>
          <a:xfrm>
            <a:off x="357158" y="0"/>
            <a:ext cx="1071570" cy="1500174"/>
          </a:xfrm>
          <a:prstGeom prst="smileyFac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11-Sperm </a:t>
            </a:r>
            <a:r>
              <a:rPr lang="tr-TR" dirty="0"/>
              <a:t>hücreleri nerede üretilir</a:t>
            </a:r>
            <a:br>
              <a:rPr lang="tr-TR" dirty="0"/>
            </a:br>
            <a:r>
              <a:rPr lang="tr-TR" dirty="0"/>
              <a:t>a)salgı bezleri   b) testisler  c) sperm kanalı  d)penis</a:t>
            </a:r>
            <a:br>
              <a:rPr lang="tr-TR"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CEVAP:B</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929058" y="4071942"/>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12-  I</a:t>
            </a:r>
            <a:r>
              <a:rPr lang="tr-TR" dirty="0"/>
              <a:t>. Balık  II. Kurbağa  III. İnsan IV. Kelebek</a:t>
            </a:r>
            <a:r>
              <a:rPr lang="tr-TR" sz="4000" dirty="0"/>
              <a:t/>
            </a:r>
            <a:br>
              <a:rPr lang="tr-TR" sz="4000" dirty="0"/>
            </a:br>
            <a:r>
              <a:rPr lang="tr-TR" b="1" dirty="0"/>
              <a:t>Yukarıdaki canlılardan kaç tanesi  başkalaşım geçirir</a:t>
            </a:r>
            <a:r>
              <a:rPr lang="tr-TR" dirty="0"/>
              <a:t>?</a:t>
            </a:r>
            <a:r>
              <a:rPr lang="tr-TR" sz="4000" dirty="0"/>
              <a:t/>
            </a:r>
            <a:br>
              <a:rPr lang="tr-TR" sz="4000" dirty="0"/>
            </a:br>
            <a:r>
              <a:rPr lang="tr-TR" dirty="0"/>
              <a:t>A) 1	B) 2	C) 3	D) 4</a:t>
            </a:r>
            <a:r>
              <a:rPr lang="tr-TR" sz="4000" dirty="0"/>
              <a:t/>
            </a:r>
            <a:br>
              <a:rPr lang="tr-TR" sz="4000"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4071934" y="3929066"/>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b="1" dirty="0" smtClean="0"/>
              <a:t/>
            </a:r>
            <a:br>
              <a:rPr lang="tr-TR" b="1" dirty="0" smtClean="0"/>
            </a:br>
            <a:r>
              <a:rPr lang="tr-TR" b="1" dirty="0"/>
              <a:t/>
            </a:r>
            <a:br>
              <a:rPr lang="tr-TR" b="1" dirty="0"/>
            </a:br>
            <a:r>
              <a:rPr lang="tr-TR" b="1" dirty="0" smtClean="0"/>
              <a:t>13-Dünyada </a:t>
            </a:r>
            <a:r>
              <a:rPr lang="tr-TR" b="1" dirty="0"/>
              <a:t>ağırlığı 600 N olan bir insanın aydaki </a:t>
            </a:r>
            <a:r>
              <a:rPr lang="tr-TR" b="1" dirty="0" smtClean="0"/>
              <a:t>AĞIRLIĞI kaçTIR?</a:t>
            </a:r>
            <a:r>
              <a:rPr lang="tr-TR" b="1" dirty="0"/>
              <a:t/>
            </a:r>
            <a:br>
              <a:rPr lang="tr-TR" b="1" dirty="0"/>
            </a:br>
            <a:r>
              <a:rPr lang="tr-TR" b="1" dirty="0"/>
              <a:t>A) </a:t>
            </a:r>
            <a:r>
              <a:rPr lang="tr-TR" b="1" dirty="0" smtClean="0"/>
              <a:t>100N  </a:t>
            </a:r>
            <a:r>
              <a:rPr lang="tr-TR" b="1" dirty="0"/>
              <a:t>B) 600kg   C)60kg   D) </a:t>
            </a:r>
            <a:r>
              <a:rPr lang="tr-TR" b="1" dirty="0" smtClean="0"/>
              <a:t>10N</a:t>
            </a:r>
            <a:r>
              <a:rPr lang="tr-TR" b="1" dirty="0"/>
              <a:t/>
            </a:r>
            <a:br>
              <a:rPr lang="tr-TR" b="1" dirty="0"/>
            </a:br>
            <a:endParaRPr lang="tr-TR" sz="42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CEVAP:D</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857620" y="4071942"/>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14-)3m/s </a:t>
            </a:r>
            <a:r>
              <a:rPr lang="tr-TR" b="1" dirty="0"/>
              <a:t>sabit hızla giden bir arabayı  280 m. gerisinden  17m/s sabit hızla izleyen diğer araba, kaç saniye sonra yakalar?</a:t>
            </a:r>
            <a:br>
              <a:rPr lang="tr-TR" b="1" dirty="0"/>
            </a:br>
            <a:r>
              <a:rPr lang="tr-TR" dirty="0"/>
              <a:t> </a:t>
            </a:r>
            <a:r>
              <a:rPr lang="tr-TR" b="1" dirty="0"/>
              <a:t/>
            </a:r>
            <a:br>
              <a:rPr lang="tr-TR" b="1" dirty="0"/>
            </a:br>
            <a:r>
              <a:rPr lang="tr-TR" dirty="0"/>
              <a:t>A)5        B)7         C)14          D)20</a:t>
            </a:r>
            <a:r>
              <a:rPr lang="tr-TR" b="1" dirty="0"/>
              <a:t/>
            </a:r>
            <a:br>
              <a:rPr lang="tr-TR" b="1" dirty="0"/>
            </a:br>
            <a:r>
              <a:rPr lang="tr-TR" b="1" dirty="0"/>
              <a:t> </a:t>
            </a:r>
            <a:br>
              <a:rPr lang="tr-TR" b="1"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8" name="10 Kalp"/>
          <p:cNvSpPr/>
          <p:nvPr/>
        </p:nvSpPr>
        <p:spPr>
          <a:xfrm>
            <a:off x="3929058" y="4071942"/>
            <a:ext cx="2000264" cy="2214554"/>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a:p>
        </p:txBody>
      </p:sp>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CAVAP:C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4000496" y="4071942"/>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b="1" dirty="0" smtClean="0"/>
              <a:t>15-Bir </a:t>
            </a:r>
            <a:r>
              <a:rPr lang="tr-TR" b="1" dirty="0"/>
              <a:t>araç önce 80 km/</a:t>
            </a:r>
            <a:r>
              <a:rPr lang="tr-TR" b="1" dirty="0" err="1"/>
              <a:t>sa</a:t>
            </a:r>
            <a:r>
              <a:rPr lang="tr-TR" b="1" dirty="0"/>
              <a:t> hızla 2saat,</a:t>
            </a:r>
            <a:br>
              <a:rPr lang="tr-TR" b="1" dirty="0"/>
            </a:br>
            <a:r>
              <a:rPr lang="tr-TR" b="1" dirty="0"/>
              <a:t> sonra 60 km/</a:t>
            </a:r>
            <a:r>
              <a:rPr lang="tr-TR" b="1" dirty="0" err="1"/>
              <a:t>sa</a:t>
            </a:r>
            <a:r>
              <a:rPr lang="tr-TR" b="1" dirty="0"/>
              <a:t> hızla 3 </a:t>
            </a:r>
            <a:r>
              <a:rPr lang="tr-TR" b="1" dirty="0" err="1"/>
              <a:t>sa</a:t>
            </a:r>
            <a:r>
              <a:rPr lang="tr-TR" b="1" dirty="0"/>
              <a:t>. yol  alıyor.Aracın aldığı toplam yol nedir?</a:t>
            </a:r>
            <a:br>
              <a:rPr lang="tr-TR" b="1" dirty="0"/>
            </a:br>
            <a:r>
              <a:rPr lang="tr-TR" dirty="0"/>
              <a:t>A</a:t>
            </a:r>
            <a:r>
              <a:rPr lang="tr-TR" dirty="0" smtClean="0"/>
              <a:t>) 340 </a:t>
            </a:r>
            <a:r>
              <a:rPr lang="tr-TR" dirty="0" smtClean="0"/>
              <a:t>B)320    </a:t>
            </a:r>
            <a:r>
              <a:rPr lang="tr-TR" dirty="0"/>
              <a:t>C</a:t>
            </a:r>
            <a:r>
              <a:rPr lang="tr-TR" dirty="0" smtClean="0"/>
              <a:t>) 300 </a:t>
            </a:r>
            <a:r>
              <a:rPr lang="tr-TR" dirty="0"/>
              <a:t>D)360</a:t>
            </a:r>
            <a:r>
              <a:rPr lang="tr-TR" b="1" dirty="0"/>
              <a:t/>
            </a:r>
            <a:br>
              <a:rPr lang="tr-TR" b="1" dirty="0"/>
            </a:br>
            <a:r>
              <a:rPr lang="tr-TR" b="1" dirty="0"/>
              <a:t> </a:t>
            </a:r>
            <a:br>
              <a:rPr lang="tr-TR" b="1" dirty="0"/>
            </a:b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4143372" y="4143380"/>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16-Aşağıdakilerden </a:t>
            </a:r>
            <a:r>
              <a:rPr lang="tr-TR" dirty="0"/>
              <a:t>hangisi karışımdır?</a:t>
            </a:r>
            <a:r>
              <a:rPr lang="tr-TR" sz="4800" dirty="0"/>
              <a:t/>
            </a:r>
            <a:br>
              <a:rPr lang="tr-TR" sz="4800" dirty="0"/>
            </a:br>
            <a:r>
              <a:rPr lang="tr-TR" dirty="0"/>
              <a:t>a. Şeker	b. Zeytinyağı	c. Tuz	    d. Şekerli su </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CEVAP:D</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929058" y="3929066"/>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dirty="0" smtClean="0"/>
              <a:t>.</a:t>
            </a:r>
            <a:br>
              <a:rPr lang="tr-TR" dirty="0" smtClean="0"/>
            </a:br>
            <a:r>
              <a:rPr lang="tr-TR" dirty="0"/>
              <a:t/>
            </a:r>
            <a:br>
              <a:rPr lang="tr-TR" dirty="0"/>
            </a:br>
            <a:r>
              <a:rPr lang="tr-TR" dirty="0" smtClean="0"/>
              <a:t/>
            </a:r>
            <a:br>
              <a:rPr lang="tr-TR" dirty="0" smtClean="0"/>
            </a:br>
            <a:r>
              <a:rPr lang="tr-TR" dirty="0" smtClean="0"/>
              <a:t> 17-Aşağıdaki </a:t>
            </a:r>
            <a:r>
              <a:rPr lang="tr-TR" dirty="0"/>
              <a:t>maddeleri hangisinde kendisini oluşturan tanecikler arasındaki </a:t>
            </a:r>
            <a:r>
              <a:rPr lang="tr-TR" b="1" dirty="0"/>
              <a:t>boşluk en azdır?</a:t>
            </a:r>
            <a:r>
              <a:rPr lang="tr-TR" dirty="0"/>
              <a:t> </a:t>
            </a:r>
            <a:r>
              <a:rPr lang="tr-TR" sz="4800" dirty="0"/>
              <a:t/>
            </a:r>
            <a:br>
              <a:rPr lang="tr-TR" sz="4800" dirty="0"/>
            </a:br>
            <a:r>
              <a:rPr lang="tr-TR" dirty="0"/>
              <a:t>A)Su		B)Demir çivi	C)Hidrojen	D)Benzin</a:t>
            </a:r>
            <a:r>
              <a:rPr lang="tr-TR" sz="4800" dirty="0"/>
              <a:t/>
            </a:r>
            <a:br>
              <a:rPr lang="tr-TR" sz="48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CEVAP:B</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786182" y="3929066"/>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dirty="0" smtClean="0"/>
              <a:t>18-Bir </a:t>
            </a:r>
            <a:r>
              <a:rPr lang="tr-TR" dirty="0"/>
              <a:t>maddeyi Dünya’dan Ay’a götürdüğümüzde hangi özelliği </a:t>
            </a:r>
            <a:r>
              <a:rPr lang="tr-TR" b="1" u="sng" dirty="0"/>
              <a:t>değişir?</a:t>
            </a:r>
            <a:r>
              <a:rPr lang="tr-TR" sz="4800" dirty="0"/>
              <a:t/>
            </a:r>
            <a:br>
              <a:rPr lang="tr-TR" sz="4800" dirty="0"/>
            </a:br>
            <a:r>
              <a:rPr lang="tr-TR" dirty="0"/>
              <a:t>A) Kütlesi	B) Şekli	C) Ağırlığı	D) Hacmi</a:t>
            </a:r>
            <a:r>
              <a:rPr lang="tr-TR" sz="4800" dirty="0"/>
              <a:t/>
            </a:r>
            <a:br>
              <a:rPr lang="tr-TR" sz="48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8800" dirty="0" smtClean="0"/>
              <a:t>CEVAP:C</a:t>
            </a:r>
            <a:endParaRPr lang="tr-TR" sz="88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571868" y="4000504"/>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19-Sadece </a:t>
            </a:r>
            <a:r>
              <a:rPr lang="tr-TR" b="1" dirty="0"/>
              <a:t>bitki hücresinde bulunan ve besin üretiminden sorumlu </a:t>
            </a:r>
            <a:r>
              <a:rPr lang="tr-TR" b="1" dirty="0" err="1"/>
              <a:t>organel</a:t>
            </a:r>
            <a:r>
              <a:rPr lang="tr-TR" b="1" dirty="0"/>
              <a:t> hangisidir?</a:t>
            </a:r>
            <a:r>
              <a:rPr lang="tr-TR" sz="6000" dirty="0"/>
              <a:t/>
            </a:r>
            <a:br>
              <a:rPr lang="tr-TR" sz="6000" dirty="0"/>
            </a:br>
            <a:r>
              <a:rPr lang="tr-TR" dirty="0"/>
              <a:t>a. mitokondri                           b. kloroplast</a:t>
            </a:r>
            <a:r>
              <a:rPr lang="tr-TR" sz="6000" dirty="0"/>
              <a:t/>
            </a:r>
            <a:br>
              <a:rPr lang="tr-TR" sz="6000" dirty="0"/>
            </a:br>
            <a:r>
              <a:rPr lang="tr-TR" dirty="0"/>
              <a:t>c. çekirdek                              d. koful</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b="1" dirty="0" smtClean="0"/>
              <a:t>2-Aşağıda </a:t>
            </a:r>
            <a:r>
              <a:rPr lang="tr-TR" sz="3200" b="1" dirty="0"/>
              <a:t>verilen hayvanlardan hangisi üreme şekli bakımından diğerlerinden</a:t>
            </a:r>
            <a:r>
              <a:rPr lang="tr-TR" sz="3200" dirty="0"/>
              <a:t> </a:t>
            </a:r>
            <a:r>
              <a:rPr lang="tr-TR" sz="3200" b="1" u="sng" dirty="0"/>
              <a:t>farklıdır?</a:t>
            </a:r>
            <a:r>
              <a:rPr lang="tr-TR" sz="3200" dirty="0"/>
              <a:t/>
            </a:r>
            <a:br>
              <a:rPr lang="tr-TR" sz="3200" dirty="0"/>
            </a:br>
            <a:r>
              <a:rPr lang="tr-TR" sz="3200" dirty="0" smtClean="0"/>
              <a:t/>
            </a:r>
            <a:br>
              <a:rPr lang="tr-TR" sz="3200" dirty="0" smtClean="0"/>
            </a:br>
            <a:r>
              <a:rPr lang="tr-TR" sz="3200" dirty="0" smtClean="0"/>
              <a:t>   A.Bıldırcın</a:t>
            </a:r>
            <a:r>
              <a:rPr lang="tr-TR" sz="3200" dirty="0"/>
              <a:t>		</a:t>
            </a:r>
            <a:r>
              <a:rPr lang="tr-TR" sz="3200" dirty="0" smtClean="0"/>
              <a:t> 		B.At</a:t>
            </a:r>
            <a:r>
              <a:rPr lang="tr-TR" sz="3200" dirty="0"/>
              <a:t>			</a:t>
            </a:r>
            <a:r>
              <a:rPr lang="tr-TR" sz="3200" dirty="0" smtClean="0"/>
              <a:t/>
            </a:r>
            <a:br>
              <a:rPr lang="tr-TR" sz="3200" dirty="0" smtClean="0"/>
            </a:br>
            <a:r>
              <a:rPr lang="tr-TR" sz="3200" dirty="0" smtClean="0"/>
              <a:t>  C.Yarasa</a:t>
            </a:r>
            <a:r>
              <a:rPr lang="tr-TR" sz="3200" dirty="0"/>
              <a:t>		</a:t>
            </a:r>
            <a:r>
              <a:rPr lang="tr-TR" sz="3200" dirty="0" smtClean="0"/>
              <a:t>                 D.Zürafa</a:t>
            </a:r>
            <a:r>
              <a:rPr lang="tr-TR" sz="3200" dirty="0"/>
              <a:t/>
            </a:r>
            <a:br>
              <a:rPr lang="tr-TR" sz="3200" dirty="0"/>
            </a:br>
            <a:endParaRPr lang="tr-TR" sz="3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CEVAP:B</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857620" y="4000504"/>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7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b="1" dirty="0" smtClean="0"/>
              <a:t/>
            </a:r>
            <a:br>
              <a:rPr lang="tr-TR" b="1" dirty="0" smtClean="0"/>
            </a:br>
            <a:r>
              <a:rPr lang="tr-TR" b="1" dirty="0"/>
              <a:t/>
            </a:r>
            <a:br>
              <a:rPr lang="tr-TR" b="1" dirty="0"/>
            </a:br>
            <a:r>
              <a:rPr lang="tr-TR" b="1" dirty="0" smtClean="0"/>
              <a:t>20-. </a:t>
            </a:r>
            <a:r>
              <a:rPr lang="tr-TR" b="1" dirty="0"/>
              <a:t>Maddenin gözle görülemeyecek kadar küçük, bölünmesi zor yapı ve görev birimi hangisidir?</a:t>
            </a:r>
            <a:r>
              <a:rPr lang="tr-TR" sz="6000" dirty="0"/>
              <a:t/>
            </a:r>
            <a:br>
              <a:rPr lang="tr-TR" sz="6000" dirty="0"/>
            </a:br>
            <a:r>
              <a:rPr lang="tr-TR" dirty="0"/>
              <a:t>a. hücre         b. </a:t>
            </a:r>
            <a:r>
              <a:rPr lang="tr-TR" dirty="0" err="1"/>
              <a:t>organel</a:t>
            </a:r>
            <a:r>
              <a:rPr lang="tr-TR" dirty="0"/>
              <a:t>       c. atom                 d. molekül</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
        <p:nvSpPr>
          <p:cNvPr id="6" name="5 5-Nokta Yıldız"/>
          <p:cNvSpPr/>
          <p:nvPr/>
        </p:nvSpPr>
        <p:spPr>
          <a:xfrm>
            <a:off x="3929058" y="4000504"/>
            <a:ext cx="2071702" cy="22859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1" name="10 Resim" descr="Gül1.jpg"/>
          <p:cNvPicPr>
            <a:picLocks noChangeAspect="1"/>
          </p:cNvPicPr>
          <p:nvPr/>
        </p:nvPicPr>
        <p:blipFill>
          <a:blip r:embed="rId3"/>
          <a:stretch>
            <a:fillRect/>
          </a:stretch>
        </p:blipFill>
        <p:spPr>
          <a:xfrm>
            <a:off x="6072198" y="0"/>
            <a:ext cx="3071802" cy="3357562"/>
          </a:xfrm>
          <a:prstGeom prst="rect">
            <a:avLst/>
          </a:prstGeom>
        </p:spPr>
      </p:pic>
    </p:spTree>
  </p:cSld>
  <p:clrMapOvr>
    <a:masterClrMapping/>
  </p:clrMapOvr>
  <p:transition spd="med">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8000" b="1" dirty="0" smtClean="0"/>
              <a:t>FIKRA ZAMANI</a:t>
            </a:r>
            <a:endParaRPr lang="tr-TR" sz="8000" dirty="0"/>
          </a:p>
        </p:txBody>
      </p:sp>
      <p:sp>
        <p:nvSpPr>
          <p:cNvPr id="3" name="2 İçerik Yer Tutucusu"/>
          <p:cNvSpPr>
            <a:spLocks noGrp="1"/>
          </p:cNvSpPr>
          <p:nvPr>
            <p:ph idx="1"/>
          </p:nvPr>
        </p:nvSpPr>
        <p:spPr/>
        <p:txBody>
          <a:bodyPr/>
          <a:lstStyle/>
          <a:p>
            <a:r>
              <a:rPr lang="tr-TR" dirty="0" smtClean="0"/>
              <a:t>Temel duş almaya girer, şampuanı saçlarına boşaltıp ovalamaya başlar. Sırtını keselemeye gelen annesi sorar : </a:t>
            </a:r>
            <a:br>
              <a:rPr lang="tr-TR" dirty="0" smtClean="0"/>
            </a:br>
            <a:r>
              <a:rPr lang="tr-TR" dirty="0" smtClean="0"/>
              <a:t>- Oğlum kafanı ıslatmayacak mısın ?.. </a:t>
            </a:r>
            <a:br>
              <a:rPr lang="tr-TR" dirty="0" smtClean="0"/>
            </a:br>
            <a:r>
              <a:rPr lang="tr-TR" dirty="0" smtClean="0"/>
              <a:t>- Temel cevap verir : “ Yok anne bu şampuan kuru saçlar içinmiş...!! “</a:t>
            </a:r>
            <a:br>
              <a:rPr lang="tr-TR" dirty="0" smtClean="0"/>
            </a:br>
            <a:endParaRPr lang="tr-TR" dirty="0"/>
          </a:p>
        </p:txBody>
      </p:sp>
      <p:sp>
        <p:nvSpPr>
          <p:cNvPr id="4" name="3 Gülen Yüz"/>
          <p:cNvSpPr/>
          <p:nvPr/>
        </p:nvSpPr>
        <p:spPr>
          <a:xfrm>
            <a:off x="7929586" y="0"/>
            <a:ext cx="1071570" cy="1500174"/>
          </a:xfrm>
          <a:prstGeom prst="smileyFac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
        <p:nvSpPr>
          <p:cNvPr id="5" name="4 Gülen Yüz"/>
          <p:cNvSpPr/>
          <p:nvPr/>
        </p:nvSpPr>
        <p:spPr>
          <a:xfrm>
            <a:off x="214282" y="5143512"/>
            <a:ext cx="1071570" cy="1500174"/>
          </a:xfrm>
          <a:prstGeom prst="smileyFac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
            </a:r>
            <a:br>
              <a:rPr lang="tr-TR" b="1" dirty="0" smtClean="0"/>
            </a:br>
            <a:r>
              <a:rPr lang="tr-TR" b="1" dirty="0" smtClean="0"/>
              <a:t>21-Verilenlerden </a:t>
            </a:r>
            <a:r>
              <a:rPr lang="tr-TR" b="1" dirty="0"/>
              <a:t>hangisi maddeye örnektir?</a:t>
            </a:r>
            <a:r>
              <a:rPr lang="tr-TR" sz="6000" dirty="0"/>
              <a:t/>
            </a:r>
            <a:br>
              <a:rPr lang="tr-TR" sz="6000" dirty="0"/>
            </a:br>
            <a:r>
              <a:rPr lang="tr-TR" dirty="0"/>
              <a:t>a. kuvvet      b. hava              c. hareket  </a:t>
            </a:r>
            <a:r>
              <a:rPr lang="tr-TR" dirty="0" smtClean="0"/>
              <a:t/>
            </a:r>
            <a:br>
              <a:rPr lang="tr-TR" dirty="0" smtClean="0"/>
            </a:br>
            <a:r>
              <a:rPr lang="tr-TR" dirty="0" smtClean="0"/>
              <a:t>   </a:t>
            </a:r>
            <a:r>
              <a:rPr lang="tr-TR" dirty="0"/>
              <a:t>d. sürat</a:t>
            </a:r>
            <a:r>
              <a:rPr lang="tr-TR" sz="6000" dirty="0"/>
              <a:t/>
            </a:r>
            <a:br>
              <a:rPr lang="tr-TR" sz="6000" dirty="0"/>
            </a:br>
            <a:r>
              <a:rPr lang="tr-TR" b="1"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CEVAP:B</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1026" name="Picture 2" descr="C:\Program Files\Microsoft Office\MEDIA\CAGCAT10\j0216858.wmf"/>
          <p:cNvPicPr>
            <a:picLocks noChangeAspect="1" noChangeArrowheads="1"/>
          </p:cNvPicPr>
          <p:nvPr/>
        </p:nvPicPr>
        <p:blipFill>
          <a:blip r:embed="rId3"/>
          <a:srcRect/>
          <a:stretch>
            <a:fillRect/>
          </a:stretch>
        </p:blipFill>
        <p:spPr bwMode="auto">
          <a:xfrm>
            <a:off x="3857620" y="214290"/>
            <a:ext cx="4929222" cy="1928826"/>
          </a:xfrm>
          <a:prstGeom prst="rect">
            <a:avLst/>
          </a:prstGeom>
          <a:noFill/>
        </p:spPr>
      </p:pic>
      <p:pic>
        <p:nvPicPr>
          <p:cNvPr id="102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387607" cy="2432072"/>
          </a:xfrm>
          <a:prstGeom prst="rect">
            <a:avLst/>
          </a:prstGeom>
          <a:noFill/>
        </p:spPr>
      </p:pic>
    </p:spTree>
  </p:cSld>
  <p:clrMapOvr>
    <a:masterClrMapping/>
  </p:clrMapOvr>
  <p:transition spd="med">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r>
              <a:rPr lang="tr-TR" b="1" dirty="0" smtClean="0"/>
              <a:t>22-Aşağıda </a:t>
            </a:r>
            <a:r>
              <a:rPr lang="tr-TR" b="1" dirty="0"/>
              <a:t>verilen şekillerden hangisi element molekülüne uygundur?</a:t>
            </a:r>
            <a:r>
              <a:rPr lang="tr-TR" sz="6000" dirty="0"/>
              <a:t/>
            </a:r>
            <a:br>
              <a:rPr lang="tr-TR" sz="6000" dirty="0"/>
            </a:br>
            <a:r>
              <a:rPr lang="tr-TR" dirty="0"/>
              <a:t>a.  H</a:t>
            </a:r>
            <a:r>
              <a:rPr lang="tr-TR" baseline="-25000" dirty="0"/>
              <a:t>2</a:t>
            </a:r>
            <a:r>
              <a:rPr lang="tr-TR" dirty="0"/>
              <a:t>O          b. CO</a:t>
            </a:r>
            <a:r>
              <a:rPr lang="tr-TR" baseline="-25000" dirty="0"/>
              <a:t>2</a:t>
            </a:r>
            <a:r>
              <a:rPr lang="tr-TR" dirty="0"/>
              <a:t>             c. </a:t>
            </a:r>
            <a:r>
              <a:rPr lang="tr-TR" dirty="0" err="1"/>
              <a:t>NaCl</a:t>
            </a:r>
            <a:r>
              <a:rPr lang="tr-TR" dirty="0"/>
              <a:t>                 d. N</a:t>
            </a:r>
            <a:r>
              <a:rPr lang="tr-TR" baseline="-25000" dirty="0"/>
              <a:t>2</a:t>
            </a:r>
            <a:r>
              <a:rPr lang="tr-TR"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CEVAP:D</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8" name="Picture 2" descr="C:\Program Files\Microsoft Office\MEDIA\CAGCAT10\j0216858.wmf"/>
          <p:cNvPicPr>
            <a:picLocks noChangeAspect="1" noChangeArrowheads="1"/>
          </p:cNvPicPr>
          <p:nvPr/>
        </p:nvPicPr>
        <p:blipFill>
          <a:blip r:embed="rId3"/>
          <a:srcRect/>
          <a:stretch>
            <a:fillRect/>
          </a:stretch>
        </p:blipFill>
        <p:spPr bwMode="auto">
          <a:xfrm>
            <a:off x="3929058" y="357166"/>
            <a:ext cx="4929222" cy="1928826"/>
          </a:xfrm>
          <a:prstGeom prst="rect">
            <a:avLst/>
          </a:prstGeom>
          <a:noFill/>
        </p:spPr>
      </p:pic>
      <p:pic>
        <p:nvPicPr>
          <p:cNvPr id="9"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smtClean="0"/>
              <a:t/>
            </a:r>
            <a:br>
              <a:rPr lang="tr-TR" b="1" dirty="0" smtClean="0"/>
            </a:br>
            <a:r>
              <a:rPr lang="tr-TR" b="1" dirty="0" smtClean="0"/>
              <a:t/>
            </a:r>
            <a:br>
              <a:rPr lang="tr-TR" b="1" dirty="0" smtClean="0"/>
            </a:br>
            <a:r>
              <a:rPr lang="tr-TR" b="1" dirty="0" smtClean="0"/>
              <a:t>23-Aşağıdaki </a:t>
            </a:r>
            <a:r>
              <a:rPr lang="tr-TR" b="1" dirty="0"/>
              <a:t>maddelerden hangisi saf maddelere örnek olarak verilebilir?</a:t>
            </a:r>
            <a:r>
              <a:rPr lang="tr-TR" sz="6000" dirty="0"/>
              <a:t/>
            </a:r>
            <a:br>
              <a:rPr lang="tr-TR" sz="6000" dirty="0"/>
            </a:br>
            <a:r>
              <a:rPr lang="tr-TR" dirty="0"/>
              <a:t>a. salata        b. şerbet        c. çorba               d. şeker</a:t>
            </a:r>
            <a:r>
              <a:rPr lang="tr-TR" sz="6000" dirty="0"/>
              <a:t/>
            </a:r>
            <a:br>
              <a:rPr lang="tr-TR" sz="6000" dirty="0"/>
            </a:br>
            <a:r>
              <a:rPr lang="tr-TR"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CEVAP:D</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4000496"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dirty="0"/>
              <a:t/>
            </a:r>
            <a:br>
              <a:rPr lang="tr-TR" sz="3200" dirty="0"/>
            </a:br>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3857620" y="4429132"/>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
            </a:r>
            <a:br>
              <a:rPr lang="tr-TR" b="1" dirty="0" smtClean="0"/>
            </a:br>
            <a:r>
              <a:rPr lang="tr-TR" b="1" dirty="0" smtClean="0"/>
              <a:t>24-Aşağıdaki </a:t>
            </a:r>
            <a:r>
              <a:rPr lang="tr-TR" b="1" dirty="0"/>
              <a:t>maddelerden hangisi element değildir?</a:t>
            </a:r>
            <a:r>
              <a:rPr lang="tr-TR" sz="6000" dirty="0"/>
              <a:t/>
            </a:r>
            <a:br>
              <a:rPr lang="tr-TR" sz="6000" dirty="0"/>
            </a:br>
            <a:r>
              <a:rPr lang="tr-TR" dirty="0"/>
              <a:t>a. altın          b. bakır          c. tahta                d. oksijen</a:t>
            </a:r>
            <a:r>
              <a:rPr lang="tr-TR" sz="6000" dirty="0"/>
              <a:t/>
            </a:r>
            <a:br>
              <a:rPr lang="tr-TR" sz="6000" dirty="0"/>
            </a:br>
            <a:r>
              <a:rPr lang="tr-TR"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3428992"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a:t>. </a:t>
            </a:r>
            <a:r>
              <a:rPr lang="tr-TR" b="1" dirty="0" smtClean="0"/>
              <a:t/>
            </a:r>
            <a:br>
              <a:rPr lang="tr-TR" b="1" dirty="0" smtClean="0"/>
            </a:br>
            <a:r>
              <a:rPr lang="tr-TR" b="1" dirty="0"/>
              <a:t/>
            </a:r>
            <a:br>
              <a:rPr lang="tr-TR" b="1" dirty="0"/>
            </a:br>
            <a:r>
              <a:rPr lang="tr-TR" b="1" dirty="0" smtClean="0"/>
              <a:t/>
            </a:r>
            <a:br>
              <a:rPr lang="tr-TR" b="1" dirty="0" smtClean="0"/>
            </a:br>
            <a:r>
              <a:rPr lang="tr-TR" b="1" dirty="0" smtClean="0"/>
              <a:t>25-Katı </a:t>
            </a:r>
            <a:r>
              <a:rPr lang="tr-TR" b="1" dirty="0"/>
              <a:t>haldeki bir maddenin dışarıdan ısı alarak sıvı hale geçmesi olayına ne ad verilir?</a:t>
            </a:r>
            <a:r>
              <a:rPr lang="tr-TR" sz="6000" dirty="0"/>
              <a:t/>
            </a:r>
            <a:br>
              <a:rPr lang="tr-TR" sz="6000" dirty="0"/>
            </a:br>
            <a:r>
              <a:rPr lang="tr-TR" dirty="0"/>
              <a:t>a. erime        b. buzlanma    c. kaynama           d. donma</a:t>
            </a:r>
            <a:r>
              <a:rPr lang="tr-TR" sz="6000" dirty="0"/>
              <a:t/>
            </a:r>
            <a:br>
              <a:rPr lang="tr-TR" sz="6000" dirty="0"/>
            </a:br>
            <a:r>
              <a:rPr lang="tr-TR"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3857620"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26-Aşağıdakilerden </a:t>
            </a:r>
            <a:r>
              <a:rPr lang="tr-TR" b="1" dirty="0"/>
              <a:t>hangisi ağırlık için yanlıştır?</a:t>
            </a:r>
            <a:r>
              <a:rPr lang="tr-TR" sz="6000" dirty="0"/>
              <a:t/>
            </a:r>
            <a:br>
              <a:rPr lang="tr-TR" sz="6000" dirty="0"/>
            </a:br>
            <a:r>
              <a:rPr lang="tr-TR" dirty="0"/>
              <a:t>a. cisme etki eden yer çekimi kuvvetidir</a:t>
            </a:r>
            <a:r>
              <a:rPr lang="tr-TR" sz="6000" dirty="0"/>
              <a:t/>
            </a:r>
            <a:br>
              <a:rPr lang="tr-TR" sz="6000" dirty="0"/>
            </a:br>
            <a:r>
              <a:rPr lang="tr-TR" dirty="0"/>
              <a:t>b. büyüklüğü bulunulan yere göre değişir</a:t>
            </a:r>
            <a:r>
              <a:rPr lang="tr-TR" sz="6000" dirty="0"/>
              <a:t/>
            </a:r>
            <a:br>
              <a:rPr lang="tr-TR" sz="6000" dirty="0"/>
            </a:br>
            <a:r>
              <a:rPr lang="tr-TR" dirty="0"/>
              <a:t>c. eşit kollu terazi ile ölçülür</a:t>
            </a:r>
            <a:r>
              <a:rPr lang="tr-TR" sz="6000" dirty="0"/>
              <a:t/>
            </a:r>
            <a:br>
              <a:rPr lang="tr-TR" sz="6000" dirty="0"/>
            </a:br>
            <a:r>
              <a:rPr lang="tr-TR" dirty="0"/>
              <a:t>d. birimi Newton’dur.</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3857620"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27-Aşağıda </a:t>
            </a:r>
            <a:r>
              <a:rPr lang="tr-TR" b="1" dirty="0"/>
              <a:t>verilen maddelerden hangisi hareket enerjisine sahip değildir?</a:t>
            </a:r>
            <a:r>
              <a:rPr lang="tr-TR" sz="6000" dirty="0"/>
              <a:t/>
            </a:r>
            <a:br>
              <a:rPr lang="tr-TR" sz="6000" dirty="0"/>
            </a:br>
            <a:r>
              <a:rPr lang="tr-TR" dirty="0"/>
              <a:t>a. </a:t>
            </a:r>
            <a:r>
              <a:rPr lang="tr-TR" dirty="0" smtClean="0"/>
              <a:t>park etmiş araç    b. derede akan su  </a:t>
            </a:r>
            <a:r>
              <a:rPr lang="tr-TR" sz="6000" dirty="0"/>
              <a:t/>
            </a:r>
            <a:br>
              <a:rPr lang="tr-TR" sz="6000" dirty="0"/>
            </a:br>
            <a:r>
              <a:rPr lang="tr-TR" dirty="0"/>
              <a:t>c. yuvarlanan bilye                 d. zıplayan top</a:t>
            </a:r>
            <a:r>
              <a:rPr lang="tr-TR" sz="6000" dirty="0"/>
              <a:t/>
            </a:r>
            <a:br>
              <a:rPr lang="tr-TR" sz="6000" dirty="0"/>
            </a:br>
            <a:r>
              <a:rPr lang="tr-TR"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4000496"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
            </a:r>
            <a:br>
              <a:rPr lang="tr-TR" b="1" dirty="0" smtClean="0"/>
            </a:br>
            <a:r>
              <a:rPr lang="tr-TR" b="1" dirty="0" smtClean="0"/>
              <a:t>28- </a:t>
            </a:r>
            <a:r>
              <a:rPr lang="tr-TR" b="1" dirty="0"/>
              <a:t>Canlıyı oluşturan birimler özelden genele sıralandığında hangisi 3. sırada yer alır?</a:t>
            </a:r>
            <a:r>
              <a:rPr lang="tr-TR" sz="6000" dirty="0"/>
              <a:t/>
            </a:r>
            <a:br>
              <a:rPr lang="tr-TR" sz="6000" dirty="0"/>
            </a:br>
            <a:r>
              <a:rPr lang="tr-TR" dirty="0"/>
              <a:t>a. sistem         b. hücre            c. organ        </a:t>
            </a:r>
            <a:r>
              <a:rPr lang="tr-TR" dirty="0" smtClean="0"/>
              <a:t/>
            </a:r>
            <a:br>
              <a:rPr lang="tr-TR" dirty="0" smtClean="0"/>
            </a:br>
            <a:r>
              <a:rPr lang="tr-TR" dirty="0" smtClean="0"/>
              <a:t>d</a:t>
            </a:r>
            <a:r>
              <a:rPr lang="tr-TR" dirty="0"/>
              <a:t>. doku</a:t>
            </a:r>
            <a:r>
              <a:rPr lang="tr-TR" sz="6000" dirty="0"/>
              <a:t/>
            </a:r>
            <a:br>
              <a:rPr lang="tr-TR" sz="6000" dirty="0"/>
            </a:br>
            <a:r>
              <a:rPr lang="tr-TR" b="1"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4000496" y="214290"/>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b="1" dirty="0" smtClean="0"/>
              <a:t>3-Aşağıdakilerden </a:t>
            </a:r>
            <a:r>
              <a:rPr lang="tr-TR" sz="3200" b="1" dirty="0"/>
              <a:t>hangisi kuvvet birimidir?</a:t>
            </a:r>
            <a:r>
              <a:rPr lang="tr-TR" sz="3200" dirty="0"/>
              <a:t/>
            </a:r>
            <a:br>
              <a:rPr lang="tr-TR" sz="3200" dirty="0"/>
            </a:br>
            <a:r>
              <a:rPr lang="tr-TR" sz="3200" dirty="0"/>
              <a:t>A.Newton		B.Kilogram		C.Metre	D.Saniye</a:t>
            </a:r>
            <a:br>
              <a:rPr lang="tr-TR" sz="3200" dirty="0"/>
            </a:br>
            <a:endParaRPr lang="tr-TR" sz="3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fontScale="90000"/>
          </a:bodyPr>
          <a:lstStyle/>
          <a:p>
            <a:r>
              <a:rPr lang="tr-TR" b="1" dirty="0" smtClean="0"/>
              <a:t/>
            </a:r>
            <a:br>
              <a:rPr lang="tr-TR" b="1" dirty="0" smtClean="0"/>
            </a:br>
            <a:r>
              <a:rPr lang="tr-TR" b="1" dirty="0"/>
              <a:t/>
            </a:r>
            <a:br>
              <a:rPr lang="tr-TR" b="1" dirty="0"/>
            </a:br>
            <a:r>
              <a:rPr lang="tr-TR" b="1" dirty="0" smtClean="0"/>
              <a:t/>
            </a:r>
            <a:br>
              <a:rPr lang="tr-TR" b="1" dirty="0" smtClean="0"/>
            </a:br>
            <a:r>
              <a:rPr lang="tr-TR" b="1" dirty="0" smtClean="0"/>
              <a:t>29-Gaz  </a:t>
            </a:r>
            <a:r>
              <a:rPr lang="tr-TR" b="1" dirty="0"/>
              <a:t>haldeki bir maddenin </a:t>
            </a:r>
            <a:r>
              <a:rPr lang="tr-TR" b="1" dirty="0" smtClean="0"/>
              <a:t>dışarı </a:t>
            </a:r>
            <a:r>
              <a:rPr lang="tr-TR" b="1" dirty="0"/>
              <a:t>ısı </a:t>
            </a:r>
            <a:r>
              <a:rPr lang="tr-TR" b="1" dirty="0" smtClean="0"/>
              <a:t>vererek sıvı </a:t>
            </a:r>
            <a:r>
              <a:rPr lang="tr-TR" b="1" dirty="0"/>
              <a:t>hale geçmesi olayına ne ad verilir?</a:t>
            </a:r>
            <a:r>
              <a:rPr lang="tr-TR" sz="6000" dirty="0"/>
              <a:t/>
            </a:r>
            <a:br>
              <a:rPr lang="tr-TR" sz="6000" dirty="0"/>
            </a:br>
            <a:r>
              <a:rPr lang="tr-TR" dirty="0"/>
              <a:t>a. erime        b. buzlanma    c. </a:t>
            </a:r>
            <a:r>
              <a:rPr lang="tr-TR" dirty="0" smtClean="0"/>
              <a:t>yoğunlaşma           </a:t>
            </a:r>
            <a:r>
              <a:rPr lang="tr-TR" dirty="0"/>
              <a:t>d. donma</a:t>
            </a:r>
            <a:r>
              <a:rPr lang="tr-TR" sz="6000" dirty="0"/>
              <a:t/>
            </a:r>
            <a:br>
              <a:rPr lang="tr-TR" sz="6000" dirty="0"/>
            </a:br>
            <a:r>
              <a:rPr lang="tr-TR" dirty="0"/>
              <a:t> </a:t>
            </a:r>
            <a:r>
              <a:rPr lang="tr-TR" sz="6000" dirty="0"/>
              <a:t/>
            </a:r>
            <a:br>
              <a:rPr lang="tr-TR" sz="6000" dirty="0"/>
            </a:b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4000496"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dirty="0" smtClean="0"/>
              <a:t>	</a:t>
            </a:r>
            <a:r>
              <a:rPr lang="tr-TR" sz="3200" b="1" dirty="0" smtClean="0"/>
              <a:t>30-Sıvı bir madde gaz haline geçerken hangisi 	artmaz?</a:t>
            </a:r>
            <a:r>
              <a:rPr lang="tr-TR" sz="3200" dirty="0" smtClean="0"/>
              <a:t/>
            </a:r>
            <a:br>
              <a:rPr lang="tr-TR" sz="3200" dirty="0" smtClean="0"/>
            </a:br>
            <a:r>
              <a:rPr lang="tr-TR" sz="3200" dirty="0" smtClean="0"/>
              <a:t>	A-kütlesi </a:t>
            </a:r>
            <a:r>
              <a:rPr lang="tr-TR" sz="3200" dirty="0" smtClean="0"/>
              <a:t/>
            </a:r>
            <a:br>
              <a:rPr lang="tr-TR" sz="3200" dirty="0" smtClean="0"/>
            </a:br>
            <a:r>
              <a:rPr lang="tr-TR" sz="3200" dirty="0"/>
              <a:t>	</a:t>
            </a:r>
            <a:r>
              <a:rPr lang="tr-TR" sz="3200" dirty="0" smtClean="0"/>
              <a:t>B</a:t>
            </a:r>
            <a:r>
              <a:rPr lang="tr-TR" sz="3200" dirty="0" smtClean="0"/>
              <a:t>-enerjisi  </a:t>
            </a:r>
            <a:br>
              <a:rPr lang="tr-TR" sz="3200" dirty="0" smtClean="0"/>
            </a:br>
            <a:r>
              <a:rPr lang="tr-TR" sz="3200" dirty="0"/>
              <a:t>	</a:t>
            </a:r>
            <a:r>
              <a:rPr lang="tr-TR" sz="3200" dirty="0" smtClean="0"/>
              <a:t>C</a:t>
            </a:r>
            <a:r>
              <a:rPr lang="tr-TR" sz="3200" dirty="0" smtClean="0"/>
              <a:t>- </a:t>
            </a:r>
            <a:r>
              <a:rPr lang="tr-TR" sz="3200" dirty="0" smtClean="0"/>
              <a:t>hacmi </a:t>
            </a:r>
            <a:br>
              <a:rPr lang="tr-TR" sz="3200" dirty="0" smtClean="0"/>
            </a:br>
            <a:r>
              <a:rPr lang="tr-TR" sz="3200" dirty="0" smtClean="0"/>
              <a:t>	</a:t>
            </a:r>
            <a:r>
              <a:rPr lang="tr-TR" sz="3200" dirty="0" smtClean="0"/>
              <a:t>D- </a:t>
            </a:r>
            <a:r>
              <a:rPr lang="tr-TR" sz="3200" dirty="0" smtClean="0"/>
              <a:t>tanecikler arasındaki boşluk</a:t>
            </a:r>
            <a:endParaRPr lang="tr-TR" sz="3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Picture 2" descr="C:\Program Files\Microsoft Office\MEDIA\CAGCAT10\j0216858.wmf"/>
          <p:cNvPicPr>
            <a:picLocks noChangeAspect="1" noChangeArrowheads="1"/>
          </p:cNvPicPr>
          <p:nvPr/>
        </p:nvPicPr>
        <p:blipFill>
          <a:blip r:embed="rId3"/>
          <a:srcRect/>
          <a:stretch>
            <a:fillRect/>
          </a:stretch>
        </p:blipFill>
        <p:spPr bwMode="auto">
          <a:xfrm>
            <a:off x="3929058" y="285728"/>
            <a:ext cx="4929222" cy="1928826"/>
          </a:xfrm>
          <a:prstGeom prst="rect">
            <a:avLst/>
          </a:prstGeom>
          <a:noFill/>
        </p:spPr>
      </p:pic>
      <p:pic>
        <p:nvPicPr>
          <p:cNvPr id="8" name="Picture 4" descr="C:\Documents and Settings\nalan\Local Settings\Temporary Internet Files\Content.IE5\ER699T50\MCj04322290000[1].wmf"/>
          <p:cNvPicPr>
            <a:picLocks noChangeAspect="1" noChangeArrowheads="1"/>
          </p:cNvPicPr>
          <p:nvPr/>
        </p:nvPicPr>
        <p:blipFill>
          <a:blip r:embed="rId4"/>
          <a:srcRect/>
          <a:stretch>
            <a:fillRect/>
          </a:stretch>
        </p:blipFill>
        <p:spPr bwMode="auto">
          <a:xfrm>
            <a:off x="3643306" y="4211638"/>
            <a:ext cx="2786082" cy="2432072"/>
          </a:xfrm>
          <a:prstGeom prst="rect">
            <a:avLst/>
          </a:prstGeom>
          <a:noFill/>
        </p:spPr>
      </p:pic>
    </p:spTree>
  </p:cSld>
  <p:clrMapOvr>
    <a:masterClrMapping/>
  </p:clrMapOvr>
  <p:transition spd="med">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3200" dirty="0" smtClean="0"/>
              <a:t>	</a:t>
            </a:r>
            <a:r>
              <a:rPr lang="tr-TR" sz="3200" b="1" dirty="0" smtClean="0"/>
              <a:t>31-Aşağıdakilerden hangisi yanlıştır?</a:t>
            </a:r>
            <a:r>
              <a:rPr lang="tr-TR" sz="3200" dirty="0" smtClean="0"/>
              <a:t/>
            </a:r>
            <a:br>
              <a:rPr lang="tr-TR" sz="3200" dirty="0" smtClean="0"/>
            </a:br>
            <a:r>
              <a:rPr lang="tr-TR" sz="3200" dirty="0" smtClean="0"/>
              <a:t>	A-elementler saf maddedir..</a:t>
            </a:r>
            <a:br>
              <a:rPr lang="tr-TR" sz="3200" dirty="0" smtClean="0"/>
            </a:br>
            <a:r>
              <a:rPr lang="tr-TR" sz="3200" dirty="0" smtClean="0"/>
              <a:t>	b-bileşikler saf maddedir  </a:t>
            </a:r>
            <a:br>
              <a:rPr lang="tr-TR" sz="3200" dirty="0" smtClean="0"/>
            </a:br>
            <a:r>
              <a:rPr lang="tr-TR" sz="3200" dirty="0" smtClean="0"/>
              <a:t>	c-demir molekül halinde elementtir.  </a:t>
            </a:r>
            <a:br>
              <a:rPr lang="tr-TR" sz="3200" dirty="0" smtClean="0"/>
            </a:br>
            <a:r>
              <a:rPr lang="tr-TR" sz="3200" dirty="0" smtClean="0"/>
              <a:t>	d-hidrojen molekül halinde elementtir.</a:t>
            </a:r>
            <a:endParaRPr lang="tr-TR" sz="32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spTree>
  </p:cSld>
  <p:clrMapOvr>
    <a:masterClrMapping/>
  </p:clrMapOvr>
  <p:transition spd="med">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FIKRA ZAMANI</a:t>
            </a:r>
            <a:endParaRPr lang="tr-TR" sz="8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2 İçerik Yer Tutucusu"/>
          <p:cNvSpPr>
            <a:spLocks noGrp="1"/>
          </p:cNvSpPr>
          <p:nvPr>
            <p:ph idx="1"/>
          </p:nvPr>
        </p:nvSpPr>
        <p:spPr/>
        <p:txBody>
          <a:bodyPr>
            <a:normAutofit fontScale="62500" lnSpcReduction="20000"/>
          </a:bodyPr>
          <a:lstStyle/>
          <a:p>
            <a:r>
              <a:rPr lang="tr-TR" dirty="0" err="1" smtClean="0"/>
              <a:t>Sherlock</a:t>
            </a:r>
            <a:r>
              <a:rPr lang="tr-TR" dirty="0" smtClean="0"/>
              <a:t> </a:t>
            </a:r>
            <a:r>
              <a:rPr lang="tr-TR" dirty="0" err="1" smtClean="0"/>
              <a:t>Holmes</a:t>
            </a:r>
            <a:r>
              <a:rPr lang="tr-TR" dirty="0" smtClean="0"/>
              <a:t> ile Dr. Watson kampa giderler. Güzel bir yemek yedikten sonra uykuya dalarlar. Birkaç saat sonra </a:t>
            </a:r>
            <a:r>
              <a:rPr lang="tr-TR" dirty="0" err="1" smtClean="0"/>
              <a:t>Holmes</a:t>
            </a:r>
            <a:r>
              <a:rPr lang="tr-TR" dirty="0" smtClean="0"/>
              <a:t> uyanır ve arkadaşını dürtükler. </a:t>
            </a:r>
            <a:br>
              <a:rPr lang="tr-TR" dirty="0" smtClean="0"/>
            </a:br>
            <a:r>
              <a:rPr lang="tr-TR" dirty="0" smtClean="0"/>
              <a:t>-"Watson, yukarıya bak ve bana ne gördüğünü söyle". </a:t>
            </a:r>
            <a:br>
              <a:rPr lang="tr-TR" dirty="0" smtClean="0"/>
            </a:br>
            <a:endParaRPr lang="tr-TR" dirty="0" smtClean="0"/>
          </a:p>
          <a:p>
            <a:r>
              <a:rPr lang="tr-TR" dirty="0" smtClean="0"/>
              <a:t>- Watson cevap verir: "Milyonlarca yıldız görüyorum." </a:t>
            </a:r>
            <a:br>
              <a:rPr lang="tr-TR" dirty="0" smtClean="0"/>
            </a:br>
            <a:endParaRPr lang="tr-TR" dirty="0" smtClean="0"/>
          </a:p>
          <a:p>
            <a:r>
              <a:rPr lang="tr-TR" dirty="0" smtClean="0"/>
              <a:t>- </a:t>
            </a:r>
            <a:r>
              <a:rPr lang="tr-TR" dirty="0" err="1" smtClean="0"/>
              <a:t>Holmes</a:t>
            </a:r>
            <a:r>
              <a:rPr lang="tr-TR" dirty="0" smtClean="0"/>
              <a:t> sorar: "Bu sana neyi gösteriyor?" </a:t>
            </a:r>
            <a:br>
              <a:rPr lang="tr-TR" dirty="0" smtClean="0"/>
            </a:br>
            <a:r>
              <a:rPr lang="tr-TR" dirty="0" smtClean="0"/>
              <a:t>- Watson bir an düşünür ve yanıtlar: " Astronomik olarak milyonlarca galaksinin ve dolayısıyla milyarlarca gezegenin varlığını görüyorum. Yıldızların konumuna bakarak saatin 3'üçeyrek geçtiğini çıkarıyorum. Teolojik olarak tanrının kudretini ve kendi acizliğimizi görüyorum. Meteorolojik açıdan da bugün havanın çok güzel olacağını tahmin ediyorum. Neden sordun? Sana ne gösteriyor? " </a:t>
            </a:r>
            <a:r>
              <a:rPr lang="tr-TR" dirty="0" err="1" smtClean="0"/>
              <a:t>Holmes</a:t>
            </a:r>
            <a:r>
              <a:rPr lang="tr-TR" dirty="0" smtClean="0"/>
              <a:t> arkadaşını sabırla dinlemiştir ama artık dayanamaz: </a:t>
            </a:r>
            <a:br>
              <a:rPr lang="tr-TR" dirty="0" smtClean="0"/>
            </a:br>
            <a:r>
              <a:rPr lang="tr-TR" dirty="0" smtClean="0"/>
              <a:t>- "Ulan hıyar, çadırımızı araklamışlar!"</a:t>
            </a:r>
            <a:br>
              <a:rPr lang="tr-TR" dirty="0" smtClean="0"/>
            </a:br>
            <a:endParaRPr lang="tr-TR" dirty="0"/>
          </a:p>
        </p:txBody>
      </p:sp>
      <p:sp>
        <p:nvSpPr>
          <p:cNvPr id="4" name="3 Gülen Yüz"/>
          <p:cNvSpPr/>
          <p:nvPr/>
        </p:nvSpPr>
        <p:spPr>
          <a:xfrm>
            <a:off x="7929586" y="0"/>
            <a:ext cx="1071570" cy="1500174"/>
          </a:xfrm>
          <a:prstGeom prst="smileyFac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
        <p:nvSpPr>
          <p:cNvPr id="5" name="4 Gülen Yüz"/>
          <p:cNvSpPr/>
          <p:nvPr/>
        </p:nvSpPr>
        <p:spPr>
          <a:xfrm>
            <a:off x="0" y="0"/>
            <a:ext cx="1071570" cy="1500174"/>
          </a:xfrm>
          <a:prstGeom prst="smileyFac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CEVAP:C</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6" name="5 Resim" descr="9[2].gif"/>
          <p:cNvPicPr>
            <a:picLocks noChangeAspect="1"/>
          </p:cNvPicPr>
          <p:nvPr/>
        </p:nvPicPr>
        <p:blipFill>
          <a:blip r:embed="rId3"/>
          <a:stretch>
            <a:fillRect/>
          </a:stretch>
        </p:blipFill>
        <p:spPr>
          <a:xfrm>
            <a:off x="4286248" y="0"/>
            <a:ext cx="4857752" cy="3071810"/>
          </a:xfrm>
          <a:prstGeom prst="rect">
            <a:avLst/>
          </a:prstGeom>
        </p:spPr>
      </p:pic>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4000496" y="4000504"/>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857364"/>
            <a:ext cx="9144000" cy="5000636"/>
          </a:xfrm>
          <a:solidFill>
            <a:schemeClr val="bg2"/>
          </a:solidFill>
        </p:spPr>
        <p:txBody>
          <a:bodyPr>
            <a:normAutofit fontScale="90000"/>
          </a:bodyPr>
          <a:lstStyle/>
          <a:p>
            <a:r>
              <a:rPr lang="tr-TR" sz="3600" dirty="0" smtClean="0"/>
              <a:t>4-Sabit </a:t>
            </a:r>
            <a:r>
              <a:rPr lang="tr-TR" sz="3600" dirty="0"/>
              <a:t>büyüklükteki süratlerle, aynı anda harekete geçen Can, Oya ve Ali aynı anda R noktasına ulaşıyor.</a:t>
            </a:r>
            <a:br>
              <a:rPr lang="tr-TR" sz="3600" dirty="0"/>
            </a:br>
            <a:r>
              <a:rPr lang="tr-TR" sz="3600" b="1" dirty="0"/>
              <a:t>Noktalar arasındaki uzaklık eşit olduğunu göre, Can, Oya ve Ali'den </a:t>
            </a:r>
            <a:r>
              <a:rPr lang="tr-TR" sz="3600" b="1" u="sng" dirty="0"/>
              <a:t>en süratlisi</a:t>
            </a:r>
            <a:r>
              <a:rPr lang="tr-TR" sz="3600" b="1" dirty="0"/>
              <a:t> ve </a:t>
            </a:r>
            <a:r>
              <a:rPr lang="tr-TR" sz="3600" b="1" u="sng" dirty="0"/>
              <a:t>en yavaşı</a:t>
            </a:r>
            <a:r>
              <a:rPr lang="tr-TR" sz="3600" b="1" dirty="0"/>
              <a:t> aşağıdakilerden hangisidir?</a:t>
            </a:r>
            <a:r>
              <a:rPr lang="tr-TR" sz="3600" dirty="0"/>
              <a:t/>
            </a:r>
            <a:br>
              <a:rPr lang="tr-TR" sz="3600" dirty="0"/>
            </a:br>
            <a:r>
              <a:rPr lang="tr-TR" sz="3600" dirty="0"/>
              <a:t>		</a:t>
            </a:r>
            <a:r>
              <a:rPr lang="tr-TR" sz="3600" b="1" u="sng" dirty="0"/>
              <a:t>En süratli</a:t>
            </a:r>
            <a:r>
              <a:rPr lang="tr-TR" sz="3600" dirty="0"/>
              <a:t>		</a:t>
            </a:r>
            <a:r>
              <a:rPr lang="tr-TR" sz="3600" b="1" u="sng" dirty="0"/>
              <a:t>En yavaş</a:t>
            </a:r>
            <a:r>
              <a:rPr lang="tr-TR" sz="3600" dirty="0"/>
              <a:t/>
            </a:r>
            <a:br>
              <a:rPr lang="tr-TR" sz="3600" dirty="0"/>
            </a:br>
            <a:r>
              <a:rPr lang="tr-TR" sz="3600" dirty="0"/>
              <a:t> 	</a:t>
            </a:r>
            <a:r>
              <a:rPr lang="tr-TR" sz="3600" dirty="0" smtClean="0"/>
              <a:t>A-Can</a:t>
            </a:r>
            <a:r>
              <a:rPr lang="tr-TR" sz="3600" dirty="0"/>
              <a:t>			Oya</a:t>
            </a:r>
            <a:br>
              <a:rPr lang="tr-TR" sz="3600" dirty="0"/>
            </a:br>
            <a:r>
              <a:rPr lang="tr-TR" sz="3600" dirty="0"/>
              <a:t>    </a:t>
            </a:r>
            <a:r>
              <a:rPr lang="tr-TR" sz="3600" dirty="0" smtClean="0"/>
              <a:t> B-Ali</a:t>
            </a:r>
            <a:r>
              <a:rPr lang="tr-TR" sz="3600" dirty="0"/>
              <a:t>			</a:t>
            </a:r>
            <a:r>
              <a:rPr lang="tr-TR" sz="3600" dirty="0" smtClean="0"/>
              <a:t>   Can</a:t>
            </a:r>
            <a:r>
              <a:rPr lang="tr-TR" sz="3600" dirty="0"/>
              <a:t/>
            </a:r>
            <a:br>
              <a:rPr lang="tr-TR" sz="3600" dirty="0"/>
            </a:br>
            <a:r>
              <a:rPr lang="tr-TR" sz="3600" dirty="0"/>
              <a:t>    </a:t>
            </a:r>
            <a:r>
              <a:rPr lang="tr-TR" sz="3600" dirty="0" smtClean="0"/>
              <a:t>C-Can</a:t>
            </a:r>
            <a:r>
              <a:rPr lang="tr-TR" sz="3600" dirty="0"/>
              <a:t>			Ali</a:t>
            </a:r>
            <a:br>
              <a:rPr lang="tr-TR" sz="3600" dirty="0"/>
            </a:br>
            <a:r>
              <a:rPr lang="tr-TR" sz="3600" dirty="0"/>
              <a:t>   </a:t>
            </a:r>
            <a:r>
              <a:rPr lang="tr-TR" sz="3600" dirty="0" smtClean="0"/>
              <a:t>D-Oya</a:t>
            </a:r>
            <a:r>
              <a:rPr lang="tr-TR" sz="3600" dirty="0"/>
              <a:t>			Ali</a:t>
            </a:r>
            <a:r>
              <a:rPr lang="tr-TR" dirty="0"/>
              <a:t/>
            </a:r>
            <a:br>
              <a:rPr lang="tr-TR" dirty="0"/>
            </a:br>
            <a:endParaRPr lang="tr-TR" sz="54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8"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flipV="1">
            <a:off x="1" y="5286388"/>
            <a:ext cx="1357289" cy="1571612"/>
          </a:xfrm>
          <a:prstGeom prst="rect">
            <a:avLst/>
          </a:prstGeom>
          <a:noFill/>
        </p:spPr>
      </p:pic>
      <p:pic>
        <p:nvPicPr>
          <p:cNvPr id="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0"/>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2050" name="Resim 1"/>
          <p:cNvPicPr>
            <a:picLocks noChangeAspect="1" noChangeArrowheads="1"/>
          </p:cNvPicPr>
          <p:nvPr/>
        </p:nvPicPr>
        <p:blipFill>
          <a:blip r:embed="rId3">
            <a:lum bright="-20000" contrast="20000"/>
          </a:blip>
          <a:srcRect/>
          <a:stretch>
            <a:fillRect/>
          </a:stretch>
        </p:blipFill>
        <p:spPr bwMode="auto">
          <a:xfrm>
            <a:off x="1500167" y="188679"/>
            <a:ext cx="6143668" cy="1454371"/>
          </a:xfrm>
          <a:prstGeom prst="rect">
            <a:avLst/>
          </a:prstGeom>
          <a:noFill/>
        </p:spPr>
      </p:pic>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solidFill>
            <a:schemeClr val="bg2"/>
          </a:solidFill>
        </p:spPr>
        <p:txBody>
          <a:bodyPr>
            <a:normAutofit/>
          </a:bodyPr>
          <a:lstStyle/>
          <a:p>
            <a:pPr lvl="1"/>
            <a:r>
              <a:rPr lang="tr-TR" sz="9600" dirty="0" smtClean="0"/>
              <a:t>CEVAP:A</a:t>
            </a:r>
            <a:endParaRPr lang="tr-TR" sz="9600" dirty="0"/>
          </a:p>
        </p:txBody>
      </p:sp>
      <p:pic>
        <p:nvPicPr>
          <p:cNvPr id="1029"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1" y="1"/>
            <a:ext cx="1428727" cy="1428735"/>
          </a:xfrm>
          <a:prstGeom prst="rect">
            <a:avLst/>
          </a:prstGeom>
          <a:noFill/>
        </p:spPr>
      </p:pic>
      <p:pic>
        <p:nvPicPr>
          <p:cNvPr id="10" name="Picture 5" descr="C:\Documents and Settings\nalan\Local Settings\Temporary Internet Files\Content.IE5\9I5SOYI1\MCj04335240000[1].wmf"/>
          <p:cNvPicPr>
            <a:picLocks noChangeAspect="1" noChangeArrowheads="1"/>
          </p:cNvPicPr>
          <p:nvPr/>
        </p:nvPicPr>
        <p:blipFill>
          <a:blip r:embed="rId2"/>
          <a:srcRect/>
          <a:stretch>
            <a:fillRect/>
          </a:stretch>
        </p:blipFill>
        <p:spPr bwMode="auto">
          <a:xfrm>
            <a:off x="7715273" y="5429265"/>
            <a:ext cx="1428727" cy="1428735"/>
          </a:xfrm>
          <a:prstGeom prst="rect">
            <a:avLst/>
          </a:prstGeom>
          <a:noFill/>
        </p:spPr>
      </p:pic>
      <p:pic>
        <p:nvPicPr>
          <p:cNvPr id="7" name="Picture 6" descr="C:\Documents and Settings\nalan\Local Settings\Temporary Internet Files\Content.IE5\OWK855Q1\MCj04295730000[1].wmf"/>
          <p:cNvPicPr>
            <a:picLocks noChangeAspect="1" noChangeArrowheads="1"/>
          </p:cNvPicPr>
          <p:nvPr/>
        </p:nvPicPr>
        <p:blipFill>
          <a:blip r:embed="rId3"/>
          <a:srcRect/>
          <a:stretch>
            <a:fillRect/>
          </a:stretch>
        </p:blipFill>
        <p:spPr bwMode="auto">
          <a:xfrm>
            <a:off x="6000760" y="0"/>
            <a:ext cx="2286015" cy="6429396"/>
          </a:xfrm>
          <a:prstGeom prst="rect">
            <a:avLst/>
          </a:prstGeom>
          <a:noFill/>
        </p:spPr>
      </p:pic>
      <p:sp>
        <p:nvSpPr>
          <p:cNvPr id="11" name="10 Kalp"/>
          <p:cNvSpPr/>
          <p:nvPr/>
        </p:nvSpPr>
        <p:spPr>
          <a:xfrm>
            <a:off x="3929058" y="4214818"/>
            <a:ext cx="2000264" cy="221457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fade thruBlk="1"/>
  </p:transition>
</p:sld>
</file>

<file path=ppt/theme/theme1.xml><?xml version="1.0" encoding="utf-8"?>
<a:theme xmlns:a="http://schemas.openxmlformats.org/drawingml/2006/main" name="Ofis Teması">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200</TotalTime>
  <Words>251</Words>
  <Application>Microsoft Office PowerPoint</Application>
  <PresentationFormat>Ekran Gösterisi (4:3)</PresentationFormat>
  <Paragraphs>74</Paragraphs>
  <Slides>66</Slides>
  <Notes>0</Notes>
  <HiddenSlides>0</HiddenSlides>
  <MMClips>0</MMClips>
  <ScaleCrop>false</ScaleCrop>
  <HeadingPairs>
    <vt:vector size="4" baseType="variant">
      <vt:variant>
        <vt:lpstr>Tema</vt:lpstr>
      </vt:variant>
      <vt:variant>
        <vt:i4>1</vt:i4>
      </vt:variant>
      <vt:variant>
        <vt:lpstr>Slayt Başlıkları</vt:lpstr>
      </vt:variant>
      <vt:variant>
        <vt:i4>66</vt:i4>
      </vt:variant>
    </vt:vector>
  </HeadingPairs>
  <TitlesOfParts>
    <vt:vector size="67" baseType="lpstr">
      <vt:lpstr>Ofis Teması</vt:lpstr>
      <vt:lpstr>ŞEHİT CAFER ATİLLA İ.O. 2007-2008 E. Ö YILI FEN VE TEKNOLOJİ DERSİ DÖNEM SONU  BİLGİ YARIŞMASI</vt:lpstr>
      <vt:lpstr>1-Bir futbolcunun bacak kasları gelişirken, kas hücrelerinde aşağıda verilen organellerden hangisinin sayısı artar? A.Ribozom  B.Mitokondri  C.Lizozom  D.Koful </vt:lpstr>
      <vt:lpstr>CEVAP:C</vt:lpstr>
      <vt:lpstr>2-Aşağıda verilen hayvanlardan hangisi üreme şekli bakımından diğerlerinden farklıdır?     A.Bıldırcın     B.At      C.Yarasa                   D.Zürafa </vt:lpstr>
      <vt:lpstr> CEVAP:A</vt:lpstr>
      <vt:lpstr>3-Aşağıdakilerden hangisi kuvvet birimidir? A.Newton  B.Kilogram  C.Metre D.Saniye </vt:lpstr>
      <vt:lpstr>CEVAP:A</vt:lpstr>
      <vt:lpstr>4-Sabit büyüklükteki süratlerle, aynı anda harekete geçen Can, Oya ve Ali aynı anda R noktasına ulaşıyor. Noktalar arasındaki uzaklık eşit olduğunu göre, Can, Oya ve Ali'den en süratlisi ve en yavaşı aşağıdakilerden hangisidir?   En süratli  En yavaş   A-Can   Oya      B-Ali      Can     C-Can   Ali    D-Oya   Ali </vt:lpstr>
      <vt:lpstr>CEVAP:A</vt:lpstr>
      <vt:lpstr>5-150 km’ lik yolu 3 saatte giden hareketlinin süratini hesaplayınız.  A-15M/S   B-45 m/s  C-45 km/h  D-4500km/h</vt:lpstr>
      <vt:lpstr>CEVAP:C</vt:lpstr>
      <vt:lpstr>   6-Yumurta ve spermin birleşmesiyle oluşan döllenmiş yumurtaya ne denir.  a)embriyo             b)fetüs              c)zigot                d)bebek   </vt:lpstr>
      <vt:lpstr>CEVAP:C</vt:lpstr>
      <vt:lpstr>7-Organizma da görülen boy ve kütle artışına ne denir a) olgunlaşma b) gelişme     c)büyüme  d)üreme  </vt:lpstr>
      <vt:lpstr>CEVAP:C</vt:lpstr>
      <vt:lpstr>8-Tohumun çimlenmesi için aşağıdaki koşullardan  hangisi gerekli değildir. a)su               b)oksijen(hava)     c) uygun sıcaklık         d)güneş ışığı </vt:lpstr>
      <vt:lpstr>CEVAP:D</vt:lpstr>
      <vt:lpstr>9- Organik tarımda aşağıdaki ürünlerden hangisi kullanılır. a)suni gübresi   b) tarım ilacı        c)hormon            d) hayvan gübresi </vt:lpstr>
      <vt:lpstr>CEVAP:D</vt:lpstr>
      <vt:lpstr>10-Polenlerin rüzgar,böcek gibi dış etkenlerle dişicik başcığına taşınmasına ne denir. a)döllenme     b)tozlaşma   c)meyve oluşumu  d) tohum oluşumu </vt:lpstr>
      <vt:lpstr>CEVAP :B</vt:lpstr>
      <vt:lpstr>FIKRA ZAMANI</vt:lpstr>
      <vt:lpstr>11-Sperm hücreleri nerede üretilir a)salgı bezleri   b) testisler  c) sperm kanalı  d)penis </vt:lpstr>
      <vt:lpstr>CEVAP:B</vt:lpstr>
      <vt:lpstr>12-  I. Balık  II. Kurbağa  III. İnsan IV. Kelebek Yukarıdaki canlılardan kaç tanesi  başkalaşım geçirir? A) 1 B) 2 C) 3 D) 4 </vt:lpstr>
      <vt:lpstr>CEVAP:C</vt:lpstr>
      <vt:lpstr>          13-Dünyada ağırlığı 600 N olan bir insanın aydaki AĞIRLIĞI kaçTIR? A) 100N  B) 600kg   C)60kg   D) 10N </vt:lpstr>
      <vt:lpstr>CEVAP:D</vt:lpstr>
      <vt:lpstr>  14-)3m/s sabit hızla giden bir arabayı  280 m. gerisinden  17m/s sabit hızla izleyen diğer araba, kaç saniye sonra yakalar?   A)5        B)7         C)14          D)20   </vt:lpstr>
      <vt:lpstr>CAVAP:C</vt:lpstr>
      <vt:lpstr>15-Bir araç önce 80 km/sa hızla 2saat,  sonra 60 km/sa hızla 3 sa. yol  alıyor.Aracın aldığı toplam yol nedir? A) 340 B)320    C) 300 D)360   </vt:lpstr>
      <vt:lpstr>CEVAP:A</vt:lpstr>
      <vt:lpstr>16-Aşağıdakilerden hangisi karışımdır? a. Şeker b. Zeytinyağı c. Tuz     d. Şekerli su </vt:lpstr>
      <vt:lpstr>CEVAP:D</vt:lpstr>
      <vt:lpstr>.    17-Aşağıdaki maddeleri hangisinde kendisini oluşturan tanecikler arasındaki boşluk en azdır?  A)Su  B)Demir çivi C)Hidrojen D)Benzin </vt:lpstr>
      <vt:lpstr>CEVAP:B</vt:lpstr>
      <vt:lpstr>18-Bir maddeyi Dünya’dan Ay’a götürdüğümüzde hangi özelliği değişir? A) Kütlesi B) Şekli C) Ağırlığı D) Hacmi </vt:lpstr>
      <vt:lpstr>CEVAP:C</vt:lpstr>
      <vt:lpstr>  19-Sadece bitki hücresinde bulunan ve besin üretiminden sorumlu organel hangisidir? a. mitokondri                           b. kloroplast c. çekirdek                              d. koful </vt:lpstr>
      <vt:lpstr>CEVAP:B</vt:lpstr>
      <vt:lpstr>  20-. Maddenin gözle görülemeyecek kadar küçük, bölünmesi zor yapı ve görev birimi hangisidir? a. hücre         b. organel       c. atom                 d. molekül </vt:lpstr>
      <vt:lpstr>CEVAP:C</vt:lpstr>
      <vt:lpstr>FIKRA ZAMANI</vt:lpstr>
      <vt:lpstr>   21-Verilenlerden hangisi maddeye örnektir? a. kuvvet      b. hava              c. hareket      d. sürat   </vt:lpstr>
      <vt:lpstr>CEVAP:B</vt:lpstr>
      <vt:lpstr>22-Aşağıda verilen şekillerden hangisi element molekülüne uygundur? a.  H2O          b. CO2             c. NaCl                 d. N2   </vt:lpstr>
      <vt:lpstr>CEVAP:D</vt:lpstr>
      <vt:lpstr>   23-Aşağıdaki maddelerden hangisi saf maddelere örnek olarak verilebilir? a. salata        b. şerbet        c. çorba               d. şeker   </vt:lpstr>
      <vt:lpstr>CEVAP:D</vt:lpstr>
      <vt:lpstr>   24-Aşağıdaki maddelerden hangisi element değildir? a. altın          b. bakır          c. tahta                d. oksijen   </vt:lpstr>
      <vt:lpstr>CEVAP:C</vt:lpstr>
      <vt:lpstr>.    25-Katı haldeki bir maddenin dışarıdan ısı alarak sıvı hale geçmesi olayına ne ad verilir? a. erime        b. buzlanma    c. kaynama           d. donma   </vt:lpstr>
      <vt:lpstr>CEVAP:A</vt:lpstr>
      <vt:lpstr>  26-Aşağıdakilerden hangisi ağırlık için yanlıştır? a. cisme etki eden yer çekimi kuvvetidir b. büyüklüğü bulunulan yere göre değişir c. eşit kollu terazi ile ölçülür d. birimi Newton’dur. </vt:lpstr>
      <vt:lpstr>CEVAP:C</vt:lpstr>
      <vt:lpstr>  27-Aşağıda verilen maddelerden hangisi hareket enerjisine sahip değildir? a. park etmiş araç    b. derede akan su   c. yuvarlanan bilye                 d. zıplayan top   </vt:lpstr>
      <vt:lpstr>CEVAP:A</vt:lpstr>
      <vt:lpstr>   28- Canlıyı oluşturan birimler özelden genele sıralandığında hangisi 3. sırada yer alır? a. sistem         b. hücre            c. organ         d. doku   </vt:lpstr>
      <vt:lpstr>CEVAP:C</vt:lpstr>
      <vt:lpstr>   29-Gaz  haldeki bir maddenin dışarı ısı vererek sıvı hale geçmesi olayına ne ad verilir? a. erime        b. buzlanma    c. yoğunlaşma           d. donma   </vt:lpstr>
      <vt:lpstr>CEVAP:C</vt:lpstr>
      <vt:lpstr> 30-Sıvı bir madde gaz haline geçerken hangisi  artmaz?  A-kütlesi   B-enerjisi    C- hacmi   D- tanecikler arasındaki boşluk</vt:lpstr>
      <vt:lpstr>CEVAP:A</vt:lpstr>
      <vt:lpstr> 31-Aşağıdakilerden hangisi yanlıştır?  A-elementler saf maddedir..  b-bileşikler saf maddedir    c-demir molekül halinde elementtir.    d-hidrojen molekül halinde elementtir.</vt:lpstr>
      <vt:lpstr>FIKRA ZAMANI</vt:lpstr>
      <vt:lpstr>CEVAP:C</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Bir futbolcunun bacak kasları gelişirken, kas hücrelerinde aşağıda verilen organellerden hangisinin sayısı artar? A.Ribozom  B.Mitokondri  C.Lizozom  D.Koful </dc:title>
  <dc:creator>nalan</dc:creator>
  <cp:lastModifiedBy>nalan</cp:lastModifiedBy>
  <cp:revision>25</cp:revision>
  <dcterms:created xsi:type="dcterms:W3CDTF">2008-01-18T21:59:26Z</dcterms:created>
  <dcterms:modified xsi:type="dcterms:W3CDTF">2008-01-19T18:37:56Z</dcterms:modified>
</cp:coreProperties>
</file>